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279" r:id="rId4"/>
    <p:sldId id="284" r:id="rId5"/>
    <p:sldId id="280" r:id="rId6"/>
    <p:sldId id="267" r:id="rId7"/>
    <p:sldId id="283" r:id="rId8"/>
    <p:sldId id="282" r:id="rId9"/>
    <p:sldId id="277" r:id="rId10"/>
    <p:sldId id="28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6.png"/><Relationship Id="rId3" Type="http://schemas.openxmlformats.org/officeDocument/2006/relationships/image" Target="../media/image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5.png"/><Relationship Id="rId2" Type="http://schemas.openxmlformats.org/officeDocument/2006/relationships/image" Target="../media/image14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8263-342C-414C-B314-7DED2CF9C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154098"/>
            <a:ext cx="7766936" cy="914400"/>
          </a:xfrm>
        </p:spPr>
        <p:txBody>
          <a:bodyPr/>
          <a:lstStyle/>
          <a:p>
            <a:pPr algn="l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SHADE Engine for Depression Patients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724EF-65DC-4E9A-92EF-A5734CC2F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488363"/>
            <a:ext cx="7988878" cy="1524344"/>
          </a:xfrm>
        </p:spPr>
        <p:txBody>
          <a:bodyPr>
            <a:normAutofit fontScale="85000" lnSpcReduction="20000"/>
          </a:bodyPr>
          <a:lstStyle/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Team:  Brogrammers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IIIT Bangalore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close up of a map&#10;&#10;Description automatically generated">
            <a:extLst>
              <a:ext uri="{FF2B5EF4-FFF2-40B4-BE49-F238E27FC236}">
                <a16:creationId xmlns:a16="http://schemas.microsoft.com/office/drawing/2014/main" id="{86539CA7-CCFD-4E5B-A02B-50BA447C3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963" y="1012874"/>
            <a:ext cx="9045526" cy="5029151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DE7613C-67C7-47D9-9BDF-21C8B1B8A829}"/>
              </a:ext>
            </a:extLst>
          </p:cNvPr>
          <p:cNvSpPr txBox="1">
            <a:spLocks/>
          </p:cNvSpPr>
          <p:nvPr/>
        </p:nvSpPr>
        <p:spPr>
          <a:xfrm>
            <a:off x="928721" y="51595"/>
            <a:ext cx="8288032" cy="7263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Flow Diagram</a:t>
            </a:r>
          </a:p>
        </p:txBody>
      </p:sp>
    </p:spTree>
    <p:extLst>
      <p:ext uri="{BB962C8B-B14F-4D97-AF65-F5344CB8AC3E}">
        <p14:creationId xmlns:p14="http://schemas.microsoft.com/office/powerpoint/2010/main" val="199788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D5E8D6-0FBC-469F-8422-D337F3101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280" y="815646"/>
            <a:ext cx="2713751" cy="6666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9A0016-3137-45C7-8937-4F21FC0C7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952" y="6002512"/>
            <a:ext cx="738408" cy="7567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00F6D2-C88E-42B0-BF2E-0AD7C9CD7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550" y="6191009"/>
            <a:ext cx="1362075" cy="428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6E3FCC-8002-412B-A902-CECD38DC7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5172" y="6029016"/>
            <a:ext cx="738408" cy="7132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A25E05-2196-408B-B1CE-FAF80F8744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9933" y="2586096"/>
            <a:ext cx="838201" cy="915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63329B-7E3E-4A15-A4BC-063C3D2997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1775" y="6154960"/>
            <a:ext cx="1238250" cy="504825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6384EB4-D8C0-4E38-9812-C5EC4890CC61}"/>
              </a:ext>
            </a:extLst>
          </p:cNvPr>
          <p:cNvSpPr/>
          <p:nvPr/>
        </p:nvSpPr>
        <p:spPr>
          <a:xfrm>
            <a:off x="8489312" y="3616784"/>
            <a:ext cx="1937643" cy="6493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ML Models like LDA and TF-IDF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823BA69-E26B-4447-A63E-29F7BFF9BF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0360" y="1701276"/>
            <a:ext cx="1475056" cy="7014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E9CF579-01D6-4FA7-92B0-9D3CB0D2AE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81916" y="1709231"/>
            <a:ext cx="1536218" cy="7259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C88D4F-D36B-43F1-A341-7AE56ED5C9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0" y="1701276"/>
            <a:ext cx="1978772" cy="72595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73B1669-795F-4261-BC87-1BF409D11B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24469" y="5203479"/>
            <a:ext cx="1123951" cy="7337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6BF9569-A669-4C29-8C4C-FDE47DC3D8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44905" y="3495230"/>
            <a:ext cx="1254941" cy="122414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7213E9E-54AC-4F3F-A60D-ED2A318B9E3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5110" y="2401087"/>
            <a:ext cx="1054736" cy="104730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628EAD6-4623-4F35-AF5D-5FB490476A0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5077" y="4823906"/>
            <a:ext cx="1123950" cy="101084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2486DA5-ACF0-44A3-98B5-3573A5540B6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47288" y="767955"/>
            <a:ext cx="2457450" cy="762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65671A1-DAA7-4672-9689-96A655FF398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17016" y="717243"/>
            <a:ext cx="1388366" cy="77131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9B4240A-2F57-47B7-A115-995380F1A9F2}"/>
              </a:ext>
            </a:extLst>
          </p:cNvPr>
          <p:cNvSpPr txBox="1"/>
          <p:nvPr/>
        </p:nvSpPr>
        <p:spPr>
          <a:xfrm>
            <a:off x="4908896" y="3495230"/>
            <a:ext cx="3421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Gadugi" panose="020B0502040204020203" pitchFamily="34" charset="0"/>
                <a:ea typeface="Gadugi" panose="020B0502040204020203" pitchFamily="34" charset="0"/>
              </a:rPr>
              <a:t>Thank You!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7185C6E-9F6E-46A1-AF7A-9B2968C5E64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62715" y="5137739"/>
            <a:ext cx="3626597" cy="70149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D18F6ED-A0B7-40D6-8182-38B11CE6C25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446133" y="6126048"/>
            <a:ext cx="794776" cy="71601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D9ABC10-81CD-470B-8914-5D996125AA0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43791" y="5203479"/>
            <a:ext cx="1657350" cy="7337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CEB5BC2-9715-42B4-A644-AECC9082BBB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56011" y="2658055"/>
            <a:ext cx="892945" cy="88397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0D88651-068F-4198-9840-B7E7C1A9F74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850357" y="2658055"/>
            <a:ext cx="811880" cy="88209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A6CD579-7A85-4C8F-BADC-79755D4974E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19967" y="815646"/>
            <a:ext cx="1475056" cy="158790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B42CF86-C127-4299-8810-AF26EEA2A8E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86992" y="3967638"/>
            <a:ext cx="1228725" cy="40957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1185643-CB2A-47D7-BE30-A1AFD46F176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496293" y="1734557"/>
            <a:ext cx="1794067" cy="66661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E7535C0-AAD8-45B7-8E5E-8B008966BFA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460706" y="6064050"/>
            <a:ext cx="738408" cy="69597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2D11A9D-93C5-44B3-9D49-C75EC1228725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557990" y="6152552"/>
            <a:ext cx="701475" cy="707628"/>
          </a:xfrm>
          <a:prstGeom prst="rect">
            <a:avLst/>
          </a:prstGeom>
        </p:spPr>
      </p:pic>
      <p:sp>
        <p:nvSpPr>
          <p:cNvPr id="41" name="Explosion: 14 Points 40">
            <a:extLst>
              <a:ext uri="{FF2B5EF4-FFF2-40B4-BE49-F238E27FC236}">
                <a16:creationId xmlns:a16="http://schemas.microsoft.com/office/drawing/2014/main" id="{642F9008-4384-4831-82BC-654821D466DB}"/>
              </a:ext>
            </a:extLst>
          </p:cNvPr>
          <p:cNvSpPr/>
          <p:nvPr/>
        </p:nvSpPr>
        <p:spPr>
          <a:xfrm>
            <a:off x="4259408" y="2769704"/>
            <a:ext cx="5145974" cy="2143221"/>
          </a:xfrm>
          <a:prstGeom prst="irregularSeal2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649ED27-14A9-4380-8494-65D7305E8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952" y="6029017"/>
            <a:ext cx="738408" cy="7567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B68AD2F-813F-4C71-A6E8-3572BB99F94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460706" y="6090555"/>
            <a:ext cx="738408" cy="69597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098689A-C0D7-4E95-A47B-C6942DC6C70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557990" y="6179057"/>
            <a:ext cx="701475" cy="70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0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7300-17D2-471C-A437-9E1F8F5CA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6453"/>
            <a:ext cx="8596668" cy="1320800"/>
          </a:xfrm>
        </p:spPr>
        <p:txBody>
          <a:bodyPr/>
          <a:lstStyle/>
          <a:p>
            <a:r>
              <a:rPr lang="en-IN" dirty="0"/>
              <a:t>Crunching Numbers!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CF39438-419F-47EB-8980-7AB327393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8872" y="1030788"/>
            <a:ext cx="1678298" cy="239821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387D9E6-191D-4890-B443-C9AB4C05E53B}"/>
              </a:ext>
            </a:extLst>
          </p:cNvPr>
          <p:cNvSpPr/>
          <p:nvPr/>
        </p:nvSpPr>
        <p:spPr>
          <a:xfrm>
            <a:off x="1497496" y="1930400"/>
            <a:ext cx="2266121" cy="1011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300 Million patients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598187-AB3A-491B-99E3-CA0CC1DC7E96}"/>
              </a:ext>
            </a:extLst>
          </p:cNvPr>
          <p:cNvSpPr/>
          <p:nvPr/>
        </p:nvSpPr>
        <p:spPr>
          <a:xfrm>
            <a:off x="1497496" y="3127513"/>
            <a:ext cx="2358887" cy="30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 world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3D9C21-257B-40C9-9AE7-E58FCA2B796B}"/>
              </a:ext>
            </a:extLst>
          </p:cNvPr>
          <p:cNvSpPr/>
          <p:nvPr/>
        </p:nvSpPr>
        <p:spPr>
          <a:xfrm>
            <a:off x="6565191" y="1930400"/>
            <a:ext cx="2266121" cy="1011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 Million patients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5B756A-41B1-47A8-AC61-9C48D7E742E1}"/>
              </a:ext>
            </a:extLst>
          </p:cNvPr>
          <p:cNvSpPr/>
          <p:nvPr/>
        </p:nvSpPr>
        <p:spPr>
          <a:xfrm>
            <a:off x="6565191" y="3127512"/>
            <a:ext cx="2358887" cy="30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 India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119C15B-85D0-4BB3-B8A3-924398C5B6AE}"/>
              </a:ext>
            </a:extLst>
          </p:cNvPr>
          <p:cNvSpPr/>
          <p:nvPr/>
        </p:nvSpPr>
        <p:spPr>
          <a:xfrm>
            <a:off x="4061792" y="3524645"/>
            <a:ext cx="2358887" cy="30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30-70% of Suicides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C84899-B0F7-4CE2-9945-5AC1BA3282F7}"/>
              </a:ext>
            </a:extLst>
          </p:cNvPr>
          <p:cNvSpPr txBox="1"/>
          <p:nvPr/>
        </p:nvSpPr>
        <p:spPr>
          <a:xfrm>
            <a:off x="4837044" y="2757317"/>
            <a:ext cx="80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Youth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84A9F5-CBE6-4835-B671-E345E527A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191" y="4344033"/>
            <a:ext cx="2690192" cy="22975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D08A30-2B89-4FC7-99AE-57498B32A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155" y="4344033"/>
            <a:ext cx="2690192" cy="229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4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DE32-5AAD-4811-A959-54B03947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95" y="156238"/>
            <a:ext cx="8596668" cy="837675"/>
          </a:xfrm>
        </p:spPr>
        <p:txBody>
          <a:bodyPr/>
          <a:lstStyle/>
          <a:p>
            <a:r>
              <a:rPr lang="en-IN" dirty="0"/>
              <a:t>Why is it increasing so rapidly?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C10FC-91A9-48BA-8F0B-AC4CEE6D5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5" y="1126435"/>
            <a:ext cx="9395791" cy="5707848"/>
          </a:xfrm>
        </p:spPr>
        <p:txBody>
          <a:bodyPr/>
          <a:lstStyle/>
          <a:p>
            <a:r>
              <a:rPr lang="en-IN" b="1" dirty="0"/>
              <a:t>Problems at Diagnosis Level :</a:t>
            </a:r>
          </a:p>
          <a:p>
            <a:pPr lvl="1"/>
            <a:r>
              <a:rPr lang="en-IN" dirty="0"/>
              <a:t>Getting a person’s conversations 24x7</a:t>
            </a:r>
          </a:p>
          <a:p>
            <a:pPr lvl="1"/>
            <a:r>
              <a:rPr lang="en-IN" dirty="0"/>
              <a:t>Existing solutions in market use Social Media Activity which is text based.</a:t>
            </a:r>
          </a:p>
          <a:p>
            <a:pPr lvl="1"/>
            <a:r>
              <a:rPr lang="en-IN" dirty="0"/>
              <a:t>But “A picture is worth thousand words” ?</a:t>
            </a:r>
          </a:p>
          <a:p>
            <a:pPr lvl="1"/>
            <a:r>
              <a:rPr lang="en-IN" dirty="0"/>
              <a:t>What about social media platforms apart from twitter?</a:t>
            </a:r>
          </a:p>
          <a:p>
            <a:endParaRPr lang="en-IN" dirty="0"/>
          </a:p>
          <a:p>
            <a:r>
              <a:rPr lang="en-IN" b="1" dirty="0"/>
              <a:t>Problems at Treatment Level :</a:t>
            </a:r>
          </a:p>
          <a:p>
            <a:pPr lvl="1"/>
            <a:r>
              <a:rPr lang="en-IN" dirty="0"/>
              <a:t>Scarcity of psychiatrists which is a specialized medical field.</a:t>
            </a:r>
          </a:p>
          <a:p>
            <a:pPr lvl="1"/>
            <a:r>
              <a:rPr lang="en-IN" dirty="0"/>
              <a:t>Availability of time is a concern for patients!</a:t>
            </a:r>
          </a:p>
          <a:p>
            <a:pPr lvl="1"/>
            <a:r>
              <a:rPr lang="en-IN" dirty="0"/>
              <a:t>Reluctancy to go to a psychiatrist at the first place!</a:t>
            </a:r>
          </a:p>
          <a:p>
            <a:pPr lvl="1"/>
            <a:r>
              <a:rPr lang="en-IN" dirty="0"/>
              <a:t>Treatment costs per session for CBT range from </a:t>
            </a:r>
            <a:r>
              <a:rPr lang="en-IN" sz="1800" b="1" dirty="0">
                <a:solidFill>
                  <a:srgbClr val="FF0000"/>
                </a:solidFill>
              </a:rPr>
              <a:t>$50 - $200 </a:t>
            </a:r>
          </a:p>
          <a:p>
            <a:pPr lvl="1"/>
            <a:endParaRPr lang="en-IN" b="1" dirty="0"/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5CCCEE-6474-40FF-8D89-D56D20087D6E}"/>
              </a:ext>
            </a:extLst>
          </p:cNvPr>
          <p:cNvSpPr/>
          <p:nvPr/>
        </p:nvSpPr>
        <p:spPr>
          <a:xfrm>
            <a:off x="7545853" y="1219200"/>
            <a:ext cx="1789044" cy="26504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Proactive Measures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2B6031-6047-4C90-9ECB-12D1DB7A9BFC}"/>
              </a:ext>
            </a:extLst>
          </p:cNvPr>
          <p:cNvSpPr/>
          <p:nvPr/>
        </p:nvSpPr>
        <p:spPr>
          <a:xfrm>
            <a:off x="7545853" y="3429000"/>
            <a:ext cx="1789044" cy="26504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Reactive Measures</a:t>
            </a:r>
          </a:p>
        </p:txBody>
      </p:sp>
    </p:spTree>
    <p:extLst>
      <p:ext uri="{BB962C8B-B14F-4D97-AF65-F5344CB8AC3E}">
        <p14:creationId xmlns:p14="http://schemas.microsoft.com/office/powerpoint/2010/main" val="150071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4CE6-F2C6-47C3-8BF0-3E141E82A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861" y="2404534"/>
            <a:ext cx="8598142" cy="1646302"/>
          </a:xfrm>
        </p:spPr>
        <p:txBody>
          <a:bodyPr/>
          <a:lstStyle/>
          <a:p>
            <a:pPr algn="ctr"/>
            <a:r>
              <a:rPr lang="en-IN" dirty="0"/>
              <a:t>How is SHADE Engine Solving it?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89931-92D0-40D3-BC7F-9632DCF0F3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69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6370-D1FD-418A-9EB9-7EC13401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1791"/>
            <a:ext cx="8596668" cy="675861"/>
          </a:xfrm>
        </p:spPr>
        <p:txBody>
          <a:bodyPr/>
          <a:lstStyle/>
          <a:p>
            <a:r>
              <a:rPr lang="en-IN" dirty="0"/>
              <a:t>What are the data sources and types?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94C6C-75DA-4147-8BE5-CF50D5AE2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27653"/>
            <a:ext cx="8596668" cy="5817704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Understanding user’s state of mind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r>
              <a:rPr lang="en-IN" dirty="0"/>
              <a:t>Analysing different kinds of media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C79E4-6DE8-4713-B0AE-3399E3EC7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008" y="1071329"/>
            <a:ext cx="738408" cy="756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5A37B6-4B54-477E-8918-AA459AB6C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617" y="2042176"/>
            <a:ext cx="738408" cy="6959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6AF315-0596-4F83-AAC2-6EE9470D8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165" y="2042176"/>
            <a:ext cx="701475" cy="707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9ACB16-C386-4B99-AFC6-5A46FD505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0031" y="3836505"/>
            <a:ext cx="1911811" cy="14681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2319F8-2CA0-4584-A183-3B47D581D82D}"/>
              </a:ext>
            </a:extLst>
          </p:cNvPr>
          <p:cNvSpPr txBox="1"/>
          <p:nvPr/>
        </p:nvSpPr>
        <p:spPr>
          <a:xfrm flipH="1">
            <a:off x="5405510" y="4529797"/>
            <a:ext cx="80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v/s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B32F2-8B5F-408C-9F98-9566392F039F}"/>
              </a:ext>
            </a:extLst>
          </p:cNvPr>
          <p:cNvSpPr txBox="1"/>
          <p:nvPr/>
        </p:nvSpPr>
        <p:spPr>
          <a:xfrm flipH="1">
            <a:off x="6803498" y="4529797"/>
            <a:ext cx="2788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girl giving gift to her father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A5188D-0E48-448D-B286-510FFAAEC336}"/>
              </a:ext>
            </a:extLst>
          </p:cNvPr>
          <p:cNvSpPr/>
          <p:nvPr/>
        </p:nvSpPr>
        <p:spPr>
          <a:xfrm>
            <a:off x="6682165" y="4389120"/>
            <a:ext cx="2788471" cy="915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F0E754-C24C-4E01-9D65-F220C31450E4}"/>
              </a:ext>
            </a:extLst>
          </p:cNvPr>
          <p:cNvSpPr/>
          <p:nvPr/>
        </p:nvSpPr>
        <p:spPr>
          <a:xfrm>
            <a:off x="2875722" y="5499652"/>
            <a:ext cx="6594914" cy="53008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Different forms of media describing the same situation</a:t>
            </a:r>
          </a:p>
        </p:txBody>
      </p:sp>
    </p:spTree>
    <p:extLst>
      <p:ext uri="{BB962C8B-B14F-4D97-AF65-F5344CB8AC3E}">
        <p14:creationId xmlns:p14="http://schemas.microsoft.com/office/powerpoint/2010/main" val="219869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6370-D1FD-418A-9EB9-7EC13401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1791"/>
            <a:ext cx="8596668" cy="675861"/>
          </a:xfrm>
        </p:spPr>
        <p:txBody>
          <a:bodyPr/>
          <a:lstStyle/>
          <a:p>
            <a:r>
              <a:rPr lang="en-IN" dirty="0"/>
              <a:t>After aggregating, it’s time to analyse!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94C6C-75DA-4147-8BE5-CF50D5AE2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5461"/>
            <a:ext cx="9076266" cy="5320748"/>
          </a:xfrm>
        </p:spPr>
        <p:txBody>
          <a:bodyPr>
            <a:normAutofit/>
          </a:bodyPr>
          <a:lstStyle/>
          <a:p>
            <a:r>
              <a:rPr lang="en-IN" dirty="0"/>
              <a:t>Language Translator :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Natural Language Processing 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Generation data visualizations for end users 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A53B0-70CC-4CC4-B51A-23EC7A2C5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120" y="1251472"/>
            <a:ext cx="2432054" cy="15478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971270-1F4D-435F-A764-4C2DDEBAF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120" y="3002430"/>
            <a:ext cx="2432054" cy="1547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A99EAF-35FF-4B50-ADDB-CAA7C414C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395" y="4753389"/>
            <a:ext cx="995779" cy="1314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9DA535-AE9A-4D1A-AF93-3B04FB07AA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9119" y="4753389"/>
            <a:ext cx="14362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12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6370-D1FD-418A-9EB9-7EC13401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1791"/>
            <a:ext cx="8596668" cy="675861"/>
          </a:xfrm>
        </p:spPr>
        <p:txBody>
          <a:bodyPr/>
          <a:lstStyle/>
          <a:p>
            <a:r>
              <a:rPr lang="en-IN" dirty="0"/>
              <a:t>Based on the analysis, what next?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CECB5E-96CF-4AB5-84DF-D74BC77BE1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955532"/>
              </p:ext>
            </p:extLst>
          </p:nvPr>
        </p:nvGraphicFramePr>
        <p:xfrm>
          <a:off x="511123" y="927652"/>
          <a:ext cx="8929090" cy="585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545">
                  <a:extLst>
                    <a:ext uri="{9D8B030D-6E8A-4147-A177-3AD203B41FA5}">
                      <a16:colId xmlns:a16="http://schemas.microsoft.com/office/drawing/2014/main" val="2870060313"/>
                    </a:ext>
                  </a:extLst>
                </a:gridCol>
                <a:gridCol w="4464545">
                  <a:extLst>
                    <a:ext uri="{9D8B030D-6E8A-4147-A177-3AD203B41FA5}">
                      <a16:colId xmlns:a16="http://schemas.microsoft.com/office/drawing/2014/main" val="2356474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Suggestion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8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pPr algn="ctr"/>
                      <a:r>
                        <a:rPr lang="en-IN" dirty="0"/>
                        <a:t>Tips from Doctors and Psychiatrists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Topic Modelling algorithms running on open source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39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pPr algn="ctr"/>
                      <a:r>
                        <a:rPr lang="en-IN" dirty="0"/>
                        <a:t>Helping the person to socialise     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Suggesting Nearby places to eat, worship and explore natural beauty.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42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pPr algn="ctr"/>
                      <a:r>
                        <a:rPr lang="en-IN" dirty="0"/>
                        <a:t>Yoga Asanas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To fight different states of emotion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39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pPr algn="ctr"/>
                      <a:r>
                        <a:rPr lang="en-IN" dirty="0"/>
                        <a:t>Mind Relaxing Content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Songs and Funny videos!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051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pPr algn="ctr"/>
                      <a:r>
                        <a:rPr lang="en-IN" dirty="0"/>
                        <a:t>Reflection of personality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Helping user to better understand himself.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5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pPr algn="ctr"/>
                      <a:r>
                        <a:rPr lang="en-IN" dirty="0"/>
                        <a:t>SMS Alerts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Automated alerts to emergency contacts.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124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8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6370-D1FD-418A-9EB9-7EC13401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1791"/>
            <a:ext cx="8596668" cy="675861"/>
          </a:xfrm>
        </p:spPr>
        <p:txBody>
          <a:bodyPr>
            <a:normAutofit fontScale="90000"/>
          </a:bodyPr>
          <a:lstStyle/>
          <a:p>
            <a:r>
              <a:rPr lang="en-IN" dirty="0"/>
              <a:t>Automating the treatment of depression!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94C6C-75DA-4147-8BE5-CF50D5AE2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927652"/>
            <a:ext cx="9303026" cy="5678557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4CABE0F-1BE2-4EAA-91E9-3F9DE11E13AD}"/>
              </a:ext>
            </a:extLst>
          </p:cNvPr>
          <p:cNvSpPr/>
          <p:nvPr/>
        </p:nvSpPr>
        <p:spPr>
          <a:xfrm>
            <a:off x="3969026" y="3056282"/>
            <a:ext cx="2319130" cy="14212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TREATMENT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C3E5DB-C390-43D2-BB09-7FE808ABE866}"/>
              </a:ext>
            </a:extLst>
          </p:cNvPr>
          <p:cNvCxnSpPr>
            <a:cxnSpLocks/>
            <a:stCxn id="4" idx="2"/>
            <a:endCxn id="10" idx="6"/>
          </p:cNvCxnSpPr>
          <p:nvPr/>
        </p:nvCxnSpPr>
        <p:spPr>
          <a:xfrm flipH="1">
            <a:off x="3475383" y="3766930"/>
            <a:ext cx="4936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D08D2B2-19A1-4075-A7A4-7D38698B34E9}"/>
              </a:ext>
            </a:extLst>
          </p:cNvPr>
          <p:cNvSpPr/>
          <p:nvPr/>
        </p:nvSpPr>
        <p:spPr>
          <a:xfrm>
            <a:off x="3969026" y="4829589"/>
            <a:ext cx="2319130" cy="14212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Era of IoT Devices!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5D9790-9D12-4C0E-A568-15C8D6D6B065}"/>
              </a:ext>
            </a:extLst>
          </p:cNvPr>
          <p:cNvSpPr/>
          <p:nvPr/>
        </p:nvSpPr>
        <p:spPr>
          <a:xfrm>
            <a:off x="6874565" y="3056282"/>
            <a:ext cx="2905540" cy="14212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Medicine Aggregator for </a:t>
            </a:r>
          </a:p>
          <a:p>
            <a:pPr algn="ctr"/>
            <a:r>
              <a:rPr lang="en-IN" dirty="0"/>
              <a:t>e-commerce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71851C-CF20-402C-8680-5E072FDA8F80}"/>
              </a:ext>
            </a:extLst>
          </p:cNvPr>
          <p:cNvSpPr/>
          <p:nvPr/>
        </p:nvSpPr>
        <p:spPr>
          <a:xfrm>
            <a:off x="477077" y="3056282"/>
            <a:ext cx="2998306" cy="14212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Finding Nearby Psychiatrist Clinics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236706-7063-4BE0-91AC-3B8E9D749B6B}"/>
              </a:ext>
            </a:extLst>
          </p:cNvPr>
          <p:cNvCxnSpPr>
            <a:cxnSpLocks/>
          </p:cNvCxnSpPr>
          <p:nvPr/>
        </p:nvCxnSpPr>
        <p:spPr>
          <a:xfrm flipH="1">
            <a:off x="6288157" y="3750364"/>
            <a:ext cx="586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9A4F89-BFDB-4B29-B941-DA0413EEA47D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5128591" y="4477578"/>
            <a:ext cx="0" cy="352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2181B0-1D39-4D8B-83CC-3B84B0876CDF}"/>
              </a:ext>
            </a:extLst>
          </p:cNvPr>
          <p:cNvCxnSpPr>
            <a:cxnSpLocks/>
          </p:cNvCxnSpPr>
          <p:nvPr/>
        </p:nvCxnSpPr>
        <p:spPr>
          <a:xfrm flipH="1">
            <a:off x="5112027" y="2695988"/>
            <a:ext cx="8282" cy="360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EC7F6EE-7297-4C81-91F1-45ED5468B529}"/>
              </a:ext>
            </a:extLst>
          </p:cNvPr>
          <p:cNvSpPr/>
          <p:nvPr/>
        </p:nvSpPr>
        <p:spPr>
          <a:xfrm>
            <a:off x="3357771" y="1231623"/>
            <a:ext cx="3500230" cy="14212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Cognitive Behavioural Tests (CBT) by SHADE Bot</a:t>
            </a:r>
          </a:p>
        </p:txBody>
      </p:sp>
    </p:spTree>
    <p:extLst>
      <p:ext uri="{BB962C8B-B14F-4D97-AF65-F5344CB8AC3E}">
        <p14:creationId xmlns:p14="http://schemas.microsoft.com/office/powerpoint/2010/main" val="295808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EA51F5-8E91-42BF-B0ED-10E513304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721" y="51595"/>
            <a:ext cx="8288032" cy="7263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Software Architecture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164024-E9B6-41FE-AA5B-01C2010B0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871" y="1344203"/>
            <a:ext cx="8431404" cy="416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923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309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Gadugi</vt:lpstr>
      <vt:lpstr>Times New Roman</vt:lpstr>
      <vt:lpstr>Trebuchet MS</vt:lpstr>
      <vt:lpstr>Wingdings 3</vt:lpstr>
      <vt:lpstr>Facet</vt:lpstr>
      <vt:lpstr>SHADE Engine for Depression Patients</vt:lpstr>
      <vt:lpstr>Crunching Numbers!</vt:lpstr>
      <vt:lpstr>Why is it increasing so rapidly?</vt:lpstr>
      <vt:lpstr>How is SHADE Engine Solving it?</vt:lpstr>
      <vt:lpstr>What are the data sources and types?</vt:lpstr>
      <vt:lpstr>After aggregating, it’s time to analyse!</vt:lpstr>
      <vt:lpstr>Based on the analysis, what next?</vt:lpstr>
      <vt:lpstr>Automating the treatment of depression!</vt:lpstr>
      <vt:lpstr>Software Architecture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SHADE Engine for Depression Patients</dc:title>
  <dc:creator>Amitabh Tiwari</dc:creator>
  <cp:lastModifiedBy>Amitabh Tiwari</cp:lastModifiedBy>
  <cp:revision>25</cp:revision>
  <dcterms:created xsi:type="dcterms:W3CDTF">2018-12-10T20:45:14Z</dcterms:created>
  <dcterms:modified xsi:type="dcterms:W3CDTF">2018-12-11T01:48:39Z</dcterms:modified>
</cp:coreProperties>
</file>