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Robo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535beff9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7535beff97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6dbdbf08a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6dbdbf08ac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74746edf9e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g274746edf9e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74746edf9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74746edf9e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535beff9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27535beff97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4746edf9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74746edf9e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4746edf9e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g274746edf9e_0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74746edf9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74746edf9e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6dbdbf08a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6dbdbf08ac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Projection White">
  <p:cSld name="Cover-Projection White">
    <p:bg>
      <p:bgPr>
        <a:solidFill>
          <a:schemeClr val="lt1"/>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2376487" y="2195512"/>
            <a:ext cx="7439025" cy="24669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2"/>
          <p:cNvSpPr txBox="1"/>
          <p:nvPr>
            <p:ph type="title"/>
          </p:nvPr>
        </p:nvSpPr>
        <p:spPr>
          <a:xfrm>
            <a:off x="839788" y="902524"/>
            <a:ext cx="3932100" cy="1321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3200"/>
              <a:buFont typeface="Georgia"/>
              <a:buNone/>
              <a:defRPr b="0" i="0" sz="32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5" name="Google Shape;65;p12"/>
          <p:cNvSpPr txBox="1"/>
          <p:nvPr>
            <p:ph idx="1" type="body"/>
          </p:nvPr>
        </p:nvSpPr>
        <p:spPr>
          <a:xfrm>
            <a:off x="5183188" y="1224925"/>
            <a:ext cx="6172200" cy="4873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1pPr>
            <a:lvl2pPr indent="-406400" lvl="1" marL="914400" marR="0" rtl="0" algn="l">
              <a:lnSpc>
                <a:spcPct val="90000"/>
              </a:lnSpc>
              <a:spcBef>
                <a:spcPts val="5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2pPr>
            <a:lvl3pPr indent="-381000" lvl="2" marL="13716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3pPr>
            <a:lvl4pPr indent="-355600" lvl="3" marL="18288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4pPr>
            <a:lvl5pPr indent="-355600" lvl="4" marL="22860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6" name="Google Shape;66;p12"/>
          <p:cNvSpPr txBox="1"/>
          <p:nvPr>
            <p:ph idx="2" type="body"/>
          </p:nvPr>
        </p:nvSpPr>
        <p:spPr>
          <a:xfrm>
            <a:off x="839788" y="2294900"/>
            <a:ext cx="39321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67" name="Google Shape;67;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8" name="Google Shape;68;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Google Shape;69;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3"/>
          <p:cNvSpPr txBox="1"/>
          <p:nvPr>
            <p:ph type="title"/>
          </p:nvPr>
        </p:nvSpPr>
        <p:spPr>
          <a:xfrm>
            <a:off x="839788" y="926274"/>
            <a:ext cx="3932100" cy="12975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3200"/>
              <a:buFont typeface="Georgia"/>
              <a:buNone/>
              <a:defRPr b="0" i="0" sz="32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2" name="Google Shape;72;p13"/>
          <p:cNvSpPr/>
          <p:nvPr>
            <p:ph idx="2" type="pic"/>
          </p:nvPr>
        </p:nvSpPr>
        <p:spPr>
          <a:xfrm>
            <a:off x="5183188" y="1272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2"/>
              </a:buClr>
              <a:buSzPts val="3200"/>
              <a:buFont typeface="Arial"/>
              <a:buNone/>
              <a:defRPr b="0" i="0" sz="32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3" name="Google Shape;73;p13"/>
          <p:cNvSpPr txBox="1"/>
          <p:nvPr>
            <p:ph idx="1" type="body"/>
          </p:nvPr>
        </p:nvSpPr>
        <p:spPr>
          <a:xfrm>
            <a:off x="839788" y="2342400"/>
            <a:ext cx="39321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74" name="Google Shape;74;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Google Shape;75;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Google Shape;76;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4"/>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9" name="Google Shape;79;p14"/>
          <p:cNvSpPr txBox="1"/>
          <p:nvPr>
            <p:ph idx="1" type="body"/>
          </p:nvPr>
        </p:nvSpPr>
        <p:spPr>
          <a:xfrm rot="5400000">
            <a:off x="4171350" y="-1005587"/>
            <a:ext cx="3849300"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0" name="Google Shape;80;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1" name="Google Shape;81;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Google Shape;82;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5"/>
          <p:cNvSpPr txBox="1"/>
          <p:nvPr>
            <p:ph type="title"/>
          </p:nvPr>
        </p:nvSpPr>
        <p:spPr>
          <a:xfrm rot="5400000">
            <a:off x="7425900" y="2249025"/>
            <a:ext cx="5226900" cy="26289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5" name="Google Shape;85;p15"/>
          <p:cNvSpPr txBox="1"/>
          <p:nvPr>
            <p:ph idx="1" type="body"/>
          </p:nvPr>
        </p:nvSpPr>
        <p:spPr>
          <a:xfrm rot="5400000">
            <a:off x="2091900" y="-303675"/>
            <a:ext cx="5226900"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6" name="Google Shape;86;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7" name="Google Shape;87;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8" name="Google Shape;88;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Cover-Title with Logo">
  <p:cSld name="White Cover-Title with Logo">
    <p:bg>
      <p:bgPr>
        <a:solidFill>
          <a:schemeClr val="lt1"/>
        </a:solidFill>
      </p:bgPr>
    </p:bg>
    <p:spTree>
      <p:nvGrpSpPr>
        <p:cNvPr id="10" name="Shape 10"/>
        <p:cNvGrpSpPr/>
        <p:nvPr/>
      </p:nvGrpSpPr>
      <p:grpSpPr>
        <a:xfrm>
          <a:off x="0" y="0"/>
          <a:ext cx="0" cy="0"/>
          <a:chOff x="0" y="0"/>
          <a:chExt cx="0" cy="0"/>
        </a:xfrm>
      </p:grpSpPr>
      <p:sp>
        <p:nvSpPr>
          <p:cNvPr id="11" name="Google Shape;11;p3"/>
          <p:cNvSpPr txBox="1"/>
          <p:nvPr>
            <p:ph idx="1" type="subTitle"/>
          </p:nvPr>
        </p:nvSpPr>
        <p:spPr>
          <a:xfrm>
            <a:off x="1524000" y="4484905"/>
            <a:ext cx="9144000" cy="10752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1pPr>
            <a:lvl2pPr lvl="1" marR="0" rtl="0" algn="ctr">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lvl="2" marR="0" rtl="0" algn="ctr">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3pPr>
            <a:lvl4pPr lvl="3"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pic>
        <p:nvPicPr>
          <p:cNvPr id="12" name="Google Shape;12;p3"/>
          <p:cNvPicPr preferRelativeResize="0"/>
          <p:nvPr/>
        </p:nvPicPr>
        <p:blipFill rotWithShape="1">
          <a:blip r:embed="rId2">
            <a:alphaModFix/>
          </a:blip>
          <a:srcRect b="0" l="0" r="0" t="0"/>
          <a:stretch/>
        </p:blipFill>
        <p:spPr>
          <a:xfrm>
            <a:off x="3314918" y="1201978"/>
            <a:ext cx="5629274" cy="1866815"/>
          </a:xfrm>
          <a:prstGeom prst="rect">
            <a:avLst/>
          </a:prstGeom>
          <a:noFill/>
          <a:ln>
            <a:noFill/>
          </a:ln>
        </p:spPr>
      </p:pic>
      <p:sp>
        <p:nvSpPr>
          <p:cNvPr id="13" name="Google Shape;13;p3"/>
          <p:cNvSpPr txBox="1"/>
          <p:nvPr>
            <p:ph idx="2" type="body"/>
          </p:nvPr>
        </p:nvSpPr>
        <p:spPr>
          <a:xfrm>
            <a:off x="1524000" y="3132668"/>
            <a:ext cx="9144000" cy="1267200"/>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chemeClr val="dk2"/>
              </a:buClr>
              <a:buSzPts val="4400"/>
              <a:buFont typeface="Arial"/>
              <a:buNone/>
              <a:defRPr b="0" i="0" sz="4400" u="none" cap="none" strike="noStrike">
                <a:solidFill>
                  <a:schemeClr val="dk2"/>
                </a:solidFill>
                <a:latin typeface="Georgia"/>
                <a:ea typeface="Georgia"/>
                <a:cs typeface="Georgia"/>
                <a:sym typeface="Georgia"/>
              </a:defRPr>
            </a:lvl1pPr>
            <a:lvl2pPr indent="-228600" lvl="1" marL="914400" marR="0" rtl="0" algn="l">
              <a:lnSpc>
                <a:spcPct val="90000"/>
              </a:lnSpc>
              <a:spcBef>
                <a:spcPts val="50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2"/>
              </a:buClr>
              <a:buSzPts val="6000"/>
              <a:buFont typeface="Georgia"/>
              <a:buNone/>
              <a:defRPr b="0" i="0" sz="60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2" name="Google Shape;22;p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marR="0" rtl="0" algn="ctr">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lvl="2" marR="0" rtl="0" algn="ctr">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3pPr>
            <a:lvl4pPr lvl="3"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3" name="Google Shape;23;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6"/>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8" name="Google Shape;28;p6"/>
          <p:cNvSpPr txBox="1"/>
          <p:nvPr>
            <p:ph idx="1" type="body"/>
          </p:nvPr>
        </p:nvSpPr>
        <p:spPr>
          <a:xfrm>
            <a:off x="838200" y="2327563"/>
            <a:ext cx="10515600" cy="3849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 name="Google Shape;29;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6000"/>
              <a:buFont typeface="Georgia"/>
              <a:buNone/>
              <a:defRPr b="0" i="0" sz="60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4" name="Google Shape;34;p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35" name="Google Shape;35;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Google Shape;36;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8"/>
          <p:cNvSpPr txBox="1"/>
          <p:nvPr>
            <p:ph type="title"/>
          </p:nvPr>
        </p:nvSpPr>
        <p:spPr>
          <a:xfrm>
            <a:off x="838200" y="1021278"/>
            <a:ext cx="10515600" cy="1091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0" name="Google Shape;40;p8"/>
          <p:cNvSpPr txBox="1"/>
          <p:nvPr>
            <p:ph idx="1" type="body"/>
          </p:nvPr>
        </p:nvSpPr>
        <p:spPr>
          <a:xfrm>
            <a:off x="838200" y="2291937"/>
            <a:ext cx="5181600" cy="3885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 name="Google Shape;41;p8"/>
          <p:cNvSpPr txBox="1"/>
          <p:nvPr>
            <p:ph idx="2" type="body"/>
          </p:nvPr>
        </p:nvSpPr>
        <p:spPr>
          <a:xfrm>
            <a:off x="6172200" y="2291937"/>
            <a:ext cx="5181600" cy="3885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 name="Google Shape;42;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9"/>
          <p:cNvSpPr txBox="1"/>
          <p:nvPr>
            <p:ph type="title"/>
          </p:nvPr>
        </p:nvSpPr>
        <p:spPr>
          <a:xfrm>
            <a:off x="838200" y="914400"/>
            <a:ext cx="10515600" cy="1268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7" name="Google Shape;47;p9"/>
          <p:cNvSpPr txBox="1"/>
          <p:nvPr>
            <p:ph idx="1" type="body"/>
          </p:nvPr>
        </p:nvSpPr>
        <p:spPr>
          <a:xfrm>
            <a:off x="836612" y="2182813"/>
            <a:ext cx="51579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400"/>
              <a:buFont typeface="Arial"/>
              <a:buNone/>
              <a:defRPr b="1" i="0" sz="24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2000"/>
              <a:buFont typeface="Arial"/>
              <a:buNone/>
              <a:defRPr b="1"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800"/>
              <a:buFont typeface="Arial"/>
              <a:buNone/>
              <a:defRPr b="1"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8" name="Google Shape;48;p9"/>
          <p:cNvSpPr txBox="1"/>
          <p:nvPr>
            <p:ph idx="2" type="body"/>
          </p:nvPr>
        </p:nvSpPr>
        <p:spPr>
          <a:xfrm>
            <a:off x="839788" y="3006725"/>
            <a:ext cx="5157900" cy="3183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9" name="Google Shape;49;p9"/>
          <p:cNvSpPr txBox="1"/>
          <p:nvPr>
            <p:ph idx="3" type="body"/>
          </p:nvPr>
        </p:nvSpPr>
        <p:spPr>
          <a:xfrm>
            <a:off x="6169024" y="2182813"/>
            <a:ext cx="51831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400"/>
              <a:buFont typeface="Arial"/>
              <a:buNone/>
              <a:defRPr b="1" i="0" sz="24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2000"/>
              <a:buFont typeface="Arial"/>
              <a:buNone/>
              <a:defRPr b="1"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800"/>
              <a:buFont typeface="Arial"/>
              <a:buNone/>
              <a:defRPr b="1"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50" name="Google Shape;50;p9"/>
          <p:cNvSpPr txBox="1"/>
          <p:nvPr>
            <p:ph idx="4" type="body"/>
          </p:nvPr>
        </p:nvSpPr>
        <p:spPr>
          <a:xfrm>
            <a:off x="6172200" y="3006725"/>
            <a:ext cx="5183100" cy="3183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1" name="Google Shape;51;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0"/>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Google Shape;57;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Google Shape;58;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Google Shape;61;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2" name="Google Shape;62;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1.xml"/><Relationship Id="rId12" Type="http://schemas.openxmlformats.org/officeDocument/2006/relationships/slideLayout" Target="../slideLayouts/slideLayout13.xml"/><Relationship Id="rId1" Type="http://schemas.openxmlformats.org/officeDocument/2006/relationships/image" Target="../media/image1.jp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 name="Shape 14"/>
        <p:cNvGrpSpPr/>
        <p:nvPr/>
      </p:nvGrpSpPr>
      <p:grpSpPr>
        <a:xfrm>
          <a:off x="0" y="0"/>
          <a:ext cx="0" cy="0"/>
          <a:chOff x="0" y="0"/>
          <a:chExt cx="0" cy="0"/>
        </a:xfrm>
      </p:grpSpPr>
      <p:sp>
        <p:nvSpPr>
          <p:cNvPr id="15" name="Google Shape;15;p4"/>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6" name="Google Shape;16;p4"/>
          <p:cNvSpPr txBox="1"/>
          <p:nvPr>
            <p:ph idx="1" type="body"/>
          </p:nvPr>
        </p:nvSpPr>
        <p:spPr>
          <a:xfrm>
            <a:off x="838200" y="2327563"/>
            <a:ext cx="10515600" cy="3849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 name="Google Shape;17;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 Id="rId4" Type="http://schemas.openxmlformats.org/officeDocument/2006/relationships/image" Target="../media/image19.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27.png"/><Relationship Id="rId5" Type="http://schemas.openxmlformats.org/officeDocument/2006/relationships/image" Target="../media/image2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4.png"/><Relationship Id="rId4" Type="http://schemas.openxmlformats.org/officeDocument/2006/relationships/image" Target="../media/image22.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6000"/>
              <a:buFont typeface="Georgia"/>
              <a:buNone/>
            </a:pPr>
            <a:r>
              <a:rPr lang="en-US" sz="5000"/>
              <a:t>CSC 250: Foundations of Computer Science I</a:t>
            </a:r>
            <a:endParaRPr b="0" i="0" sz="5000" u="none" cap="none" strike="noStrike">
              <a:solidFill>
                <a:schemeClr val="dk2"/>
              </a:solidFill>
              <a:latin typeface="Georgia"/>
              <a:ea typeface="Georgia"/>
              <a:cs typeface="Georgia"/>
              <a:sym typeface="Georgia"/>
            </a:endParaRPr>
          </a:p>
        </p:txBody>
      </p:sp>
      <p:sp>
        <p:nvSpPr>
          <p:cNvPr id="94" name="Google Shape;94;p1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400"/>
              <a:buFont typeface="Arial"/>
              <a:buNone/>
            </a:pPr>
            <a:r>
              <a:rPr lang="en-US"/>
              <a:t>Fall 2023 - Lecture 1</a:t>
            </a:r>
            <a:endParaRPr/>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rPr lang="en-US" sz="1500"/>
              <a:t>Amitabha Dey</a:t>
            </a:r>
            <a:endParaRPr sz="1500"/>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rPr lang="en-US"/>
              <a:t>Department</a:t>
            </a:r>
            <a:r>
              <a:rPr lang="en-US"/>
              <a:t> of Computer Science</a:t>
            </a:r>
            <a:endParaRPr/>
          </a:p>
          <a:p>
            <a:pPr indent="0" lvl="0" marL="0" marR="0" rtl="0" algn="ctr">
              <a:lnSpc>
                <a:spcPct val="90000"/>
              </a:lnSpc>
              <a:spcBef>
                <a:spcPts val="0"/>
              </a:spcBef>
              <a:spcAft>
                <a:spcPts val="0"/>
              </a:spcAft>
              <a:buClr>
                <a:schemeClr val="dk2"/>
              </a:buClr>
              <a:buSzPts val="2400"/>
              <a:buFont typeface="Arial"/>
              <a:buNone/>
            </a:pPr>
            <a:r>
              <a:rPr lang="en-US"/>
              <a:t>University of North Carolina at Greensboro</a:t>
            </a:r>
            <a:endParaRPr/>
          </a:p>
        </p:txBody>
      </p:sp>
      <p:cxnSp>
        <p:nvCxnSpPr>
          <p:cNvPr id="95" name="Google Shape;95;p16"/>
          <p:cNvCxnSpPr/>
          <p:nvPr/>
        </p:nvCxnSpPr>
        <p:spPr>
          <a:xfrm>
            <a:off x="1618175" y="4145625"/>
            <a:ext cx="9054000" cy="30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Modulus</a:t>
            </a:r>
            <a:r>
              <a:rPr lang="en-US" sz="2500"/>
              <a:t> Function</a:t>
            </a:r>
            <a:endParaRPr b="0" i="0" sz="2500" u="none" cap="none" strike="noStrike">
              <a:solidFill>
                <a:schemeClr val="dk2"/>
              </a:solidFill>
              <a:latin typeface="Georgia"/>
              <a:ea typeface="Georgia"/>
              <a:cs typeface="Georgia"/>
              <a:sym typeface="Georgia"/>
            </a:endParaRPr>
          </a:p>
        </p:txBody>
      </p:sp>
      <p:sp>
        <p:nvSpPr>
          <p:cNvPr id="192" name="Google Shape;192;p25"/>
          <p:cNvSpPr txBox="1"/>
          <p:nvPr/>
        </p:nvSpPr>
        <p:spPr>
          <a:xfrm>
            <a:off x="337350" y="1967525"/>
            <a:ext cx="6114300" cy="402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800"/>
              <a:t>A modulus function gives the magnitude of a number irrespective of its sign. It is also called the absolute value function. </a:t>
            </a:r>
            <a:endParaRPr sz="18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en-US" sz="1500"/>
              <a:t>In mathematics, the modulus of a real number x is given by the modulus function, denoted by |x|. It gives the non-negative value of x. The modulus or absolute value of a number is also considered as the distance of the number from the origin or zero.</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en-US" sz="1500"/>
              <a:t>A modulus function is a function which gives the absolute value of a number or variable. It produces the magnitude of the number of variables. It is also termed as an absolute value function. The outcome of this function is always positive, no matter what input has been given to the function. It is represented as y = |x|.</a:t>
            </a:r>
            <a:endParaRPr sz="1500"/>
          </a:p>
        </p:txBody>
      </p:sp>
      <p:pic>
        <p:nvPicPr>
          <p:cNvPr id="193" name="Google Shape;193;p25"/>
          <p:cNvPicPr preferRelativeResize="0"/>
          <p:nvPr/>
        </p:nvPicPr>
        <p:blipFill rotWithShape="1">
          <a:blip r:embed="rId3">
            <a:alphaModFix/>
          </a:blip>
          <a:srcRect b="0" l="0" r="0" t="8525"/>
          <a:stretch/>
        </p:blipFill>
        <p:spPr>
          <a:xfrm>
            <a:off x="6451750" y="1815125"/>
            <a:ext cx="4980685" cy="4218899"/>
          </a:xfrm>
          <a:prstGeom prst="rect">
            <a:avLst/>
          </a:prstGeom>
          <a:noFill/>
          <a:ln>
            <a:noFill/>
          </a:ln>
        </p:spPr>
      </p:pic>
      <p:sp>
        <p:nvSpPr>
          <p:cNvPr id="194" name="Google Shape;194;p25"/>
          <p:cNvSpPr txBox="1"/>
          <p:nvPr/>
        </p:nvSpPr>
        <p:spPr>
          <a:xfrm>
            <a:off x="7340550" y="6076775"/>
            <a:ext cx="320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Image credit - https://www.onlinemathlearning.com/</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Functions</a:t>
            </a:r>
            <a:endParaRPr b="0" i="0" sz="2500" u="none" cap="none" strike="noStrike">
              <a:solidFill>
                <a:schemeClr val="dk2"/>
              </a:solidFill>
              <a:latin typeface="Georgia"/>
              <a:ea typeface="Georgia"/>
              <a:cs typeface="Georgia"/>
              <a:sym typeface="Georgia"/>
            </a:endParaRPr>
          </a:p>
        </p:txBody>
      </p:sp>
      <p:sp>
        <p:nvSpPr>
          <p:cNvPr id="101" name="Google Shape;101;p17"/>
          <p:cNvSpPr txBox="1"/>
          <p:nvPr/>
        </p:nvSpPr>
        <p:spPr>
          <a:xfrm>
            <a:off x="337350" y="2043725"/>
            <a:ext cx="5870700" cy="253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500"/>
              <a:t>A function in math is a special relationship among </a:t>
            </a:r>
            <a:endParaRPr sz="1500"/>
          </a:p>
          <a:p>
            <a:pPr indent="-323850" lvl="0" marL="457200" rtl="0" algn="l">
              <a:lnSpc>
                <a:spcPct val="115000"/>
              </a:lnSpc>
              <a:spcBef>
                <a:spcPts val="0"/>
              </a:spcBef>
              <a:spcAft>
                <a:spcPts val="0"/>
              </a:spcAft>
              <a:buSzPts val="1500"/>
              <a:buChar char="●"/>
            </a:pPr>
            <a:r>
              <a:rPr lang="en-US" sz="1500"/>
              <a:t>the inputs (the domain) and </a:t>
            </a:r>
            <a:endParaRPr sz="1500"/>
          </a:p>
          <a:p>
            <a:pPr indent="-323850" lvl="0" marL="457200" rtl="0" algn="l">
              <a:lnSpc>
                <a:spcPct val="115000"/>
              </a:lnSpc>
              <a:spcBef>
                <a:spcPts val="0"/>
              </a:spcBef>
              <a:spcAft>
                <a:spcPts val="0"/>
              </a:spcAft>
              <a:buSzPts val="1500"/>
              <a:buChar char="●"/>
            </a:pPr>
            <a:r>
              <a:rPr lang="en-US" sz="1500"/>
              <a:t>their outputs (the codomain) </a:t>
            </a:r>
            <a:endParaRPr sz="1500"/>
          </a:p>
          <a:p>
            <a:pPr indent="0" lvl="0" marL="0" rtl="0" algn="l">
              <a:lnSpc>
                <a:spcPct val="115000"/>
              </a:lnSpc>
              <a:spcBef>
                <a:spcPts val="0"/>
              </a:spcBef>
              <a:spcAft>
                <a:spcPts val="0"/>
              </a:spcAft>
              <a:buNone/>
            </a:pPr>
            <a:r>
              <a:rPr lang="en-US" sz="1500"/>
              <a:t>where each input has exactly one output, and the output can be traced back to its input.</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en-US" sz="1500"/>
              <a:t>An example of a simple function is f(x) = x². </a:t>
            </a:r>
            <a:endParaRPr sz="1500"/>
          </a:p>
          <a:p>
            <a:pPr indent="0" lvl="0" marL="0" rtl="0" algn="l">
              <a:lnSpc>
                <a:spcPct val="115000"/>
              </a:lnSpc>
              <a:spcBef>
                <a:spcPts val="0"/>
              </a:spcBef>
              <a:spcAft>
                <a:spcPts val="0"/>
              </a:spcAft>
              <a:buNone/>
            </a:pPr>
            <a:r>
              <a:rPr lang="en-US" sz="1500"/>
              <a:t>In this function, the function f(x) takes the value of “x” and then squares it. For instance, if x = 3, then f(3) = 9.</a:t>
            </a:r>
            <a:endParaRPr sz="1500"/>
          </a:p>
        </p:txBody>
      </p:sp>
      <p:pic>
        <p:nvPicPr>
          <p:cNvPr id="102" name="Google Shape;102;p17"/>
          <p:cNvPicPr preferRelativeResize="0"/>
          <p:nvPr/>
        </p:nvPicPr>
        <p:blipFill>
          <a:blip r:embed="rId3">
            <a:alphaModFix/>
          </a:blip>
          <a:stretch>
            <a:fillRect/>
          </a:stretch>
        </p:blipFill>
        <p:spPr>
          <a:xfrm>
            <a:off x="6490300" y="943300"/>
            <a:ext cx="5246594" cy="2606500"/>
          </a:xfrm>
          <a:prstGeom prst="rect">
            <a:avLst/>
          </a:prstGeom>
          <a:noFill/>
          <a:ln>
            <a:noFill/>
          </a:ln>
        </p:spPr>
      </p:pic>
      <p:sp>
        <p:nvSpPr>
          <p:cNvPr id="103" name="Google Shape;103;p17"/>
          <p:cNvSpPr txBox="1"/>
          <p:nvPr/>
        </p:nvSpPr>
        <p:spPr>
          <a:xfrm>
            <a:off x="7806275" y="3549788"/>
            <a:ext cx="2773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Image credit - https://codehs.gitbooks.io/</a:t>
            </a:r>
            <a:endParaRPr sz="1000"/>
          </a:p>
        </p:txBody>
      </p:sp>
      <p:pic>
        <p:nvPicPr>
          <p:cNvPr id="104" name="Google Shape;104;p17"/>
          <p:cNvPicPr preferRelativeResize="0"/>
          <p:nvPr/>
        </p:nvPicPr>
        <p:blipFill>
          <a:blip r:embed="rId4">
            <a:alphaModFix/>
          </a:blip>
          <a:stretch>
            <a:fillRect/>
          </a:stretch>
        </p:blipFill>
        <p:spPr>
          <a:xfrm>
            <a:off x="7366959" y="3888504"/>
            <a:ext cx="3493274" cy="2534025"/>
          </a:xfrm>
          <a:prstGeom prst="rect">
            <a:avLst/>
          </a:prstGeom>
          <a:noFill/>
          <a:ln>
            <a:noFill/>
          </a:ln>
        </p:spPr>
      </p:pic>
      <p:sp>
        <p:nvSpPr>
          <p:cNvPr id="105" name="Google Shape;105;p17"/>
          <p:cNvSpPr txBox="1"/>
          <p:nvPr/>
        </p:nvSpPr>
        <p:spPr>
          <a:xfrm>
            <a:off x="8146150" y="6354563"/>
            <a:ext cx="2241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Image credit - https://arbital.com/</a:t>
            </a:r>
            <a:endParaRPr sz="1000"/>
          </a:p>
        </p:txBody>
      </p:sp>
      <p:sp>
        <p:nvSpPr>
          <p:cNvPr id="106" name="Google Shape;106;p17"/>
          <p:cNvSpPr txBox="1"/>
          <p:nvPr/>
        </p:nvSpPr>
        <p:spPr>
          <a:xfrm>
            <a:off x="1776813" y="6446125"/>
            <a:ext cx="2773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Image credit - https://www.futurelearn.com/</a:t>
            </a:r>
            <a:endParaRPr sz="1000"/>
          </a:p>
        </p:txBody>
      </p:sp>
      <p:pic>
        <p:nvPicPr>
          <p:cNvPr id="107" name="Google Shape;107;p17"/>
          <p:cNvPicPr preferRelativeResize="0"/>
          <p:nvPr/>
        </p:nvPicPr>
        <p:blipFill>
          <a:blip r:embed="rId5">
            <a:alphaModFix/>
          </a:blip>
          <a:stretch>
            <a:fillRect/>
          </a:stretch>
        </p:blipFill>
        <p:spPr>
          <a:xfrm>
            <a:off x="1025882" y="4426325"/>
            <a:ext cx="4168743" cy="2019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8"/>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Polynomial Function</a:t>
            </a:r>
            <a:endParaRPr b="0" i="0" sz="2500" u="none" cap="none" strike="noStrike">
              <a:solidFill>
                <a:schemeClr val="dk2"/>
              </a:solidFill>
              <a:latin typeface="Georgia"/>
              <a:ea typeface="Georgia"/>
              <a:cs typeface="Georgia"/>
              <a:sym typeface="Georgia"/>
            </a:endParaRPr>
          </a:p>
        </p:txBody>
      </p:sp>
      <p:sp>
        <p:nvSpPr>
          <p:cNvPr id="113" name="Google Shape;113;p18"/>
          <p:cNvSpPr txBox="1"/>
          <p:nvPr/>
        </p:nvSpPr>
        <p:spPr>
          <a:xfrm>
            <a:off x="337350" y="2043725"/>
            <a:ext cx="51696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It is a function that involves only non-negative integer powers or only positive integer exponents of a variable in an equation, like the quadratic equation, cubic equation, etc.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For example, 2x+5 is a polynomial that has exponent equal to 1. A quadratic function is a second-degree polynomial function. A cubic function is a polynomial function of degree 3.</a:t>
            </a:r>
            <a:endParaRPr/>
          </a:p>
        </p:txBody>
      </p:sp>
      <p:pic>
        <p:nvPicPr>
          <p:cNvPr id="114" name="Google Shape;114;p18"/>
          <p:cNvPicPr preferRelativeResize="0"/>
          <p:nvPr/>
        </p:nvPicPr>
        <p:blipFill rotWithShape="1">
          <a:blip r:embed="rId3">
            <a:alphaModFix/>
          </a:blip>
          <a:srcRect b="0" l="0" r="0" t="5687"/>
          <a:stretch/>
        </p:blipFill>
        <p:spPr>
          <a:xfrm>
            <a:off x="5755175" y="1821400"/>
            <a:ext cx="5588375" cy="4385824"/>
          </a:xfrm>
          <a:prstGeom prst="rect">
            <a:avLst/>
          </a:prstGeom>
          <a:noFill/>
          <a:ln>
            <a:noFill/>
          </a:ln>
        </p:spPr>
      </p:pic>
      <p:sp>
        <p:nvSpPr>
          <p:cNvPr id="115" name="Google Shape;115;p18"/>
          <p:cNvSpPr txBox="1"/>
          <p:nvPr/>
        </p:nvSpPr>
        <p:spPr>
          <a:xfrm>
            <a:off x="7540425" y="6042625"/>
            <a:ext cx="2469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Image credit - https://www.teachoo.com/</a:t>
            </a:r>
            <a:endParaRPr sz="1000"/>
          </a:p>
        </p:txBody>
      </p:sp>
      <p:pic>
        <p:nvPicPr>
          <p:cNvPr id="116" name="Google Shape;116;p18"/>
          <p:cNvPicPr preferRelativeResize="0"/>
          <p:nvPr/>
        </p:nvPicPr>
        <p:blipFill>
          <a:blip r:embed="rId4">
            <a:alphaModFix/>
          </a:blip>
          <a:stretch>
            <a:fillRect/>
          </a:stretch>
        </p:blipFill>
        <p:spPr>
          <a:xfrm>
            <a:off x="1055725" y="3965150"/>
            <a:ext cx="3764035" cy="2235175"/>
          </a:xfrm>
          <a:prstGeom prst="rect">
            <a:avLst/>
          </a:prstGeom>
          <a:noFill/>
          <a:ln>
            <a:noFill/>
          </a:ln>
        </p:spPr>
      </p:pic>
      <p:sp>
        <p:nvSpPr>
          <p:cNvPr id="117" name="Google Shape;117;p18"/>
          <p:cNvSpPr txBox="1"/>
          <p:nvPr/>
        </p:nvSpPr>
        <p:spPr>
          <a:xfrm>
            <a:off x="1224738" y="6234750"/>
            <a:ext cx="3426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Image credit - </a:t>
            </a:r>
            <a:r>
              <a:rPr lang="en-US" sz="1000"/>
              <a:t>https://www.basic-mathematics.com/</a:t>
            </a:r>
            <a:endParaRPr sz="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Inverse Function</a:t>
            </a:r>
            <a:endParaRPr b="0" i="0" sz="2500" u="none" cap="none" strike="noStrike">
              <a:solidFill>
                <a:schemeClr val="dk2"/>
              </a:solidFill>
              <a:latin typeface="Georgia"/>
              <a:ea typeface="Georgia"/>
              <a:cs typeface="Georgia"/>
              <a:sym typeface="Georgia"/>
            </a:endParaRPr>
          </a:p>
        </p:txBody>
      </p:sp>
      <p:sp>
        <p:nvSpPr>
          <p:cNvPr id="123" name="Google Shape;123;p19"/>
          <p:cNvSpPr txBox="1"/>
          <p:nvPr/>
        </p:nvSpPr>
        <p:spPr>
          <a:xfrm>
            <a:off x="337350" y="1967525"/>
            <a:ext cx="49473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It reverse the action of a function. If a function takes a to b, then the inverse function must take b to a. Imagine if you could open a door but could never close it. The inverse captures this idea of reversibility. </a:t>
            </a:r>
            <a:br>
              <a:rPr lang="en-US"/>
            </a:br>
            <a:r>
              <a:rPr lang="en-US"/>
              <a:t>In a cryptographic hash, a property is that there exists no inverse of a function to keep our data secure.</a:t>
            </a:r>
            <a:endParaRPr/>
          </a:p>
          <a:p>
            <a:pPr indent="0" lvl="0" marL="0" rtl="0" algn="l">
              <a:lnSpc>
                <a:spcPct val="115000"/>
              </a:lnSpc>
              <a:spcBef>
                <a:spcPts val="0"/>
              </a:spcBef>
              <a:spcAft>
                <a:spcPts val="0"/>
              </a:spcAft>
              <a:buNone/>
            </a:pPr>
            <a:r>
              <a:t/>
            </a:r>
            <a:endParaRPr/>
          </a:p>
        </p:txBody>
      </p:sp>
      <p:sp>
        <p:nvSpPr>
          <p:cNvPr id="124" name="Google Shape;124;p19"/>
          <p:cNvSpPr txBox="1"/>
          <p:nvPr/>
        </p:nvSpPr>
        <p:spPr>
          <a:xfrm>
            <a:off x="7072550" y="5504000"/>
            <a:ext cx="2773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Image credit - https://thirdspacelearning.com/</a:t>
            </a:r>
            <a:endParaRPr sz="1000"/>
          </a:p>
        </p:txBody>
      </p:sp>
      <p:pic>
        <p:nvPicPr>
          <p:cNvPr id="125" name="Google Shape;125;p19"/>
          <p:cNvPicPr preferRelativeResize="0"/>
          <p:nvPr/>
        </p:nvPicPr>
        <p:blipFill>
          <a:blip r:embed="rId3">
            <a:alphaModFix/>
          </a:blip>
          <a:stretch>
            <a:fillRect/>
          </a:stretch>
        </p:blipFill>
        <p:spPr>
          <a:xfrm>
            <a:off x="5333825" y="1905475"/>
            <a:ext cx="6251271" cy="3620675"/>
          </a:xfrm>
          <a:prstGeom prst="rect">
            <a:avLst/>
          </a:prstGeom>
          <a:noFill/>
          <a:ln>
            <a:noFill/>
          </a:ln>
        </p:spPr>
      </p:pic>
      <p:pic>
        <p:nvPicPr>
          <p:cNvPr id="126" name="Google Shape;126;p19"/>
          <p:cNvPicPr preferRelativeResize="0"/>
          <p:nvPr/>
        </p:nvPicPr>
        <p:blipFill rotWithShape="1">
          <a:blip r:embed="rId4">
            <a:alphaModFix/>
          </a:blip>
          <a:srcRect b="0" l="13399" r="14481" t="0"/>
          <a:stretch/>
        </p:blipFill>
        <p:spPr>
          <a:xfrm>
            <a:off x="735425" y="3588675"/>
            <a:ext cx="4377551" cy="2688600"/>
          </a:xfrm>
          <a:prstGeom prst="rect">
            <a:avLst/>
          </a:prstGeom>
          <a:noFill/>
          <a:ln>
            <a:noFill/>
          </a:ln>
        </p:spPr>
      </p:pic>
      <p:sp>
        <p:nvSpPr>
          <p:cNvPr id="127" name="Google Shape;127;p19"/>
          <p:cNvSpPr txBox="1"/>
          <p:nvPr/>
        </p:nvSpPr>
        <p:spPr>
          <a:xfrm>
            <a:off x="1537300" y="6443100"/>
            <a:ext cx="2773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Image credit - </a:t>
            </a:r>
            <a:r>
              <a:rPr lang="en-US" sz="1000"/>
              <a:t>https://saylordotorg.github.io/</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Inverse Function</a:t>
            </a:r>
            <a:endParaRPr b="0" i="0" sz="2500" u="none" cap="none" strike="noStrike">
              <a:solidFill>
                <a:schemeClr val="dk2"/>
              </a:solidFill>
              <a:latin typeface="Georgia"/>
              <a:ea typeface="Georgia"/>
              <a:cs typeface="Georgia"/>
              <a:sym typeface="Georgia"/>
            </a:endParaRPr>
          </a:p>
        </p:txBody>
      </p:sp>
      <p:pic>
        <p:nvPicPr>
          <p:cNvPr id="133" name="Google Shape;133;p20"/>
          <p:cNvPicPr preferRelativeResize="0"/>
          <p:nvPr/>
        </p:nvPicPr>
        <p:blipFill>
          <a:blip r:embed="rId3">
            <a:alphaModFix/>
          </a:blip>
          <a:stretch>
            <a:fillRect/>
          </a:stretch>
        </p:blipFill>
        <p:spPr>
          <a:xfrm>
            <a:off x="2805898" y="1872325"/>
            <a:ext cx="3005653" cy="2398750"/>
          </a:xfrm>
          <a:prstGeom prst="rect">
            <a:avLst/>
          </a:prstGeom>
          <a:noFill/>
          <a:ln cap="flat" cmpd="sng" w="9525">
            <a:solidFill>
              <a:srgbClr val="595959"/>
            </a:solidFill>
            <a:prstDash val="solid"/>
            <a:round/>
            <a:headEnd len="sm" w="sm" type="none"/>
            <a:tailEnd len="sm" w="sm" type="none"/>
          </a:ln>
        </p:spPr>
      </p:pic>
      <p:pic>
        <p:nvPicPr>
          <p:cNvPr id="134" name="Google Shape;134;p20"/>
          <p:cNvPicPr preferRelativeResize="0"/>
          <p:nvPr/>
        </p:nvPicPr>
        <p:blipFill>
          <a:blip r:embed="rId4">
            <a:alphaModFix/>
          </a:blip>
          <a:stretch>
            <a:fillRect/>
          </a:stretch>
        </p:blipFill>
        <p:spPr>
          <a:xfrm>
            <a:off x="6024075" y="1872325"/>
            <a:ext cx="3682841" cy="2382475"/>
          </a:xfrm>
          <a:prstGeom prst="rect">
            <a:avLst/>
          </a:prstGeom>
          <a:noFill/>
          <a:ln cap="flat" cmpd="sng" w="9525">
            <a:solidFill>
              <a:srgbClr val="595959"/>
            </a:solidFill>
            <a:prstDash val="solid"/>
            <a:round/>
            <a:headEnd len="sm" w="sm" type="none"/>
            <a:tailEnd len="sm" w="sm" type="none"/>
          </a:ln>
        </p:spPr>
      </p:pic>
      <p:pic>
        <p:nvPicPr>
          <p:cNvPr id="135" name="Google Shape;135;p20"/>
          <p:cNvPicPr preferRelativeResize="0"/>
          <p:nvPr/>
        </p:nvPicPr>
        <p:blipFill>
          <a:blip r:embed="rId5">
            <a:alphaModFix/>
          </a:blip>
          <a:stretch>
            <a:fillRect/>
          </a:stretch>
        </p:blipFill>
        <p:spPr>
          <a:xfrm>
            <a:off x="2512223" y="4328425"/>
            <a:ext cx="3299327" cy="2179650"/>
          </a:xfrm>
          <a:prstGeom prst="rect">
            <a:avLst/>
          </a:prstGeom>
          <a:noFill/>
          <a:ln cap="flat" cmpd="sng" w="9525">
            <a:solidFill>
              <a:srgbClr val="595959"/>
            </a:solidFill>
            <a:prstDash val="solid"/>
            <a:round/>
            <a:headEnd len="sm" w="sm" type="none"/>
            <a:tailEnd len="sm" w="sm" type="none"/>
          </a:ln>
        </p:spPr>
      </p:pic>
      <p:pic>
        <p:nvPicPr>
          <p:cNvPr id="136" name="Google Shape;136;p20"/>
          <p:cNvPicPr preferRelativeResize="0"/>
          <p:nvPr/>
        </p:nvPicPr>
        <p:blipFill>
          <a:blip r:embed="rId6">
            <a:alphaModFix/>
          </a:blip>
          <a:stretch>
            <a:fillRect/>
          </a:stretch>
        </p:blipFill>
        <p:spPr>
          <a:xfrm>
            <a:off x="6024075" y="4328425"/>
            <a:ext cx="3682850" cy="2179640"/>
          </a:xfrm>
          <a:prstGeom prst="rect">
            <a:avLst/>
          </a:prstGeom>
          <a:noFill/>
          <a:ln cap="flat" cmpd="sng" w="9525">
            <a:solidFill>
              <a:srgbClr val="595959"/>
            </a:solidFill>
            <a:prstDash val="solid"/>
            <a:round/>
            <a:headEnd len="sm" w="sm" type="none"/>
            <a:tailEnd len="sm" w="sm" type="none"/>
          </a:ln>
        </p:spPr>
      </p:pic>
      <p:sp>
        <p:nvSpPr>
          <p:cNvPr id="137" name="Google Shape;137;p20"/>
          <p:cNvSpPr txBox="1"/>
          <p:nvPr/>
        </p:nvSpPr>
        <p:spPr>
          <a:xfrm>
            <a:off x="4709100" y="6477975"/>
            <a:ext cx="2773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Image credit - The Organic Chemistry Tutor</a:t>
            </a:r>
            <a:endParaRPr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Exponential Function</a:t>
            </a:r>
            <a:endParaRPr b="0" i="0" sz="2500" u="none" cap="none" strike="noStrike">
              <a:solidFill>
                <a:schemeClr val="dk2"/>
              </a:solidFill>
              <a:latin typeface="Georgia"/>
              <a:ea typeface="Georgia"/>
              <a:cs typeface="Georgia"/>
              <a:sym typeface="Georgia"/>
            </a:endParaRPr>
          </a:p>
        </p:txBody>
      </p:sp>
      <p:sp>
        <p:nvSpPr>
          <p:cNvPr id="143" name="Google Shape;143;p21"/>
          <p:cNvSpPr txBox="1"/>
          <p:nvPr/>
        </p:nvSpPr>
        <p:spPr>
          <a:xfrm>
            <a:off x="337350" y="1967525"/>
            <a:ext cx="3729300" cy="486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To form an exponential function, we let the independent variable be the exponent. Exponential functions are solutions to the simplest types of dynamical systems.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Exponential growth is often mentioned in the context of computing: we’ve seen exponential improvements in computer storage (Moore’s law); kilobytes of memory in a computer used to be a big deal, but now gigabytes are the norm; a 1GB flash drive used to be huge, then 2GB was the standard, then 4GB, and so on.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Growth in the size of the computing industry has also seen exponential phenomena; the value of a company can go through the roof, the number of people subscribing to a social media site can explode.</a:t>
            </a:r>
            <a:endParaRPr/>
          </a:p>
        </p:txBody>
      </p:sp>
      <p:sp>
        <p:nvSpPr>
          <p:cNvPr id="144" name="Google Shape;144;p21"/>
          <p:cNvSpPr txBox="1"/>
          <p:nvPr/>
        </p:nvSpPr>
        <p:spPr>
          <a:xfrm>
            <a:off x="4366300" y="6370025"/>
            <a:ext cx="2773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Image credit - https://mathinsight.org/</a:t>
            </a:r>
            <a:endParaRPr sz="1000"/>
          </a:p>
        </p:txBody>
      </p:sp>
      <p:pic>
        <p:nvPicPr>
          <p:cNvPr id="145" name="Google Shape;145;p21"/>
          <p:cNvPicPr preferRelativeResize="0"/>
          <p:nvPr/>
        </p:nvPicPr>
        <p:blipFill rotWithShape="1">
          <a:blip r:embed="rId3">
            <a:alphaModFix/>
          </a:blip>
          <a:srcRect b="2619" l="0" r="2619" t="0"/>
          <a:stretch/>
        </p:blipFill>
        <p:spPr>
          <a:xfrm>
            <a:off x="4066650" y="1558100"/>
            <a:ext cx="3347743" cy="2338625"/>
          </a:xfrm>
          <a:prstGeom prst="rect">
            <a:avLst/>
          </a:prstGeom>
          <a:noFill/>
          <a:ln cap="flat" cmpd="sng" w="9525">
            <a:solidFill>
              <a:srgbClr val="595959"/>
            </a:solidFill>
            <a:prstDash val="solid"/>
            <a:round/>
            <a:headEnd len="sm" w="sm" type="none"/>
            <a:tailEnd len="sm" w="sm" type="none"/>
          </a:ln>
        </p:spPr>
      </p:pic>
      <p:pic>
        <p:nvPicPr>
          <p:cNvPr id="146" name="Google Shape;146;p21"/>
          <p:cNvPicPr preferRelativeResize="0"/>
          <p:nvPr/>
        </p:nvPicPr>
        <p:blipFill>
          <a:blip r:embed="rId4">
            <a:alphaModFix/>
          </a:blip>
          <a:stretch>
            <a:fillRect/>
          </a:stretch>
        </p:blipFill>
        <p:spPr>
          <a:xfrm>
            <a:off x="4066650" y="3972925"/>
            <a:ext cx="3347773" cy="2338625"/>
          </a:xfrm>
          <a:prstGeom prst="rect">
            <a:avLst/>
          </a:prstGeom>
          <a:noFill/>
          <a:ln cap="flat" cmpd="sng" w="9525">
            <a:solidFill>
              <a:srgbClr val="595959"/>
            </a:solidFill>
            <a:prstDash val="solid"/>
            <a:round/>
            <a:headEnd len="sm" w="sm" type="none"/>
            <a:tailEnd len="sm" w="sm" type="none"/>
          </a:ln>
        </p:spPr>
      </p:pic>
      <p:pic>
        <p:nvPicPr>
          <p:cNvPr id="147" name="Google Shape;147;p21"/>
          <p:cNvPicPr preferRelativeResize="0"/>
          <p:nvPr/>
        </p:nvPicPr>
        <p:blipFill>
          <a:blip r:embed="rId5">
            <a:alphaModFix/>
          </a:blip>
          <a:stretch>
            <a:fillRect/>
          </a:stretch>
        </p:blipFill>
        <p:spPr>
          <a:xfrm>
            <a:off x="7482825" y="2107475"/>
            <a:ext cx="4619949" cy="2643074"/>
          </a:xfrm>
          <a:prstGeom prst="rect">
            <a:avLst/>
          </a:prstGeom>
          <a:noFill/>
          <a:ln>
            <a:noFill/>
          </a:ln>
        </p:spPr>
      </p:pic>
      <p:sp>
        <p:nvSpPr>
          <p:cNvPr id="148" name="Google Shape;148;p21"/>
          <p:cNvSpPr txBox="1"/>
          <p:nvPr/>
        </p:nvSpPr>
        <p:spPr>
          <a:xfrm>
            <a:off x="8405900" y="4750550"/>
            <a:ext cx="2773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Image credit - </a:t>
            </a:r>
            <a:r>
              <a:rPr lang="en-US" sz="1000"/>
              <a:t>https://thirdspacelearning.com/</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Logarithmic Function</a:t>
            </a:r>
            <a:endParaRPr b="0" i="0" sz="2500" u="none" cap="none" strike="noStrike">
              <a:solidFill>
                <a:schemeClr val="dk2"/>
              </a:solidFill>
              <a:latin typeface="Georgia"/>
              <a:ea typeface="Georgia"/>
              <a:cs typeface="Georgia"/>
              <a:sym typeface="Georgia"/>
            </a:endParaRPr>
          </a:p>
        </p:txBody>
      </p:sp>
      <p:sp>
        <p:nvSpPr>
          <p:cNvPr id="154" name="Google Shape;154;p22"/>
          <p:cNvSpPr txBox="1"/>
          <p:nvPr/>
        </p:nvSpPr>
        <p:spPr>
          <a:xfrm>
            <a:off x="337350" y="2043725"/>
            <a:ext cx="11258100" cy="174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500"/>
              <a:t>Logarithmic functions are the inverses of exponential functions, and any exponential function can be expressed in logarithmic form. </a:t>
            </a:r>
            <a:endParaRPr sz="1500"/>
          </a:p>
          <a:p>
            <a:pPr indent="0" lvl="0" marL="0" rtl="0" algn="l">
              <a:lnSpc>
                <a:spcPct val="115000"/>
              </a:lnSpc>
              <a:spcBef>
                <a:spcPts val="0"/>
              </a:spcBef>
              <a:spcAft>
                <a:spcPts val="0"/>
              </a:spcAft>
              <a:buNone/>
            </a:pPr>
            <a:r>
              <a:t/>
            </a:r>
            <a:endParaRPr sz="1500"/>
          </a:p>
          <a:p>
            <a:pPr indent="0" lvl="0" marL="0" rtl="0" algn="l">
              <a:lnSpc>
                <a:spcPct val="115000"/>
              </a:lnSpc>
              <a:spcBef>
                <a:spcPts val="0"/>
              </a:spcBef>
              <a:spcAft>
                <a:spcPts val="0"/>
              </a:spcAft>
              <a:buNone/>
            </a:pPr>
            <a:r>
              <a:rPr lang="en-US" sz="1500"/>
              <a:t>How many times must one “base” number be multiplied by itself to get some other particular number or (what power you have to raise to, to get another number) or we can also define it as The power (or exponent) to which one base number must be raised (multiplied by itself) to produce another number.</a:t>
            </a:r>
            <a:endParaRPr sz="1500"/>
          </a:p>
          <a:p>
            <a:pPr indent="0" lvl="0" marL="0" rtl="0" algn="l">
              <a:lnSpc>
                <a:spcPct val="115000"/>
              </a:lnSpc>
              <a:spcBef>
                <a:spcPts val="0"/>
              </a:spcBef>
              <a:spcAft>
                <a:spcPts val="0"/>
              </a:spcAft>
              <a:buNone/>
            </a:pPr>
            <a:r>
              <a:t/>
            </a:r>
            <a:endParaRPr sz="1500"/>
          </a:p>
        </p:txBody>
      </p:sp>
      <p:pic>
        <p:nvPicPr>
          <p:cNvPr id="155" name="Google Shape;155;p22"/>
          <p:cNvPicPr preferRelativeResize="0"/>
          <p:nvPr/>
        </p:nvPicPr>
        <p:blipFill>
          <a:blip r:embed="rId3">
            <a:alphaModFix/>
          </a:blip>
          <a:stretch>
            <a:fillRect/>
          </a:stretch>
        </p:blipFill>
        <p:spPr>
          <a:xfrm>
            <a:off x="1809400" y="3545750"/>
            <a:ext cx="2647226" cy="2346664"/>
          </a:xfrm>
          <a:prstGeom prst="rect">
            <a:avLst/>
          </a:prstGeom>
          <a:noFill/>
          <a:ln>
            <a:noFill/>
          </a:ln>
        </p:spPr>
      </p:pic>
      <p:sp>
        <p:nvSpPr>
          <p:cNvPr id="156" name="Google Shape;156;p22"/>
          <p:cNvSpPr txBox="1"/>
          <p:nvPr/>
        </p:nvSpPr>
        <p:spPr>
          <a:xfrm>
            <a:off x="1940625" y="5983725"/>
            <a:ext cx="2114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Image credit - https://www.sfu.ca/</a:t>
            </a:r>
            <a:endParaRPr sz="1000"/>
          </a:p>
        </p:txBody>
      </p:sp>
      <p:pic>
        <p:nvPicPr>
          <p:cNvPr id="157" name="Google Shape;157;p22"/>
          <p:cNvPicPr preferRelativeResize="0"/>
          <p:nvPr/>
        </p:nvPicPr>
        <p:blipFill rotWithShape="1">
          <a:blip r:embed="rId4">
            <a:alphaModFix/>
          </a:blip>
          <a:srcRect b="28283" l="21947" r="22711" t="30469"/>
          <a:stretch/>
        </p:blipFill>
        <p:spPr>
          <a:xfrm>
            <a:off x="7930830" y="5552125"/>
            <a:ext cx="2113344" cy="886075"/>
          </a:xfrm>
          <a:prstGeom prst="rect">
            <a:avLst/>
          </a:prstGeom>
          <a:noFill/>
          <a:ln>
            <a:noFill/>
          </a:ln>
        </p:spPr>
      </p:pic>
      <p:sp>
        <p:nvSpPr>
          <p:cNvPr id="158" name="Google Shape;158;p22"/>
          <p:cNvSpPr txBox="1"/>
          <p:nvPr/>
        </p:nvSpPr>
        <p:spPr>
          <a:xfrm>
            <a:off x="7725538" y="6438200"/>
            <a:ext cx="2523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Image credit - https://calcworkshop.com/</a:t>
            </a:r>
            <a:endParaRPr sz="1000"/>
          </a:p>
        </p:txBody>
      </p:sp>
      <p:pic>
        <p:nvPicPr>
          <p:cNvPr id="159" name="Google Shape;159;p22"/>
          <p:cNvPicPr preferRelativeResize="0"/>
          <p:nvPr/>
        </p:nvPicPr>
        <p:blipFill>
          <a:blip r:embed="rId5">
            <a:alphaModFix/>
          </a:blip>
          <a:stretch>
            <a:fillRect/>
          </a:stretch>
        </p:blipFill>
        <p:spPr>
          <a:xfrm>
            <a:off x="4542350" y="3550863"/>
            <a:ext cx="2669925" cy="2624288"/>
          </a:xfrm>
          <a:prstGeom prst="rect">
            <a:avLst/>
          </a:prstGeom>
          <a:noFill/>
          <a:ln>
            <a:noFill/>
          </a:ln>
        </p:spPr>
      </p:pic>
      <p:sp>
        <p:nvSpPr>
          <p:cNvPr id="160" name="Google Shape;160;p22"/>
          <p:cNvSpPr txBox="1"/>
          <p:nvPr/>
        </p:nvSpPr>
        <p:spPr>
          <a:xfrm>
            <a:off x="4371625" y="6226425"/>
            <a:ext cx="3084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Image credit - https://www.onlinemathlearning.com/</a:t>
            </a:r>
            <a:endParaRPr sz="1000"/>
          </a:p>
        </p:txBody>
      </p:sp>
      <p:pic>
        <p:nvPicPr>
          <p:cNvPr id="161" name="Google Shape;161;p22"/>
          <p:cNvPicPr preferRelativeResize="0"/>
          <p:nvPr/>
        </p:nvPicPr>
        <p:blipFill rotWithShape="1">
          <a:blip r:embed="rId6">
            <a:alphaModFix/>
          </a:blip>
          <a:srcRect b="7996" l="0" r="0" t="6115"/>
          <a:stretch/>
        </p:blipFill>
        <p:spPr>
          <a:xfrm>
            <a:off x="7372400" y="3322275"/>
            <a:ext cx="2935800" cy="1891150"/>
          </a:xfrm>
          <a:prstGeom prst="rect">
            <a:avLst/>
          </a:prstGeom>
          <a:noFill/>
          <a:ln>
            <a:noFill/>
          </a:ln>
        </p:spPr>
      </p:pic>
      <p:sp>
        <p:nvSpPr>
          <p:cNvPr id="162" name="Google Shape;162;p22"/>
          <p:cNvSpPr txBox="1"/>
          <p:nvPr/>
        </p:nvSpPr>
        <p:spPr>
          <a:xfrm>
            <a:off x="7298000" y="5213425"/>
            <a:ext cx="3084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Image credit - https://www.onlinemathlearning.com/</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Mod Function</a:t>
            </a:r>
            <a:endParaRPr b="0" i="0" sz="2500" u="none" cap="none" strike="noStrike">
              <a:solidFill>
                <a:schemeClr val="dk2"/>
              </a:solidFill>
              <a:latin typeface="Georgia"/>
              <a:ea typeface="Georgia"/>
              <a:cs typeface="Georgia"/>
              <a:sym typeface="Georgia"/>
            </a:endParaRPr>
          </a:p>
        </p:txBody>
      </p:sp>
      <p:sp>
        <p:nvSpPr>
          <p:cNvPr id="168" name="Google Shape;168;p23"/>
          <p:cNvSpPr txBox="1"/>
          <p:nvPr/>
        </p:nvSpPr>
        <p:spPr>
          <a:xfrm>
            <a:off x="337350" y="1967525"/>
            <a:ext cx="8401800" cy="341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600"/>
              <a:t>Returns the remainder after number is divided by divisor (The number by which you want to divide number). modulo operation returns the remainder or signed remainder of a division, after one number is divided by another (called the modulus of the operation).</a:t>
            </a:r>
            <a:endParaRPr sz="1600"/>
          </a:p>
          <a:p>
            <a:pPr indent="0" lvl="0" marL="0" rtl="0" algn="l">
              <a:lnSpc>
                <a:spcPct val="115000"/>
              </a:lnSpc>
              <a:spcBef>
                <a:spcPts val="0"/>
              </a:spcBef>
              <a:spcAft>
                <a:spcPts val="0"/>
              </a:spcAft>
              <a:buNone/>
            </a:pPr>
            <a:r>
              <a:t/>
            </a:r>
            <a:endParaRPr sz="1600"/>
          </a:p>
          <a:p>
            <a:pPr indent="457200" lvl="0" marL="0" rtl="0" algn="l">
              <a:spcBef>
                <a:spcPts val="0"/>
              </a:spcBef>
              <a:spcAft>
                <a:spcPts val="0"/>
              </a:spcAft>
              <a:buNone/>
            </a:pPr>
            <a:r>
              <a:rPr lang="en-US" sz="2000">
                <a:latin typeface="Roboto"/>
                <a:ea typeface="Roboto"/>
                <a:cs typeface="Roboto"/>
                <a:sym typeface="Roboto"/>
              </a:rPr>
              <a:t>1 mod 5 = 1</a:t>
            </a:r>
            <a:endParaRPr sz="2000">
              <a:latin typeface="Roboto"/>
              <a:ea typeface="Roboto"/>
              <a:cs typeface="Roboto"/>
              <a:sym typeface="Roboto"/>
            </a:endParaRPr>
          </a:p>
          <a:p>
            <a:pPr indent="457200" lvl="0" marL="0" rtl="0" algn="l">
              <a:spcBef>
                <a:spcPts val="0"/>
              </a:spcBef>
              <a:spcAft>
                <a:spcPts val="0"/>
              </a:spcAft>
              <a:buNone/>
            </a:pPr>
            <a:r>
              <a:rPr lang="en-US" sz="2000">
                <a:latin typeface="Roboto"/>
                <a:ea typeface="Roboto"/>
                <a:cs typeface="Roboto"/>
                <a:sym typeface="Roboto"/>
              </a:rPr>
              <a:t>2 mod 5 = 2</a:t>
            </a:r>
            <a:endParaRPr sz="2000">
              <a:latin typeface="Roboto"/>
              <a:ea typeface="Roboto"/>
              <a:cs typeface="Roboto"/>
              <a:sym typeface="Roboto"/>
            </a:endParaRPr>
          </a:p>
          <a:p>
            <a:pPr indent="457200" lvl="0" marL="0" rtl="0" algn="l">
              <a:spcBef>
                <a:spcPts val="0"/>
              </a:spcBef>
              <a:spcAft>
                <a:spcPts val="0"/>
              </a:spcAft>
              <a:buNone/>
            </a:pPr>
            <a:r>
              <a:rPr lang="en-US" sz="2000">
                <a:latin typeface="Roboto"/>
                <a:ea typeface="Roboto"/>
                <a:cs typeface="Roboto"/>
                <a:sym typeface="Roboto"/>
              </a:rPr>
              <a:t>4 mod 5 = 4</a:t>
            </a:r>
            <a:endParaRPr sz="2000">
              <a:latin typeface="Roboto"/>
              <a:ea typeface="Roboto"/>
              <a:cs typeface="Roboto"/>
              <a:sym typeface="Roboto"/>
            </a:endParaRPr>
          </a:p>
          <a:p>
            <a:pPr indent="457200" lvl="0" marL="0" rtl="0" algn="l">
              <a:spcBef>
                <a:spcPts val="0"/>
              </a:spcBef>
              <a:spcAft>
                <a:spcPts val="0"/>
              </a:spcAft>
              <a:buNone/>
            </a:pPr>
            <a:r>
              <a:rPr lang="en-US" sz="2000">
                <a:latin typeface="Roboto"/>
                <a:ea typeface="Roboto"/>
                <a:cs typeface="Roboto"/>
                <a:sym typeface="Roboto"/>
              </a:rPr>
              <a:t>5 mod 5 = 0</a:t>
            </a:r>
            <a:endParaRPr sz="2000">
              <a:latin typeface="Roboto"/>
              <a:ea typeface="Roboto"/>
              <a:cs typeface="Roboto"/>
              <a:sym typeface="Roboto"/>
            </a:endParaRPr>
          </a:p>
          <a:p>
            <a:pPr indent="457200" lvl="0" marL="0" rtl="0" algn="l">
              <a:spcBef>
                <a:spcPts val="0"/>
              </a:spcBef>
              <a:spcAft>
                <a:spcPts val="0"/>
              </a:spcAft>
              <a:buNone/>
            </a:pPr>
            <a:r>
              <a:rPr lang="en-US" sz="2000">
                <a:latin typeface="Roboto"/>
                <a:ea typeface="Roboto"/>
                <a:cs typeface="Roboto"/>
                <a:sym typeface="Roboto"/>
              </a:rPr>
              <a:t>6 mod 5 = 1</a:t>
            </a:r>
            <a:endParaRPr sz="2000">
              <a:latin typeface="Roboto"/>
              <a:ea typeface="Roboto"/>
              <a:cs typeface="Roboto"/>
              <a:sym typeface="Roboto"/>
            </a:endParaRPr>
          </a:p>
          <a:p>
            <a:pPr indent="457200" lvl="0" marL="0" rtl="0" algn="l">
              <a:spcBef>
                <a:spcPts val="0"/>
              </a:spcBef>
              <a:spcAft>
                <a:spcPts val="0"/>
              </a:spcAft>
              <a:buNone/>
            </a:pPr>
            <a:r>
              <a:rPr lang="en-US" sz="2000">
                <a:latin typeface="Roboto"/>
                <a:ea typeface="Roboto"/>
                <a:cs typeface="Roboto"/>
                <a:sym typeface="Roboto"/>
              </a:rPr>
              <a:t>7 mod 5 = 2</a:t>
            </a:r>
            <a:endParaRPr sz="2200"/>
          </a:p>
          <a:p>
            <a:pPr indent="0" lvl="0" marL="0" rtl="0" algn="l">
              <a:lnSpc>
                <a:spcPct val="115000"/>
              </a:lnSpc>
              <a:spcBef>
                <a:spcPts val="0"/>
              </a:spcBef>
              <a:spcAft>
                <a:spcPts val="0"/>
              </a:spcAft>
              <a:buNone/>
            </a:pPr>
            <a:r>
              <a:t/>
            </a:r>
            <a:endParaRPr sz="1600"/>
          </a:p>
        </p:txBody>
      </p:sp>
      <p:pic>
        <p:nvPicPr>
          <p:cNvPr id="169" name="Google Shape;169;p23"/>
          <p:cNvPicPr preferRelativeResize="0"/>
          <p:nvPr/>
        </p:nvPicPr>
        <p:blipFill rotWithShape="1">
          <a:blip r:embed="rId3">
            <a:alphaModFix/>
          </a:blip>
          <a:srcRect b="24687" l="0" r="0" t="0"/>
          <a:stretch/>
        </p:blipFill>
        <p:spPr>
          <a:xfrm>
            <a:off x="3522675" y="3049750"/>
            <a:ext cx="2163251" cy="916400"/>
          </a:xfrm>
          <a:prstGeom prst="rect">
            <a:avLst/>
          </a:prstGeom>
          <a:noFill/>
          <a:ln cap="flat" cmpd="sng" w="9525">
            <a:solidFill>
              <a:srgbClr val="595959"/>
            </a:solidFill>
            <a:prstDash val="solid"/>
            <a:round/>
            <a:headEnd len="sm" w="sm" type="none"/>
            <a:tailEnd len="sm" w="sm" type="none"/>
          </a:ln>
        </p:spPr>
      </p:pic>
      <p:sp>
        <p:nvSpPr>
          <p:cNvPr id="170" name="Google Shape;170;p23"/>
          <p:cNvSpPr txBox="1"/>
          <p:nvPr/>
        </p:nvSpPr>
        <p:spPr>
          <a:xfrm>
            <a:off x="3694675" y="3966150"/>
            <a:ext cx="19272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Image credit - Mu Prime Math</a:t>
            </a:r>
            <a:endParaRPr sz="1000"/>
          </a:p>
        </p:txBody>
      </p:sp>
      <p:pic>
        <p:nvPicPr>
          <p:cNvPr id="171" name="Google Shape;171;p23"/>
          <p:cNvPicPr preferRelativeResize="0"/>
          <p:nvPr/>
        </p:nvPicPr>
        <p:blipFill>
          <a:blip r:embed="rId4">
            <a:alphaModFix/>
          </a:blip>
          <a:stretch>
            <a:fillRect/>
          </a:stretch>
        </p:blipFill>
        <p:spPr>
          <a:xfrm>
            <a:off x="6199725" y="3049750"/>
            <a:ext cx="2079700" cy="3358325"/>
          </a:xfrm>
          <a:prstGeom prst="rect">
            <a:avLst/>
          </a:prstGeom>
          <a:noFill/>
          <a:ln cap="flat" cmpd="sng" w="9525">
            <a:solidFill>
              <a:srgbClr val="595959"/>
            </a:solidFill>
            <a:prstDash val="solid"/>
            <a:round/>
            <a:headEnd len="sm" w="sm" type="none"/>
            <a:tailEnd len="sm" w="sm" type="none"/>
          </a:ln>
        </p:spPr>
      </p:pic>
      <p:sp>
        <p:nvSpPr>
          <p:cNvPr id="172" name="Google Shape;172;p23"/>
          <p:cNvSpPr txBox="1"/>
          <p:nvPr/>
        </p:nvSpPr>
        <p:spPr>
          <a:xfrm>
            <a:off x="5852663" y="6408075"/>
            <a:ext cx="2773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Image credit - https://www.khanacademy.org/</a:t>
            </a:r>
            <a:endParaRPr sz="1000"/>
          </a:p>
        </p:txBody>
      </p:sp>
      <p:pic>
        <p:nvPicPr>
          <p:cNvPr id="173" name="Google Shape;173;p23"/>
          <p:cNvPicPr preferRelativeResize="0"/>
          <p:nvPr/>
        </p:nvPicPr>
        <p:blipFill>
          <a:blip r:embed="rId5">
            <a:alphaModFix/>
          </a:blip>
          <a:stretch>
            <a:fillRect/>
          </a:stretch>
        </p:blipFill>
        <p:spPr>
          <a:xfrm>
            <a:off x="8896198" y="2740375"/>
            <a:ext cx="2276225" cy="3667700"/>
          </a:xfrm>
          <a:prstGeom prst="rect">
            <a:avLst/>
          </a:prstGeom>
          <a:noFill/>
          <a:ln cap="flat" cmpd="sng" w="9525">
            <a:solidFill>
              <a:srgbClr val="595959"/>
            </a:solidFill>
            <a:prstDash val="solid"/>
            <a:round/>
            <a:headEnd len="sm" w="sm" type="none"/>
            <a:tailEnd len="sm" w="sm" type="none"/>
          </a:ln>
        </p:spPr>
      </p:pic>
      <p:sp>
        <p:nvSpPr>
          <p:cNvPr id="174" name="Google Shape;174;p23"/>
          <p:cNvSpPr txBox="1"/>
          <p:nvPr/>
        </p:nvSpPr>
        <p:spPr>
          <a:xfrm>
            <a:off x="9181375" y="6408075"/>
            <a:ext cx="1785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Image credit - Maths Center</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SzPts val="6000"/>
              <a:buFont typeface="Georgia"/>
              <a:buNone/>
            </a:pPr>
            <a:r>
              <a:rPr lang="en-US" sz="2500"/>
              <a:t>Asymptotic Function</a:t>
            </a:r>
            <a:endParaRPr b="0" i="0" sz="2500" u="none" cap="none" strike="noStrike">
              <a:solidFill>
                <a:schemeClr val="dk2"/>
              </a:solidFill>
              <a:latin typeface="Georgia"/>
              <a:ea typeface="Georgia"/>
              <a:cs typeface="Georgia"/>
              <a:sym typeface="Georgia"/>
            </a:endParaRPr>
          </a:p>
        </p:txBody>
      </p:sp>
      <p:sp>
        <p:nvSpPr>
          <p:cNvPr id="180" name="Google Shape;180;p24"/>
          <p:cNvSpPr txBox="1"/>
          <p:nvPr/>
        </p:nvSpPr>
        <p:spPr>
          <a:xfrm>
            <a:off x="337350" y="1967525"/>
            <a:ext cx="11129700" cy="681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500"/>
              <a:t>In analytic geometry (study of geometry using a coordinate system), an asymptote of a curve is a line such that the distance between the curve and the line approaches zero as one or both of the x or y coordinates tends to infinity.</a:t>
            </a:r>
            <a:endParaRPr sz="1500"/>
          </a:p>
        </p:txBody>
      </p:sp>
      <p:sp>
        <p:nvSpPr>
          <p:cNvPr id="181" name="Google Shape;181;p24"/>
          <p:cNvSpPr txBox="1"/>
          <p:nvPr/>
        </p:nvSpPr>
        <p:spPr>
          <a:xfrm>
            <a:off x="960037" y="6251300"/>
            <a:ext cx="3203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Image credit - https://www.onlinemathlearning.com/</a:t>
            </a:r>
            <a:endParaRPr sz="1000"/>
          </a:p>
        </p:txBody>
      </p:sp>
      <p:pic>
        <p:nvPicPr>
          <p:cNvPr id="182" name="Google Shape;182;p24"/>
          <p:cNvPicPr preferRelativeResize="0"/>
          <p:nvPr/>
        </p:nvPicPr>
        <p:blipFill>
          <a:blip r:embed="rId3">
            <a:alphaModFix/>
          </a:blip>
          <a:stretch>
            <a:fillRect/>
          </a:stretch>
        </p:blipFill>
        <p:spPr>
          <a:xfrm>
            <a:off x="474175" y="2743729"/>
            <a:ext cx="4174804" cy="3456275"/>
          </a:xfrm>
          <a:prstGeom prst="rect">
            <a:avLst/>
          </a:prstGeom>
          <a:noFill/>
          <a:ln>
            <a:noFill/>
          </a:ln>
        </p:spPr>
      </p:pic>
      <p:pic>
        <p:nvPicPr>
          <p:cNvPr id="183" name="Google Shape;183;p24"/>
          <p:cNvPicPr preferRelativeResize="0"/>
          <p:nvPr/>
        </p:nvPicPr>
        <p:blipFill>
          <a:blip r:embed="rId4">
            <a:alphaModFix/>
          </a:blip>
          <a:stretch>
            <a:fillRect/>
          </a:stretch>
        </p:blipFill>
        <p:spPr>
          <a:xfrm>
            <a:off x="4825875" y="2787250"/>
            <a:ext cx="3025760" cy="3336550"/>
          </a:xfrm>
          <a:prstGeom prst="rect">
            <a:avLst/>
          </a:prstGeom>
          <a:noFill/>
          <a:ln cap="flat" cmpd="sng" w="9525">
            <a:solidFill>
              <a:srgbClr val="595959"/>
            </a:solidFill>
            <a:prstDash val="solid"/>
            <a:round/>
            <a:headEnd len="sm" w="sm" type="none"/>
            <a:tailEnd len="sm" w="sm" type="none"/>
          </a:ln>
        </p:spPr>
      </p:pic>
      <p:sp>
        <p:nvSpPr>
          <p:cNvPr id="184" name="Google Shape;184;p24"/>
          <p:cNvSpPr txBox="1"/>
          <p:nvPr/>
        </p:nvSpPr>
        <p:spPr>
          <a:xfrm>
            <a:off x="5310204" y="6251300"/>
            <a:ext cx="2057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Image credit - https://study.com/</a:t>
            </a:r>
            <a:endParaRPr sz="1000"/>
          </a:p>
        </p:txBody>
      </p:sp>
      <p:pic>
        <p:nvPicPr>
          <p:cNvPr id="185" name="Google Shape;185;p24"/>
          <p:cNvPicPr preferRelativeResize="0"/>
          <p:nvPr/>
        </p:nvPicPr>
        <p:blipFill>
          <a:blip r:embed="rId5">
            <a:alphaModFix/>
          </a:blip>
          <a:stretch>
            <a:fillRect/>
          </a:stretch>
        </p:blipFill>
        <p:spPr>
          <a:xfrm>
            <a:off x="8028525" y="3908325"/>
            <a:ext cx="3938626" cy="2215474"/>
          </a:xfrm>
          <a:prstGeom prst="rect">
            <a:avLst/>
          </a:prstGeom>
          <a:noFill/>
          <a:ln cap="flat" cmpd="sng" w="9525">
            <a:solidFill>
              <a:srgbClr val="595959"/>
            </a:solidFill>
            <a:prstDash val="solid"/>
            <a:round/>
            <a:headEnd len="sm" w="sm" type="none"/>
            <a:tailEnd len="sm" w="sm" type="none"/>
          </a:ln>
        </p:spPr>
      </p:pic>
      <p:sp>
        <p:nvSpPr>
          <p:cNvPr id="186" name="Google Shape;186;p24"/>
          <p:cNvSpPr txBox="1"/>
          <p:nvPr/>
        </p:nvSpPr>
        <p:spPr>
          <a:xfrm>
            <a:off x="8788838" y="6251300"/>
            <a:ext cx="2418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t>Image credit - https://www.nagwa.com/</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UNCG-White-TopNavyBar">
  <a:themeElements>
    <a:clrScheme name="uncg-brand-2018_v1">
      <a:dk1>
        <a:srgbClr val="000000"/>
      </a:dk1>
      <a:lt1>
        <a:srgbClr val="FFFFFF"/>
      </a:lt1>
      <a:dk2>
        <a:srgbClr val="0F2044"/>
      </a:dk2>
      <a:lt2>
        <a:srgbClr val="BEC0C2"/>
      </a:lt2>
      <a:accent1>
        <a:srgbClr val="FFB71B"/>
      </a:accent1>
      <a:accent2>
        <a:srgbClr val="92D1B3"/>
      </a:accent2>
      <a:accent3>
        <a:srgbClr val="00698C"/>
      </a:accent3>
      <a:accent4>
        <a:srgbClr val="A00C30"/>
      </a:accent4>
      <a:accent5>
        <a:srgbClr val="A59C87"/>
      </a:accent5>
      <a:accent6>
        <a:srgbClr val="4FC2BF"/>
      </a:accent6>
      <a:hlink>
        <a:srgbClr val="00698C"/>
      </a:hlink>
      <a:folHlink>
        <a:srgbClr val="A6B0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NCG Cover Slides">
  <a:themeElements>
    <a:clrScheme name="uncg-brand-2018_v1">
      <a:dk1>
        <a:srgbClr val="000000"/>
      </a:dk1>
      <a:lt1>
        <a:srgbClr val="FFFFFF"/>
      </a:lt1>
      <a:dk2>
        <a:srgbClr val="0F2044"/>
      </a:dk2>
      <a:lt2>
        <a:srgbClr val="BEC0C2"/>
      </a:lt2>
      <a:accent1>
        <a:srgbClr val="FFB71B"/>
      </a:accent1>
      <a:accent2>
        <a:srgbClr val="92D1B3"/>
      </a:accent2>
      <a:accent3>
        <a:srgbClr val="00698C"/>
      </a:accent3>
      <a:accent4>
        <a:srgbClr val="A00C30"/>
      </a:accent4>
      <a:accent5>
        <a:srgbClr val="A59C87"/>
      </a:accent5>
      <a:accent6>
        <a:srgbClr val="4FC2BF"/>
      </a:accent6>
      <a:hlink>
        <a:srgbClr val="00698C"/>
      </a:hlink>
      <a:folHlink>
        <a:srgbClr val="A6B0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