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f0cd7f1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7f0cd7f1b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f0cd7f1b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7f0cd7f1bf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f0cd7f1b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7f0cd7f1bf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f0cd7f1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7f0cd7f1b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f0cd7f1b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7f0cd7f1bf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f0cd7f1b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7f0cd7f1bf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f0cd7f1b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7f0cd7f1bf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be6f711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7be6f711b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f0cd7f1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f0cd7f1bf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0cd7f1b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7f0cd7f1bf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f0cd7f1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7f0cd7f1b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f0cd7f1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7f0cd7f1b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0cd7f1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f0cd7f1b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f0cd7f1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7f0cd7f1b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f0cd7f1b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7f0cd7f1bf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Projection White">
  <p:cSld name="Cover-Projection Whit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76487" y="2195512"/>
            <a:ext cx="74390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839788" y="902524"/>
            <a:ext cx="39321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5183188" y="12249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839788" y="22949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839788" y="926274"/>
            <a:ext cx="39321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5183188" y="1272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839788" y="2342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38200" y="973777"/>
            <a:ext cx="1051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4171350" y="-1005587"/>
            <a:ext cx="38493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 rot="5400000">
            <a:off x="7425900" y="2249025"/>
            <a:ext cx="5226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 rot="5400000">
            <a:off x="2091900" y="-303675"/>
            <a:ext cx="5226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over-Title with Logo">
  <p:cSld name="White Cover-Title with Logo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524000" y="4484905"/>
            <a:ext cx="91440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918" y="1201978"/>
            <a:ext cx="5629274" cy="1866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2" type="body"/>
          </p:nvPr>
        </p:nvSpPr>
        <p:spPr>
          <a:xfrm>
            <a:off x="1524000" y="3132668"/>
            <a:ext cx="9144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973777"/>
            <a:ext cx="1051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2327563"/>
            <a:ext cx="105156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  <a:defRPr b="0" i="0" sz="6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1021278"/>
            <a:ext cx="105156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2291937"/>
            <a:ext cx="51816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2291937"/>
            <a:ext cx="51816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914400"/>
            <a:ext cx="10515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6612" y="218281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3006725"/>
            <a:ext cx="51579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69024" y="218281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3006725"/>
            <a:ext cx="51831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8200" y="973777"/>
            <a:ext cx="1051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838200" y="973777"/>
            <a:ext cx="1051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838200" y="2327563"/>
            <a:ext cx="105156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5000"/>
              <a:t>CSC 250: Foundations of Computer Science I</a:t>
            </a:r>
            <a:endParaRPr b="0" i="0" sz="50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Fall 2023 - Lecture 10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1500"/>
              <a:t>Amitabha Dey</a:t>
            </a:r>
            <a:endParaRPr sz="15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Department</a:t>
            </a:r>
            <a:r>
              <a:rPr lang="en-US"/>
              <a:t> of Computer Science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/>
              <a:t>University of North Carolina at Greensboro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1618175" y="4145625"/>
            <a:ext cx="90540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70" name="Google Shape;170;p25"/>
          <p:cNvSpPr txBox="1"/>
          <p:nvPr/>
        </p:nvSpPr>
        <p:spPr>
          <a:xfrm>
            <a:off x="4428600" y="65502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https://lambdageeks.com/</a:t>
            </a:r>
            <a:endParaRPr sz="800"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50" y="1872326"/>
            <a:ext cx="4749305" cy="467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150" y="1252525"/>
            <a:ext cx="4749298" cy="25563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150" y="3961250"/>
            <a:ext cx="4767846" cy="2556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79" name="Google Shape;179;p26"/>
          <p:cNvSpPr txBox="1"/>
          <p:nvPr/>
        </p:nvSpPr>
        <p:spPr>
          <a:xfrm>
            <a:off x="4911609" y="6229975"/>
            <a:ext cx="23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https://www3.nd.edu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50" y="1969600"/>
            <a:ext cx="6216927" cy="39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100" y="1936525"/>
            <a:ext cx="5471976" cy="40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With and Without Repetition</a:t>
            </a:r>
            <a:endParaRPr sz="1800"/>
          </a:p>
        </p:txBody>
      </p:sp>
      <p:sp>
        <p:nvSpPr>
          <p:cNvPr id="187" name="Google Shape;187;p27"/>
          <p:cNvSpPr txBox="1"/>
          <p:nvPr/>
        </p:nvSpPr>
        <p:spPr>
          <a:xfrm>
            <a:off x="4428600" y="6495075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https://documents.uow.edu.au</a:t>
            </a:r>
            <a:endParaRPr sz="8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2013701"/>
            <a:ext cx="5792950" cy="416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150" y="925600"/>
            <a:ext cx="4257176" cy="26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150" y="3684100"/>
            <a:ext cx="3982800" cy="3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With and Without Repetition</a:t>
            </a:r>
            <a:endParaRPr sz="1800"/>
          </a:p>
        </p:txBody>
      </p:sp>
      <p:sp>
        <p:nvSpPr>
          <p:cNvPr id="196" name="Google Shape;196;p28"/>
          <p:cNvSpPr txBox="1"/>
          <p:nvPr/>
        </p:nvSpPr>
        <p:spPr>
          <a:xfrm>
            <a:off x="2371200" y="65502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https://www.basic-mathematics.com/</a:t>
            </a:r>
            <a:endParaRPr sz="800"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00" y="1947550"/>
            <a:ext cx="6569767" cy="4602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177" y="911127"/>
            <a:ext cx="4975644" cy="563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8515725" y="65502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https://www.mathsisfun.com/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Involving Conditions</a:t>
            </a:r>
            <a:endParaRPr sz="1800"/>
          </a:p>
        </p:txBody>
      </p:sp>
      <p:sp>
        <p:nvSpPr>
          <p:cNvPr id="205" name="Google Shape;205;p29"/>
          <p:cNvSpPr txBox="1"/>
          <p:nvPr/>
        </p:nvSpPr>
        <p:spPr>
          <a:xfrm>
            <a:off x="2697575" y="64280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http://mrpaynemath.weebly.com</a:t>
            </a:r>
            <a:endParaRPr sz="80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872323"/>
            <a:ext cx="6078700" cy="347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050" y="960674"/>
            <a:ext cx="5068188" cy="307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 b="0" l="0" r="0" t="4342"/>
          <a:stretch/>
        </p:blipFill>
        <p:spPr>
          <a:xfrm>
            <a:off x="6360925" y="3926575"/>
            <a:ext cx="5215599" cy="28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Involving Conditions</a:t>
            </a:r>
            <a:endParaRPr sz="1800"/>
          </a:p>
        </p:txBody>
      </p:sp>
      <p:sp>
        <p:nvSpPr>
          <p:cNvPr id="214" name="Google Shape;214;p30"/>
          <p:cNvSpPr txBox="1"/>
          <p:nvPr/>
        </p:nvSpPr>
        <p:spPr>
          <a:xfrm>
            <a:off x="4428600" y="60862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http://mrpaynemath.weebly.com</a:t>
            </a:r>
            <a:endParaRPr sz="8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872316"/>
            <a:ext cx="5854825" cy="433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200" y="1594700"/>
            <a:ext cx="6024500" cy="4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Involving Conditions</a:t>
            </a:r>
            <a:endParaRPr sz="1800"/>
          </a:p>
        </p:txBody>
      </p:sp>
      <p:sp>
        <p:nvSpPr>
          <p:cNvPr id="222" name="Google Shape;222;p31"/>
          <p:cNvSpPr txBox="1"/>
          <p:nvPr/>
        </p:nvSpPr>
        <p:spPr>
          <a:xfrm>
            <a:off x="8717625" y="915125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http://mrpaynemath.weebly.com</a:t>
            </a:r>
            <a:endParaRPr sz="8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2002675"/>
            <a:ext cx="5274751" cy="21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25" y="3958226"/>
            <a:ext cx="4617275" cy="28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 b="1185" l="0" r="0" t="0"/>
          <a:stretch/>
        </p:blipFill>
        <p:spPr>
          <a:xfrm>
            <a:off x="5731400" y="1222925"/>
            <a:ext cx="4842275" cy="5469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4911609" y="6458575"/>
            <a:ext cx="23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https://www3.nd.edu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8800"/>
          <a:stretch/>
        </p:blipFill>
        <p:spPr>
          <a:xfrm>
            <a:off x="383950" y="1973600"/>
            <a:ext cx="6011650" cy="42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600" y="2785491"/>
            <a:ext cx="5491600" cy="336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1800"/>
          </a:p>
        </p:txBody>
      </p:sp>
      <p:sp>
        <p:nvSpPr>
          <p:cNvPr id="109" name="Google Shape;109;p18"/>
          <p:cNvSpPr txBox="1"/>
          <p:nvPr/>
        </p:nvSpPr>
        <p:spPr>
          <a:xfrm>
            <a:off x="2127434" y="6073625"/>
            <a:ext cx="23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https://www3.nd.edu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4716"/>
            <a:ext cx="6090801" cy="40489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025325" y="5949238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https://www.wallstreetmojo.com/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026600" y="1841313"/>
            <a:ext cx="510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Permutation refers to the arrangement of objects in a definite order. That means permutation is the arrangement of objects in which order matters. The arrangement of r objects out of n objects can be calculated using the permutation formula.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425" y="2967238"/>
            <a:ext cx="5163695" cy="290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1800"/>
          </a:p>
        </p:txBody>
      </p:sp>
      <p:sp>
        <p:nvSpPr>
          <p:cNvPr id="119" name="Google Shape;119;p19"/>
          <p:cNvSpPr txBox="1"/>
          <p:nvPr/>
        </p:nvSpPr>
        <p:spPr>
          <a:xfrm>
            <a:off x="4911609" y="5624500"/>
            <a:ext cx="236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https://flexbooks.ck12.org/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250" y="1993775"/>
            <a:ext cx="5982620" cy="3432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00" y="1993774"/>
            <a:ext cx="5718974" cy="34325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Formula Derivation</a:t>
            </a:r>
            <a:endParaRPr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6609013" y="6367275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</a:t>
            </a:r>
            <a:r>
              <a:rPr lang="en-US" sz="800"/>
              <a:t>https://byjus.com/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4223" l="0" r="0" t="0"/>
          <a:stretch/>
        </p:blipFill>
        <p:spPr>
          <a:xfrm>
            <a:off x="5656175" y="1176325"/>
            <a:ext cx="5815189" cy="5190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50" y="2451066"/>
            <a:ext cx="5141877" cy="31444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20"/>
          <p:cNvSpPr txBox="1"/>
          <p:nvPr/>
        </p:nvSpPr>
        <p:spPr>
          <a:xfrm>
            <a:off x="1874788" y="5670700"/>
            <a:ext cx="206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</a:t>
            </a:r>
            <a:r>
              <a:rPr lang="en-US" sz="800"/>
              <a:t> https://lambdageeks.com/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36" name="Google Shape;136;p21"/>
          <p:cNvSpPr txBox="1"/>
          <p:nvPr/>
        </p:nvSpPr>
        <p:spPr>
          <a:xfrm>
            <a:off x="2123875" y="632605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https://www.priklady.eu/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5" y="1947546"/>
            <a:ext cx="5239173" cy="2307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73" y="4330041"/>
            <a:ext cx="6242052" cy="20019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400" y="1781991"/>
            <a:ext cx="5239173" cy="32940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1"/>
          <p:cNvSpPr txBox="1"/>
          <p:nvPr/>
        </p:nvSpPr>
        <p:spPr>
          <a:xfrm>
            <a:off x="7741588" y="51771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/>
              <a:t>https://www.basic-mathematics.com/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46" name="Google Shape;146;p22"/>
          <p:cNvSpPr txBox="1"/>
          <p:nvPr/>
        </p:nvSpPr>
        <p:spPr>
          <a:xfrm>
            <a:off x="4891325" y="5657125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https://www.basic-mathematics.com/</a:t>
            </a:r>
            <a:endParaRPr sz="8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00" y="1925500"/>
            <a:ext cx="5869424" cy="3576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50" y="2618925"/>
            <a:ext cx="5672551" cy="28829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54" name="Google Shape;154;p23"/>
          <p:cNvSpPr txBox="1"/>
          <p:nvPr/>
        </p:nvSpPr>
        <p:spPr>
          <a:xfrm>
            <a:off x="4428600" y="65502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https://www.basic-mathematics.com/</a:t>
            </a:r>
            <a:endParaRPr sz="8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872325"/>
            <a:ext cx="4333266" cy="4677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41" y="3174691"/>
            <a:ext cx="7216586" cy="337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ctrTitle"/>
          </p:nvPr>
        </p:nvSpPr>
        <p:spPr>
          <a:xfrm>
            <a:off x="337350" y="1176316"/>
            <a:ext cx="9144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2500"/>
              <a:t>Permutations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Georgia"/>
              <a:buNone/>
            </a:pPr>
            <a:r>
              <a:rPr lang="en-US" sz="1800"/>
              <a:t>Examples</a:t>
            </a:r>
            <a:endParaRPr sz="1800"/>
          </a:p>
        </p:txBody>
      </p:sp>
      <p:sp>
        <p:nvSpPr>
          <p:cNvPr id="162" name="Google Shape;162;p24"/>
          <p:cNvSpPr txBox="1"/>
          <p:nvPr/>
        </p:nvSpPr>
        <p:spPr>
          <a:xfrm>
            <a:off x="4428600" y="6321600"/>
            <a:ext cx="333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 - </a:t>
            </a:r>
            <a:r>
              <a:rPr lang="en-US" sz="800">
                <a:solidFill>
                  <a:schemeClr val="dk1"/>
                </a:solidFill>
              </a:rPr>
              <a:t>https://discrete.openmathbooks.org/</a:t>
            </a:r>
            <a:endParaRPr sz="800"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947541"/>
            <a:ext cx="6065575" cy="437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925" y="2783079"/>
            <a:ext cx="5484275" cy="270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Cover Slides">
  <a:themeElements>
    <a:clrScheme name="uncg-brand-2018_v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92D1B3"/>
      </a:accent2>
      <a:accent3>
        <a:srgbClr val="00698C"/>
      </a:accent3>
      <a:accent4>
        <a:srgbClr val="A00C30"/>
      </a:accent4>
      <a:accent5>
        <a:srgbClr val="A59C87"/>
      </a:accent5>
      <a:accent6>
        <a:srgbClr val="4FC2BF"/>
      </a:accent6>
      <a:hlink>
        <a:srgbClr val="00698C"/>
      </a:hlink>
      <a:folHlink>
        <a:srgbClr val="A6B0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CG-White-TopNavyBar">
  <a:themeElements>
    <a:clrScheme name="uncg-brand-2018_v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92D1B3"/>
      </a:accent2>
      <a:accent3>
        <a:srgbClr val="00698C"/>
      </a:accent3>
      <a:accent4>
        <a:srgbClr val="A00C30"/>
      </a:accent4>
      <a:accent5>
        <a:srgbClr val="A59C87"/>
      </a:accent5>
      <a:accent6>
        <a:srgbClr val="4FC2BF"/>
      </a:accent6>
      <a:hlink>
        <a:srgbClr val="00698C"/>
      </a:hlink>
      <a:folHlink>
        <a:srgbClr val="A6B0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