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EF9E9C-5860-4D6D-8177-FEFB9E6E42B5}">
  <a:tblStyle styleId="{52EF9E9C-5860-4D6D-8177-FEFB9E6E42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0f483b46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80f483b46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be6f711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7be6f711b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0f483b46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80f483b468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0f483b46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80f483b468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f0cd7f1b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7f0cd7f1bf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0f483b4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80f483b46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0f483b46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80f483b468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0f483b4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80f483b46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0f483b46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80f483b468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Projection White">
  <p:cSld name="Cover-Projection Whit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2376487" y="2195512"/>
            <a:ext cx="7439025" cy="24669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839788" y="902524"/>
            <a:ext cx="3932100" cy="1321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12"/>
          <p:cNvSpPr txBox="1"/>
          <p:nvPr>
            <p:ph idx="1" type="body"/>
          </p:nvPr>
        </p:nvSpPr>
        <p:spPr>
          <a:xfrm>
            <a:off x="5183188" y="1224925"/>
            <a:ext cx="61722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1pPr>
            <a:lvl2pPr indent="-406400" lvl="1" marL="914400" marR="0" rtl="0" algn="l">
              <a:lnSpc>
                <a:spcPct val="90000"/>
              </a:lnSpc>
              <a:spcBef>
                <a:spcPts val="5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2pPr>
            <a:lvl3pPr indent="-381000" lvl="2" marL="13716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55600" lvl="3" marL="18288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2"/>
          <p:cNvSpPr txBox="1"/>
          <p:nvPr>
            <p:ph idx="2" type="body"/>
          </p:nvPr>
        </p:nvSpPr>
        <p:spPr>
          <a:xfrm>
            <a:off x="839788" y="22949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7" name="Google Shape;6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3"/>
          <p:cNvSpPr txBox="1"/>
          <p:nvPr>
            <p:ph type="title"/>
          </p:nvPr>
        </p:nvSpPr>
        <p:spPr>
          <a:xfrm>
            <a:off x="839788" y="926274"/>
            <a:ext cx="3932100" cy="12975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2" name="Google Shape;72;p13"/>
          <p:cNvSpPr/>
          <p:nvPr>
            <p:ph idx="2" type="pic"/>
          </p:nvPr>
        </p:nvSpPr>
        <p:spPr>
          <a:xfrm>
            <a:off x="5183188" y="1272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13"/>
          <p:cNvSpPr txBox="1"/>
          <p:nvPr>
            <p:ph idx="1" type="body"/>
          </p:nvPr>
        </p:nvSpPr>
        <p:spPr>
          <a:xfrm>
            <a:off x="839788" y="2342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74" name="Google Shape;74;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9" name="Google Shape;79;p14"/>
          <p:cNvSpPr txBox="1"/>
          <p:nvPr>
            <p:ph idx="1" type="body"/>
          </p:nvPr>
        </p:nvSpPr>
        <p:spPr>
          <a:xfrm rot="5400000">
            <a:off x="4171350" y="-1005587"/>
            <a:ext cx="3849300"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5"/>
          <p:cNvSpPr txBox="1"/>
          <p:nvPr>
            <p:ph type="title"/>
          </p:nvPr>
        </p:nvSpPr>
        <p:spPr>
          <a:xfrm rot="5400000">
            <a:off x="7425900" y="2249025"/>
            <a:ext cx="5226900"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15"/>
          <p:cNvSpPr txBox="1"/>
          <p:nvPr>
            <p:ph idx="1" type="body"/>
          </p:nvPr>
        </p:nvSpPr>
        <p:spPr>
          <a:xfrm rot="5400000">
            <a:off x="2091900" y="-303675"/>
            <a:ext cx="5226900"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6" name="Google Shape;86;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over-Title with Logo">
  <p:cSld name="White Cover-Title with Logo">
    <p:bg>
      <p:bgPr>
        <a:solidFill>
          <a:schemeClr val="lt1"/>
        </a:solidFill>
      </p:bgPr>
    </p:bg>
    <p:spTree>
      <p:nvGrpSpPr>
        <p:cNvPr id="10" name="Shape 10"/>
        <p:cNvGrpSpPr/>
        <p:nvPr/>
      </p:nvGrpSpPr>
      <p:grpSpPr>
        <a:xfrm>
          <a:off x="0" y="0"/>
          <a:ext cx="0" cy="0"/>
          <a:chOff x="0" y="0"/>
          <a:chExt cx="0" cy="0"/>
        </a:xfrm>
      </p:grpSpPr>
      <p:sp>
        <p:nvSpPr>
          <p:cNvPr id="11" name="Google Shape;11;p3"/>
          <p:cNvSpPr txBox="1"/>
          <p:nvPr>
            <p:ph idx="1" type="subTitle"/>
          </p:nvPr>
        </p:nvSpPr>
        <p:spPr>
          <a:xfrm>
            <a:off x="1524000" y="4484905"/>
            <a:ext cx="9144000" cy="1075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pic>
        <p:nvPicPr>
          <p:cNvPr id="12" name="Google Shape;12;p3"/>
          <p:cNvPicPr preferRelativeResize="0"/>
          <p:nvPr/>
        </p:nvPicPr>
        <p:blipFill rotWithShape="1">
          <a:blip r:embed="rId2">
            <a:alphaModFix/>
          </a:blip>
          <a:srcRect b="0" l="0" r="0" t="0"/>
          <a:stretch/>
        </p:blipFill>
        <p:spPr>
          <a:xfrm>
            <a:off x="3314918" y="1201978"/>
            <a:ext cx="5629274" cy="1866815"/>
          </a:xfrm>
          <a:prstGeom prst="rect">
            <a:avLst/>
          </a:prstGeom>
          <a:noFill/>
          <a:ln>
            <a:noFill/>
          </a:ln>
        </p:spPr>
      </p:pic>
      <p:sp>
        <p:nvSpPr>
          <p:cNvPr id="13" name="Google Shape;13;p3"/>
          <p:cNvSpPr txBox="1"/>
          <p:nvPr>
            <p:ph idx="2" type="body"/>
          </p:nvPr>
        </p:nvSpPr>
        <p:spPr>
          <a:xfrm>
            <a:off x="1524000" y="3132668"/>
            <a:ext cx="9144000" cy="126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dk2"/>
              </a:buClr>
              <a:buSzPts val="4400"/>
              <a:buFont typeface="Arial"/>
              <a:buNone/>
              <a:defRPr b="0" i="0" sz="4400" u="none" cap="none" strike="noStrike">
                <a:solidFill>
                  <a:schemeClr val="dk2"/>
                </a:solidFill>
                <a:latin typeface="Georgia"/>
                <a:ea typeface="Georgia"/>
                <a:cs typeface="Georgia"/>
                <a:sym typeface="Georgia"/>
              </a:defRPr>
            </a:lvl1pPr>
            <a:lvl2pPr indent="-228600" lvl="1" marL="914400"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 name="Google Shape;22;p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3" name="Google Shape;23;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6"/>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8" name="Google Shape;28;p6"/>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4" name="Google Shape;34;p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35" name="Google Shape;35;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8"/>
          <p:cNvSpPr txBox="1"/>
          <p:nvPr>
            <p:ph type="title"/>
          </p:nvPr>
        </p:nvSpPr>
        <p:spPr>
          <a:xfrm>
            <a:off x="838200" y="1021278"/>
            <a:ext cx="10515600" cy="1091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0" name="Google Shape;40;p8"/>
          <p:cNvSpPr txBox="1"/>
          <p:nvPr>
            <p:ph idx="1" type="body"/>
          </p:nvPr>
        </p:nvSpPr>
        <p:spPr>
          <a:xfrm>
            <a:off x="838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8"/>
          <p:cNvSpPr txBox="1"/>
          <p:nvPr>
            <p:ph idx="2" type="body"/>
          </p:nvPr>
        </p:nvSpPr>
        <p:spPr>
          <a:xfrm>
            <a:off x="6172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9"/>
          <p:cNvSpPr txBox="1"/>
          <p:nvPr>
            <p:ph type="title"/>
          </p:nvPr>
        </p:nvSpPr>
        <p:spPr>
          <a:xfrm>
            <a:off x="838200" y="914400"/>
            <a:ext cx="10515600" cy="1268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7" name="Google Shape;47;p9"/>
          <p:cNvSpPr txBox="1"/>
          <p:nvPr>
            <p:ph idx="1" type="body"/>
          </p:nvPr>
        </p:nvSpPr>
        <p:spPr>
          <a:xfrm>
            <a:off x="836612" y="2182813"/>
            <a:ext cx="51579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9"/>
          <p:cNvSpPr txBox="1"/>
          <p:nvPr>
            <p:ph idx="2" type="body"/>
          </p:nvPr>
        </p:nvSpPr>
        <p:spPr>
          <a:xfrm>
            <a:off x="839788" y="3006725"/>
            <a:ext cx="51579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9"/>
          <p:cNvSpPr txBox="1"/>
          <p:nvPr>
            <p:ph idx="3" type="body"/>
          </p:nvPr>
        </p:nvSpPr>
        <p:spPr>
          <a:xfrm>
            <a:off x="6169024" y="2182813"/>
            <a:ext cx="51831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9"/>
          <p:cNvSpPr txBox="1"/>
          <p:nvPr>
            <p:ph idx="4" type="body"/>
          </p:nvPr>
        </p:nvSpPr>
        <p:spPr>
          <a:xfrm>
            <a:off x="6172200" y="3006725"/>
            <a:ext cx="51831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0"/>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image" Target="../media/image2.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 name="Google Shape;16;p4"/>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image" Target="../media/image9.png"/><Relationship Id="rId7" Type="http://schemas.openxmlformats.org/officeDocument/2006/relationships/image" Target="../media/image22.png"/><Relationship Id="rId8"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6000"/>
              <a:buFont typeface="Georgia"/>
              <a:buNone/>
            </a:pPr>
            <a:r>
              <a:rPr lang="en-US" sz="5000"/>
              <a:t>CSC 250: Foundations of Computer Science I</a:t>
            </a:r>
            <a:endParaRPr b="0" i="0" sz="5000" u="none" cap="none" strike="noStrike">
              <a:solidFill>
                <a:schemeClr val="dk2"/>
              </a:solidFill>
              <a:latin typeface="Georgia"/>
              <a:ea typeface="Georgia"/>
              <a:cs typeface="Georgia"/>
              <a:sym typeface="Georgia"/>
            </a:endParaRPr>
          </a:p>
        </p:txBody>
      </p:sp>
      <p:sp>
        <p:nvSpPr>
          <p:cNvPr id="94" name="Google Shape;94;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Arial"/>
              <a:buNone/>
            </a:pPr>
            <a:r>
              <a:rPr lang="en-US"/>
              <a:t>Fall 2023 - Lecture 11</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sz="1500"/>
              <a:t>Amitabha Dey</a:t>
            </a:r>
            <a:endParaRPr sz="1500"/>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a:t>Department</a:t>
            </a:r>
            <a:r>
              <a:rPr lang="en-US"/>
              <a:t> of Computer Science</a:t>
            </a:r>
            <a:endParaRPr/>
          </a:p>
          <a:p>
            <a:pPr indent="0" lvl="0" marL="0" marR="0" rtl="0" algn="ctr">
              <a:lnSpc>
                <a:spcPct val="90000"/>
              </a:lnSpc>
              <a:spcBef>
                <a:spcPts val="0"/>
              </a:spcBef>
              <a:spcAft>
                <a:spcPts val="0"/>
              </a:spcAft>
              <a:buClr>
                <a:schemeClr val="dk2"/>
              </a:buClr>
              <a:buSzPts val="2400"/>
              <a:buFont typeface="Arial"/>
              <a:buNone/>
            </a:pPr>
            <a:r>
              <a:rPr lang="en-US"/>
              <a:t>University of North Carolina at Greensboro</a:t>
            </a:r>
            <a:endParaRPr/>
          </a:p>
        </p:txBody>
      </p:sp>
      <p:cxnSp>
        <p:nvCxnSpPr>
          <p:cNvPr id="95" name="Google Shape;95;p16"/>
          <p:cNvCxnSpPr/>
          <p:nvPr/>
        </p:nvCxnSpPr>
        <p:spPr>
          <a:xfrm>
            <a:off x="1618175" y="4145625"/>
            <a:ext cx="9054000" cy="3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Combination</a:t>
            </a:r>
            <a:endParaRPr sz="2500"/>
          </a:p>
          <a:p>
            <a:pPr indent="0" lvl="0" marL="0" rtl="0" algn="l">
              <a:spcBef>
                <a:spcPts val="0"/>
              </a:spcBef>
              <a:spcAft>
                <a:spcPts val="0"/>
              </a:spcAft>
              <a:buClr>
                <a:schemeClr val="dk2"/>
              </a:buClr>
              <a:buSzPts val="6000"/>
              <a:buFont typeface="Georgia"/>
              <a:buNone/>
            </a:pPr>
            <a:r>
              <a:rPr lang="en-US" sz="1800"/>
              <a:t>Examples</a:t>
            </a:r>
            <a:endParaRPr sz="1800"/>
          </a:p>
        </p:txBody>
      </p:sp>
      <p:sp>
        <p:nvSpPr>
          <p:cNvPr id="191" name="Google Shape;191;p25"/>
          <p:cNvSpPr txBox="1"/>
          <p:nvPr/>
        </p:nvSpPr>
        <p:spPr>
          <a:xfrm>
            <a:off x="4428588" y="6507463"/>
            <a:ext cx="3334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University of Wollongong Australia</a:t>
            </a:r>
            <a:endParaRPr b="0" i="0" sz="800" u="none" cap="none" strike="noStrike">
              <a:solidFill>
                <a:srgbClr val="000000"/>
              </a:solidFill>
              <a:latin typeface="Arial"/>
              <a:ea typeface="Arial"/>
              <a:cs typeface="Arial"/>
              <a:sym typeface="Arial"/>
            </a:endParaRPr>
          </a:p>
        </p:txBody>
      </p:sp>
      <p:pic>
        <p:nvPicPr>
          <p:cNvPr id="192" name="Google Shape;192;p25"/>
          <p:cNvPicPr preferRelativeResize="0"/>
          <p:nvPr/>
        </p:nvPicPr>
        <p:blipFill>
          <a:blip r:embed="rId3">
            <a:alphaModFix/>
          </a:blip>
          <a:stretch>
            <a:fillRect/>
          </a:stretch>
        </p:blipFill>
        <p:spPr>
          <a:xfrm>
            <a:off x="337350" y="1922100"/>
            <a:ext cx="5853649" cy="3878900"/>
          </a:xfrm>
          <a:prstGeom prst="rect">
            <a:avLst/>
          </a:prstGeom>
          <a:noFill/>
          <a:ln>
            <a:noFill/>
          </a:ln>
        </p:spPr>
      </p:pic>
      <p:pic>
        <p:nvPicPr>
          <p:cNvPr id="193" name="Google Shape;193;p25"/>
          <p:cNvPicPr preferRelativeResize="0"/>
          <p:nvPr/>
        </p:nvPicPr>
        <p:blipFill>
          <a:blip r:embed="rId4">
            <a:alphaModFix/>
          </a:blip>
          <a:stretch>
            <a:fillRect/>
          </a:stretch>
        </p:blipFill>
        <p:spPr>
          <a:xfrm>
            <a:off x="6191000" y="1872325"/>
            <a:ext cx="5853651" cy="3688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Combination</a:t>
            </a:r>
            <a:endParaRPr sz="2500"/>
          </a:p>
          <a:p>
            <a:pPr indent="0" lvl="0" marL="0" rtl="0" algn="l">
              <a:spcBef>
                <a:spcPts val="0"/>
              </a:spcBef>
              <a:spcAft>
                <a:spcPts val="0"/>
              </a:spcAft>
              <a:buClr>
                <a:schemeClr val="dk2"/>
              </a:buClr>
              <a:buSzPts val="6000"/>
              <a:buFont typeface="Georgia"/>
              <a:buNone/>
            </a:pPr>
            <a:r>
              <a:rPr lang="en-US" sz="1800"/>
              <a:t>Formula Derivation</a:t>
            </a:r>
            <a:endParaRPr sz="1800"/>
          </a:p>
        </p:txBody>
      </p:sp>
      <p:pic>
        <p:nvPicPr>
          <p:cNvPr id="101" name="Google Shape;101;p17"/>
          <p:cNvPicPr preferRelativeResize="0"/>
          <p:nvPr/>
        </p:nvPicPr>
        <p:blipFill>
          <a:blip r:embed="rId3">
            <a:alphaModFix/>
          </a:blip>
          <a:stretch>
            <a:fillRect/>
          </a:stretch>
        </p:blipFill>
        <p:spPr>
          <a:xfrm>
            <a:off x="337350" y="1924024"/>
            <a:ext cx="3701850" cy="4243250"/>
          </a:xfrm>
          <a:prstGeom prst="rect">
            <a:avLst/>
          </a:prstGeom>
          <a:noFill/>
          <a:ln>
            <a:noFill/>
          </a:ln>
        </p:spPr>
      </p:pic>
      <p:sp>
        <p:nvSpPr>
          <p:cNvPr id="102" name="Google Shape;102;p17"/>
          <p:cNvSpPr txBox="1"/>
          <p:nvPr/>
        </p:nvSpPr>
        <p:spPr>
          <a:xfrm>
            <a:off x="4039200" y="1924025"/>
            <a:ext cx="24456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The diagram shows all 6 permutations of the 3 colors. But we are counting combinations here, so order doesn’t matter.  Therefore, in this tree diagram, we will cross out all outcomes that are repeats. For example, the first red-blue is no different from blue-red, so we’ll cross out blue-red.  In all, there are 3 combinations that are not repeats.</a:t>
            </a:r>
            <a:endParaRPr/>
          </a:p>
        </p:txBody>
      </p:sp>
      <p:sp>
        <p:nvSpPr>
          <p:cNvPr id="103" name="Google Shape;103;p17"/>
          <p:cNvSpPr txBox="1"/>
          <p:nvPr/>
        </p:nvSpPr>
        <p:spPr>
          <a:xfrm>
            <a:off x="6943500" y="1479350"/>
            <a:ext cx="492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5 people: A B C D 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Choose 2 of them: 5 x 4 = 20 ways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04" name="Google Shape;104;p17"/>
          <p:cNvGraphicFramePr/>
          <p:nvPr/>
        </p:nvGraphicFramePr>
        <p:xfrm>
          <a:off x="7062250" y="2410475"/>
          <a:ext cx="3000000" cy="3000000"/>
        </p:xfrm>
        <a:graphic>
          <a:graphicData uri="http://schemas.openxmlformats.org/drawingml/2006/table">
            <a:tbl>
              <a:tblPr>
                <a:noFill/>
                <a:tableStyleId>{52EF9E9C-5860-4D6D-8177-FEFB9E6E42B5}</a:tableStyleId>
              </a:tblPr>
              <a:tblGrid>
                <a:gridCol w="818350"/>
                <a:gridCol w="818350"/>
                <a:gridCol w="818350"/>
                <a:gridCol w="818350"/>
                <a:gridCol w="818350"/>
              </a:tblGrid>
              <a:tr h="243125">
                <a:tc>
                  <a:txBody>
                    <a:bodyPr/>
                    <a:lstStyle/>
                    <a:p>
                      <a:pPr indent="0" lvl="0" marL="0" rtl="0" algn="ctr">
                        <a:spcBef>
                          <a:spcPts val="0"/>
                        </a:spcBef>
                        <a:spcAft>
                          <a:spcPts val="0"/>
                        </a:spcAft>
                        <a:buNone/>
                      </a:pPr>
                      <a:r>
                        <a:rPr lang="en-US"/>
                        <a:t>AB</a:t>
                      </a:r>
                      <a:endParaRPr/>
                    </a:p>
                  </a:txBody>
                  <a:tcPr marT="91425" marB="91425" marR="91425" marL="91425"/>
                </a:tc>
                <a:tc>
                  <a:txBody>
                    <a:bodyPr/>
                    <a:lstStyle/>
                    <a:p>
                      <a:pPr indent="0" lvl="0" marL="0" rtl="0" algn="ctr">
                        <a:spcBef>
                          <a:spcPts val="0"/>
                        </a:spcBef>
                        <a:spcAft>
                          <a:spcPts val="0"/>
                        </a:spcAft>
                        <a:buNone/>
                      </a:pPr>
                      <a:r>
                        <a:rPr lang="en-US"/>
                        <a:t>BA</a:t>
                      </a:r>
                      <a:endParaRPr/>
                    </a:p>
                  </a:txBody>
                  <a:tcPr marT="91425" marB="91425" marR="91425" marL="91425"/>
                </a:tc>
                <a:tc>
                  <a:txBody>
                    <a:bodyPr/>
                    <a:lstStyle/>
                    <a:p>
                      <a:pPr indent="0" lvl="0" marL="0" rtl="0" algn="ctr">
                        <a:spcBef>
                          <a:spcPts val="0"/>
                        </a:spcBef>
                        <a:spcAft>
                          <a:spcPts val="0"/>
                        </a:spcAft>
                        <a:buNone/>
                      </a:pPr>
                      <a:r>
                        <a:rPr lang="en-US"/>
                        <a:t>CA</a:t>
                      </a:r>
                      <a:endParaRPr/>
                    </a:p>
                  </a:txBody>
                  <a:tcPr marT="91425" marB="91425" marR="91425" marL="91425"/>
                </a:tc>
                <a:tc>
                  <a:txBody>
                    <a:bodyPr/>
                    <a:lstStyle/>
                    <a:p>
                      <a:pPr indent="0" lvl="0" marL="0" rtl="0" algn="ctr">
                        <a:spcBef>
                          <a:spcPts val="0"/>
                        </a:spcBef>
                        <a:spcAft>
                          <a:spcPts val="0"/>
                        </a:spcAft>
                        <a:buNone/>
                      </a:pPr>
                      <a:r>
                        <a:rPr lang="en-US"/>
                        <a:t>DA</a:t>
                      </a:r>
                      <a:endParaRPr/>
                    </a:p>
                  </a:txBody>
                  <a:tcPr marT="91425" marB="91425" marR="91425" marL="91425"/>
                </a:tc>
                <a:tc>
                  <a:txBody>
                    <a:bodyPr/>
                    <a:lstStyle/>
                    <a:p>
                      <a:pPr indent="0" lvl="0" marL="0" rtl="0" algn="ctr">
                        <a:spcBef>
                          <a:spcPts val="0"/>
                        </a:spcBef>
                        <a:spcAft>
                          <a:spcPts val="0"/>
                        </a:spcAft>
                        <a:buNone/>
                      </a:pPr>
                      <a:r>
                        <a:rPr lang="en-US"/>
                        <a:t>EA</a:t>
                      </a:r>
                      <a:endParaRPr/>
                    </a:p>
                  </a:txBody>
                  <a:tcPr marT="91425" marB="91425" marR="91425" marL="91425"/>
                </a:tc>
              </a:tr>
              <a:tr h="243125">
                <a:tc>
                  <a:txBody>
                    <a:bodyPr/>
                    <a:lstStyle/>
                    <a:p>
                      <a:pPr indent="0" lvl="0" marL="0" rtl="0" algn="ctr">
                        <a:spcBef>
                          <a:spcPts val="0"/>
                        </a:spcBef>
                        <a:spcAft>
                          <a:spcPts val="0"/>
                        </a:spcAft>
                        <a:buNone/>
                      </a:pPr>
                      <a:r>
                        <a:rPr lang="en-US"/>
                        <a:t>AC</a:t>
                      </a:r>
                      <a:endParaRPr/>
                    </a:p>
                  </a:txBody>
                  <a:tcPr marT="91425" marB="91425" marR="91425" marL="91425"/>
                </a:tc>
                <a:tc>
                  <a:txBody>
                    <a:bodyPr/>
                    <a:lstStyle/>
                    <a:p>
                      <a:pPr indent="0" lvl="0" marL="0" rtl="0" algn="ctr">
                        <a:spcBef>
                          <a:spcPts val="0"/>
                        </a:spcBef>
                        <a:spcAft>
                          <a:spcPts val="0"/>
                        </a:spcAft>
                        <a:buNone/>
                      </a:pPr>
                      <a:r>
                        <a:rPr lang="en-US"/>
                        <a:t>BC</a:t>
                      </a:r>
                      <a:endParaRPr/>
                    </a:p>
                  </a:txBody>
                  <a:tcPr marT="91425" marB="91425" marR="91425" marL="91425"/>
                </a:tc>
                <a:tc>
                  <a:txBody>
                    <a:bodyPr/>
                    <a:lstStyle/>
                    <a:p>
                      <a:pPr indent="0" lvl="0" marL="0" rtl="0" algn="ctr">
                        <a:spcBef>
                          <a:spcPts val="0"/>
                        </a:spcBef>
                        <a:spcAft>
                          <a:spcPts val="0"/>
                        </a:spcAft>
                        <a:buNone/>
                      </a:pPr>
                      <a:r>
                        <a:rPr lang="en-US"/>
                        <a:t>CB</a:t>
                      </a:r>
                      <a:endParaRPr/>
                    </a:p>
                  </a:txBody>
                  <a:tcPr marT="91425" marB="91425" marR="91425" marL="91425"/>
                </a:tc>
                <a:tc>
                  <a:txBody>
                    <a:bodyPr/>
                    <a:lstStyle/>
                    <a:p>
                      <a:pPr indent="0" lvl="0" marL="0" rtl="0" algn="ctr">
                        <a:spcBef>
                          <a:spcPts val="0"/>
                        </a:spcBef>
                        <a:spcAft>
                          <a:spcPts val="0"/>
                        </a:spcAft>
                        <a:buNone/>
                      </a:pPr>
                      <a:r>
                        <a:rPr lang="en-US"/>
                        <a:t>DB</a:t>
                      </a:r>
                      <a:endParaRPr/>
                    </a:p>
                  </a:txBody>
                  <a:tcPr marT="91425" marB="91425" marR="91425" marL="91425"/>
                </a:tc>
                <a:tc>
                  <a:txBody>
                    <a:bodyPr/>
                    <a:lstStyle/>
                    <a:p>
                      <a:pPr indent="0" lvl="0" marL="0" rtl="0" algn="ctr">
                        <a:spcBef>
                          <a:spcPts val="0"/>
                        </a:spcBef>
                        <a:spcAft>
                          <a:spcPts val="0"/>
                        </a:spcAft>
                        <a:buNone/>
                      </a:pPr>
                      <a:r>
                        <a:rPr lang="en-US"/>
                        <a:t>EB</a:t>
                      </a:r>
                      <a:endParaRPr/>
                    </a:p>
                  </a:txBody>
                  <a:tcPr marT="91425" marB="91425" marR="91425" marL="91425"/>
                </a:tc>
              </a:tr>
              <a:tr h="243125">
                <a:tc>
                  <a:txBody>
                    <a:bodyPr/>
                    <a:lstStyle/>
                    <a:p>
                      <a:pPr indent="0" lvl="0" marL="0" rtl="0" algn="ctr">
                        <a:spcBef>
                          <a:spcPts val="0"/>
                        </a:spcBef>
                        <a:spcAft>
                          <a:spcPts val="0"/>
                        </a:spcAft>
                        <a:buNone/>
                      </a:pPr>
                      <a:r>
                        <a:rPr lang="en-US"/>
                        <a:t>AD</a:t>
                      </a:r>
                      <a:endParaRPr/>
                    </a:p>
                  </a:txBody>
                  <a:tcPr marT="91425" marB="91425" marR="91425" marL="91425"/>
                </a:tc>
                <a:tc>
                  <a:txBody>
                    <a:bodyPr/>
                    <a:lstStyle/>
                    <a:p>
                      <a:pPr indent="0" lvl="0" marL="0" rtl="0" algn="ctr">
                        <a:spcBef>
                          <a:spcPts val="0"/>
                        </a:spcBef>
                        <a:spcAft>
                          <a:spcPts val="0"/>
                        </a:spcAft>
                        <a:buNone/>
                      </a:pPr>
                      <a:r>
                        <a:rPr lang="en-US"/>
                        <a:t>BD</a:t>
                      </a:r>
                      <a:endParaRPr/>
                    </a:p>
                  </a:txBody>
                  <a:tcPr marT="91425" marB="91425" marR="91425" marL="91425"/>
                </a:tc>
                <a:tc>
                  <a:txBody>
                    <a:bodyPr/>
                    <a:lstStyle/>
                    <a:p>
                      <a:pPr indent="0" lvl="0" marL="0" rtl="0" algn="ctr">
                        <a:spcBef>
                          <a:spcPts val="0"/>
                        </a:spcBef>
                        <a:spcAft>
                          <a:spcPts val="0"/>
                        </a:spcAft>
                        <a:buNone/>
                      </a:pPr>
                      <a:r>
                        <a:rPr lang="en-US"/>
                        <a:t>CD</a:t>
                      </a:r>
                      <a:endParaRPr/>
                    </a:p>
                  </a:txBody>
                  <a:tcPr marT="91425" marB="91425" marR="91425" marL="91425"/>
                </a:tc>
                <a:tc>
                  <a:txBody>
                    <a:bodyPr/>
                    <a:lstStyle/>
                    <a:p>
                      <a:pPr indent="0" lvl="0" marL="0" rtl="0" algn="ctr">
                        <a:spcBef>
                          <a:spcPts val="0"/>
                        </a:spcBef>
                        <a:spcAft>
                          <a:spcPts val="0"/>
                        </a:spcAft>
                        <a:buNone/>
                      </a:pPr>
                      <a:r>
                        <a:rPr lang="en-US"/>
                        <a:t>DC</a:t>
                      </a:r>
                      <a:endParaRPr/>
                    </a:p>
                  </a:txBody>
                  <a:tcPr marT="91425" marB="91425" marR="91425" marL="91425"/>
                </a:tc>
                <a:tc>
                  <a:txBody>
                    <a:bodyPr/>
                    <a:lstStyle/>
                    <a:p>
                      <a:pPr indent="0" lvl="0" marL="0" rtl="0" algn="ctr">
                        <a:spcBef>
                          <a:spcPts val="0"/>
                        </a:spcBef>
                        <a:spcAft>
                          <a:spcPts val="0"/>
                        </a:spcAft>
                        <a:buNone/>
                      </a:pPr>
                      <a:r>
                        <a:rPr lang="en-US"/>
                        <a:t>EC</a:t>
                      </a:r>
                      <a:endParaRPr/>
                    </a:p>
                  </a:txBody>
                  <a:tcPr marT="91425" marB="91425" marR="91425" marL="91425"/>
                </a:tc>
              </a:tr>
              <a:tr h="243125">
                <a:tc>
                  <a:txBody>
                    <a:bodyPr/>
                    <a:lstStyle/>
                    <a:p>
                      <a:pPr indent="0" lvl="0" marL="0" rtl="0" algn="ctr">
                        <a:spcBef>
                          <a:spcPts val="0"/>
                        </a:spcBef>
                        <a:spcAft>
                          <a:spcPts val="0"/>
                        </a:spcAft>
                        <a:buNone/>
                      </a:pPr>
                      <a:r>
                        <a:rPr lang="en-US"/>
                        <a:t>AE</a:t>
                      </a:r>
                      <a:endParaRPr/>
                    </a:p>
                  </a:txBody>
                  <a:tcPr marT="91425" marB="91425" marR="91425" marL="91425"/>
                </a:tc>
                <a:tc>
                  <a:txBody>
                    <a:bodyPr/>
                    <a:lstStyle/>
                    <a:p>
                      <a:pPr indent="0" lvl="0" marL="0" rtl="0" algn="ctr">
                        <a:spcBef>
                          <a:spcPts val="0"/>
                        </a:spcBef>
                        <a:spcAft>
                          <a:spcPts val="0"/>
                        </a:spcAft>
                        <a:buNone/>
                      </a:pPr>
                      <a:r>
                        <a:rPr lang="en-US"/>
                        <a:t>BE</a:t>
                      </a:r>
                      <a:endParaRPr/>
                    </a:p>
                  </a:txBody>
                  <a:tcPr marT="91425" marB="91425" marR="91425" marL="91425"/>
                </a:tc>
                <a:tc>
                  <a:txBody>
                    <a:bodyPr/>
                    <a:lstStyle/>
                    <a:p>
                      <a:pPr indent="0" lvl="0" marL="0" rtl="0" algn="ctr">
                        <a:spcBef>
                          <a:spcPts val="0"/>
                        </a:spcBef>
                        <a:spcAft>
                          <a:spcPts val="0"/>
                        </a:spcAft>
                        <a:buNone/>
                      </a:pPr>
                      <a:r>
                        <a:rPr lang="en-US"/>
                        <a:t>CE</a:t>
                      </a:r>
                      <a:endParaRPr/>
                    </a:p>
                  </a:txBody>
                  <a:tcPr marT="91425" marB="91425" marR="91425" marL="91425"/>
                </a:tc>
                <a:tc>
                  <a:txBody>
                    <a:bodyPr/>
                    <a:lstStyle/>
                    <a:p>
                      <a:pPr indent="0" lvl="0" marL="0" rtl="0" algn="ctr">
                        <a:spcBef>
                          <a:spcPts val="0"/>
                        </a:spcBef>
                        <a:spcAft>
                          <a:spcPts val="0"/>
                        </a:spcAft>
                        <a:buNone/>
                      </a:pPr>
                      <a:r>
                        <a:rPr lang="en-US"/>
                        <a:t>DE</a:t>
                      </a:r>
                      <a:endParaRPr/>
                    </a:p>
                  </a:txBody>
                  <a:tcPr marT="91425" marB="91425" marR="91425" marL="91425"/>
                </a:tc>
                <a:tc>
                  <a:txBody>
                    <a:bodyPr/>
                    <a:lstStyle/>
                    <a:p>
                      <a:pPr indent="0" lvl="0" marL="0" rtl="0" algn="ctr">
                        <a:spcBef>
                          <a:spcPts val="0"/>
                        </a:spcBef>
                        <a:spcAft>
                          <a:spcPts val="0"/>
                        </a:spcAft>
                        <a:buNone/>
                      </a:pPr>
                      <a:r>
                        <a:rPr lang="en-US"/>
                        <a:t>ED</a:t>
                      </a:r>
                      <a:endParaRPr/>
                    </a:p>
                  </a:txBody>
                  <a:tcPr marT="91425" marB="91425" marR="91425" marL="91425"/>
                </a:tc>
              </a:tr>
            </a:tbl>
          </a:graphicData>
        </a:graphic>
      </p:graphicFrame>
      <p:sp>
        <p:nvSpPr>
          <p:cNvPr id="105" name="Google Shape;105;p17"/>
          <p:cNvSpPr txBox="1"/>
          <p:nvPr/>
        </p:nvSpPr>
        <p:spPr>
          <a:xfrm>
            <a:off x="7088875" y="4275550"/>
            <a:ext cx="4925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AD and DA is counted as </a:t>
            </a:r>
            <a:r>
              <a:rPr lang="en-US"/>
              <a:t>separated</a:t>
            </a:r>
            <a:r>
              <a:rPr lang="en-US"/>
              <a:t> possibilities.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we only cared about what 2 people end up with and not the order in which they were chosen, then every possible pair, we have twice in this table, </a:t>
            </a:r>
            <a:r>
              <a:rPr lang="en-US"/>
              <a:t>because</a:t>
            </a:r>
            <a:r>
              <a:rPr lang="en-US"/>
              <a:t> there is two possible orderings that group could have been chosen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we have divide 20 by (the number of ways we could have chosen the group = 2)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Combination</a:t>
            </a:r>
            <a:endParaRPr sz="2500"/>
          </a:p>
          <a:p>
            <a:pPr indent="0" lvl="0" marL="0" rtl="0" algn="l">
              <a:spcBef>
                <a:spcPts val="0"/>
              </a:spcBef>
              <a:spcAft>
                <a:spcPts val="0"/>
              </a:spcAft>
              <a:buClr>
                <a:schemeClr val="dk2"/>
              </a:buClr>
              <a:buSzPts val="6000"/>
              <a:buFont typeface="Georgia"/>
              <a:buNone/>
            </a:pPr>
            <a:r>
              <a:rPr lang="en-US" sz="1800"/>
              <a:t>Formula Derivation</a:t>
            </a:r>
            <a:endParaRPr sz="1800"/>
          </a:p>
        </p:txBody>
      </p:sp>
      <p:sp>
        <p:nvSpPr>
          <p:cNvPr id="111" name="Google Shape;111;p18"/>
          <p:cNvSpPr txBox="1"/>
          <p:nvPr/>
        </p:nvSpPr>
        <p:spPr>
          <a:xfrm>
            <a:off x="337350" y="1937800"/>
            <a:ext cx="492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5 people: A B C D 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Choose 2 of them: 5 x 4 = 20 ways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12" name="Google Shape;112;p18"/>
          <p:cNvGraphicFramePr/>
          <p:nvPr/>
        </p:nvGraphicFramePr>
        <p:xfrm>
          <a:off x="456100" y="2868925"/>
          <a:ext cx="3000000" cy="3000000"/>
        </p:xfrm>
        <a:graphic>
          <a:graphicData uri="http://schemas.openxmlformats.org/drawingml/2006/table">
            <a:tbl>
              <a:tblPr>
                <a:noFill/>
                <a:tableStyleId>{52EF9E9C-5860-4D6D-8177-FEFB9E6E42B5}</a:tableStyleId>
              </a:tblPr>
              <a:tblGrid>
                <a:gridCol w="818350"/>
                <a:gridCol w="818350"/>
                <a:gridCol w="818350"/>
                <a:gridCol w="818350"/>
                <a:gridCol w="818350"/>
              </a:tblGrid>
              <a:tr h="243125">
                <a:tc>
                  <a:txBody>
                    <a:bodyPr/>
                    <a:lstStyle/>
                    <a:p>
                      <a:pPr indent="0" lvl="0" marL="0" rtl="0" algn="ctr">
                        <a:spcBef>
                          <a:spcPts val="0"/>
                        </a:spcBef>
                        <a:spcAft>
                          <a:spcPts val="0"/>
                        </a:spcAft>
                        <a:buNone/>
                      </a:pPr>
                      <a:r>
                        <a:rPr lang="en-US"/>
                        <a:t>AB</a:t>
                      </a:r>
                      <a:endParaRPr/>
                    </a:p>
                  </a:txBody>
                  <a:tcPr marT="91425" marB="91425" marR="91425" marL="91425"/>
                </a:tc>
                <a:tc>
                  <a:txBody>
                    <a:bodyPr/>
                    <a:lstStyle/>
                    <a:p>
                      <a:pPr indent="0" lvl="0" marL="0" rtl="0" algn="ctr">
                        <a:spcBef>
                          <a:spcPts val="0"/>
                        </a:spcBef>
                        <a:spcAft>
                          <a:spcPts val="0"/>
                        </a:spcAft>
                        <a:buNone/>
                      </a:pPr>
                      <a:r>
                        <a:rPr lang="en-US"/>
                        <a:t>BA</a:t>
                      </a:r>
                      <a:endParaRPr/>
                    </a:p>
                  </a:txBody>
                  <a:tcPr marT="91425" marB="91425" marR="91425" marL="91425"/>
                </a:tc>
                <a:tc>
                  <a:txBody>
                    <a:bodyPr/>
                    <a:lstStyle/>
                    <a:p>
                      <a:pPr indent="0" lvl="0" marL="0" rtl="0" algn="ctr">
                        <a:spcBef>
                          <a:spcPts val="0"/>
                        </a:spcBef>
                        <a:spcAft>
                          <a:spcPts val="0"/>
                        </a:spcAft>
                        <a:buNone/>
                      </a:pPr>
                      <a:r>
                        <a:rPr lang="en-US"/>
                        <a:t>CA</a:t>
                      </a:r>
                      <a:endParaRPr/>
                    </a:p>
                  </a:txBody>
                  <a:tcPr marT="91425" marB="91425" marR="91425" marL="91425"/>
                </a:tc>
                <a:tc>
                  <a:txBody>
                    <a:bodyPr/>
                    <a:lstStyle/>
                    <a:p>
                      <a:pPr indent="0" lvl="0" marL="0" rtl="0" algn="ctr">
                        <a:spcBef>
                          <a:spcPts val="0"/>
                        </a:spcBef>
                        <a:spcAft>
                          <a:spcPts val="0"/>
                        </a:spcAft>
                        <a:buNone/>
                      </a:pPr>
                      <a:r>
                        <a:rPr lang="en-US"/>
                        <a:t>DA</a:t>
                      </a:r>
                      <a:endParaRPr/>
                    </a:p>
                  </a:txBody>
                  <a:tcPr marT="91425" marB="91425" marR="91425" marL="91425"/>
                </a:tc>
                <a:tc>
                  <a:txBody>
                    <a:bodyPr/>
                    <a:lstStyle/>
                    <a:p>
                      <a:pPr indent="0" lvl="0" marL="0" rtl="0" algn="ctr">
                        <a:spcBef>
                          <a:spcPts val="0"/>
                        </a:spcBef>
                        <a:spcAft>
                          <a:spcPts val="0"/>
                        </a:spcAft>
                        <a:buNone/>
                      </a:pPr>
                      <a:r>
                        <a:rPr lang="en-US"/>
                        <a:t>EA</a:t>
                      </a:r>
                      <a:endParaRPr/>
                    </a:p>
                  </a:txBody>
                  <a:tcPr marT="91425" marB="91425" marR="91425" marL="91425"/>
                </a:tc>
              </a:tr>
              <a:tr h="243125">
                <a:tc>
                  <a:txBody>
                    <a:bodyPr/>
                    <a:lstStyle/>
                    <a:p>
                      <a:pPr indent="0" lvl="0" marL="0" rtl="0" algn="ctr">
                        <a:spcBef>
                          <a:spcPts val="0"/>
                        </a:spcBef>
                        <a:spcAft>
                          <a:spcPts val="0"/>
                        </a:spcAft>
                        <a:buNone/>
                      </a:pPr>
                      <a:r>
                        <a:rPr lang="en-US"/>
                        <a:t>AC</a:t>
                      </a:r>
                      <a:endParaRPr/>
                    </a:p>
                  </a:txBody>
                  <a:tcPr marT="91425" marB="91425" marR="91425" marL="91425"/>
                </a:tc>
                <a:tc>
                  <a:txBody>
                    <a:bodyPr/>
                    <a:lstStyle/>
                    <a:p>
                      <a:pPr indent="0" lvl="0" marL="0" rtl="0" algn="ctr">
                        <a:spcBef>
                          <a:spcPts val="0"/>
                        </a:spcBef>
                        <a:spcAft>
                          <a:spcPts val="0"/>
                        </a:spcAft>
                        <a:buNone/>
                      </a:pPr>
                      <a:r>
                        <a:rPr lang="en-US"/>
                        <a:t>BC</a:t>
                      </a:r>
                      <a:endParaRPr/>
                    </a:p>
                  </a:txBody>
                  <a:tcPr marT="91425" marB="91425" marR="91425" marL="91425"/>
                </a:tc>
                <a:tc>
                  <a:txBody>
                    <a:bodyPr/>
                    <a:lstStyle/>
                    <a:p>
                      <a:pPr indent="0" lvl="0" marL="0" rtl="0" algn="ctr">
                        <a:spcBef>
                          <a:spcPts val="0"/>
                        </a:spcBef>
                        <a:spcAft>
                          <a:spcPts val="0"/>
                        </a:spcAft>
                        <a:buNone/>
                      </a:pPr>
                      <a:r>
                        <a:rPr lang="en-US"/>
                        <a:t>CB</a:t>
                      </a:r>
                      <a:endParaRPr/>
                    </a:p>
                  </a:txBody>
                  <a:tcPr marT="91425" marB="91425" marR="91425" marL="91425"/>
                </a:tc>
                <a:tc>
                  <a:txBody>
                    <a:bodyPr/>
                    <a:lstStyle/>
                    <a:p>
                      <a:pPr indent="0" lvl="0" marL="0" rtl="0" algn="ctr">
                        <a:spcBef>
                          <a:spcPts val="0"/>
                        </a:spcBef>
                        <a:spcAft>
                          <a:spcPts val="0"/>
                        </a:spcAft>
                        <a:buNone/>
                      </a:pPr>
                      <a:r>
                        <a:rPr lang="en-US"/>
                        <a:t>DB</a:t>
                      </a:r>
                      <a:endParaRPr/>
                    </a:p>
                  </a:txBody>
                  <a:tcPr marT="91425" marB="91425" marR="91425" marL="91425"/>
                </a:tc>
                <a:tc>
                  <a:txBody>
                    <a:bodyPr/>
                    <a:lstStyle/>
                    <a:p>
                      <a:pPr indent="0" lvl="0" marL="0" rtl="0" algn="ctr">
                        <a:spcBef>
                          <a:spcPts val="0"/>
                        </a:spcBef>
                        <a:spcAft>
                          <a:spcPts val="0"/>
                        </a:spcAft>
                        <a:buNone/>
                      </a:pPr>
                      <a:r>
                        <a:rPr lang="en-US"/>
                        <a:t>EB</a:t>
                      </a:r>
                      <a:endParaRPr/>
                    </a:p>
                  </a:txBody>
                  <a:tcPr marT="91425" marB="91425" marR="91425" marL="91425"/>
                </a:tc>
              </a:tr>
              <a:tr h="243125">
                <a:tc>
                  <a:txBody>
                    <a:bodyPr/>
                    <a:lstStyle/>
                    <a:p>
                      <a:pPr indent="0" lvl="0" marL="0" rtl="0" algn="ctr">
                        <a:spcBef>
                          <a:spcPts val="0"/>
                        </a:spcBef>
                        <a:spcAft>
                          <a:spcPts val="0"/>
                        </a:spcAft>
                        <a:buNone/>
                      </a:pPr>
                      <a:r>
                        <a:rPr lang="en-US"/>
                        <a:t>AD</a:t>
                      </a:r>
                      <a:endParaRPr/>
                    </a:p>
                  </a:txBody>
                  <a:tcPr marT="91425" marB="91425" marR="91425" marL="91425"/>
                </a:tc>
                <a:tc>
                  <a:txBody>
                    <a:bodyPr/>
                    <a:lstStyle/>
                    <a:p>
                      <a:pPr indent="0" lvl="0" marL="0" rtl="0" algn="ctr">
                        <a:spcBef>
                          <a:spcPts val="0"/>
                        </a:spcBef>
                        <a:spcAft>
                          <a:spcPts val="0"/>
                        </a:spcAft>
                        <a:buNone/>
                      </a:pPr>
                      <a:r>
                        <a:rPr lang="en-US"/>
                        <a:t>BD</a:t>
                      </a:r>
                      <a:endParaRPr/>
                    </a:p>
                  </a:txBody>
                  <a:tcPr marT="91425" marB="91425" marR="91425" marL="91425"/>
                </a:tc>
                <a:tc>
                  <a:txBody>
                    <a:bodyPr/>
                    <a:lstStyle/>
                    <a:p>
                      <a:pPr indent="0" lvl="0" marL="0" rtl="0" algn="ctr">
                        <a:spcBef>
                          <a:spcPts val="0"/>
                        </a:spcBef>
                        <a:spcAft>
                          <a:spcPts val="0"/>
                        </a:spcAft>
                        <a:buNone/>
                      </a:pPr>
                      <a:r>
                        <a:rPr lang="en-US"/>
                        <a:t>CD</a:t>
                      </a:r>
                      <a:endParaRPr/>
                    </a:p>
                  </a:txBody>
                  <a:tcPr marT="91425" marB="91425" marR="91425" marL="91425"/>
                </a:tc>
                <a:tc>
                  <a:txBody>
                    <a:bodyPr/>
                    <a:lstStyle/>
                    <a:p>
                      <a:pPr indent="0" lvl="0" marL="0" rtl="0" algn="ctr">
                        <a:spcBef>
                          <a:spcPts val="0"/>
                        </a:spcBef>
                        <a:spcAft>
                          <a:spcPts val="0"/>
                        </a:spcAft>
                        <a:buNone/>
                      </a:pPr>
                      <a:r>
                        <a:rPr lang="en-US"/>
                        <a:t>DC</a:t>
                      </a:r>
                      <a:endParaRPr/>
                    </a:p>
                  </a:txBody>
                  <a:tcPr marT="91425" marB="91425" marR="91425" marL="91425"/>
                </a:tc>
                <a:tc>
                  <a:txBody>
                    <a:bodyPr/>
                    <a:lstStyle/>
                    <a:p>
                      <a:pPr indent="0" lvl="0" marL="0" rtl="0" algn="ctr">
                        <a:spcBef>
                          <a:spcPts val="0"/>
                        </a:spcBef>
                        <a:spcAft>
                          <a:spcPts val="0"/>
                        </a:spcAft>
                        <a:buNone/>
                      </a:pPr>
                      <a:r>
                        <a:rPr lang="en-US"/>
                        <a:t>EC</a:t>
                      </a:r>
                      <a:endParaRPr/>
                    </a:p>
                  </a:txBody>
                  <a:tcPr marT="91425" marB="91425" marR="91425" marL="91425"/>
                </a:tc>
              </a:tr>
              <a:tr h="243125">
                <a:tc>
                  <a:txBody>
                    <a:bodyPr/>
                    <a:lstStyle/>
                    <a:p>
                      <a:pPr indent="0" lvl="0" marL="0" rtl="0" algn="ctr">
                        <a:spcBef>
                          <a:spcPts val="0"/>
                        </a:spcBef>
                        <a:spcAft>
                          <a:spcPts val="0"/>
                        </a:spcAft>
                        <a:buNone/>
                      </a:pPr>
                      <a:r>
                        <a:rPr lang="en-US"/>
                        <a:t>AE</a:t>
                      </a:r>
                      <a:endParaRPr/>
                    </a:p>
                  </a:txBody>
                  <a:tcPr marT="91425" marB="91425" marR="91425" marL="91425"/>
                </a:tc>
                <a:tc>
                  <a:txBody>
                    <a:bodyPr/>
                    <a:lstStyle/>
                    <a:p>
                      <a:pPr indent="0" lvl="0" marL="0" rtl="0" algn="ctr">
                        <a:spcBef>
                          <a:spcPts val="0"/>
                        </a:spcBef>
                        <a:spcAft>
                          <a:spcPts val="0"/>
                        </a:spcAft>
                        <a:buNone/>
                      </a:pPr>
                      <a:r>
                        <a:rPr lang="en-US"/>
                        <a:t>BE</a:t>
                      </a:r>
                      <a:endParaRPr/>
                    </a:p>
                  </a:txBody>
                  <a:tcPr marT="91425" marB="91425" marR="91425" marL="91425"/>
                </a:tc>
                <a:tc>
                  <a:txBody>
                    <a:bodyPr/>
                    <a:lstStyle/>
                    <a:p>
                      <a:pPr indent="0" lvl="0" marL="0" rtl="0" algn="ctr">
                        <a:spcBef>
                          <a:spcPts val="0"/>
                        </a:spcBef>
                        <a:spcAft>
                          <a:spcPts val="0"/>
                        </a:spcAft>
                        <a:buNone/>
                      </a:pPr>
                      <a:r>
                        <a:rPr lang="en-US"/>
                        <a:t>CE</a:t>
                      </a:r>
                      <a:endParaRPr/>
                    </a:p>
                  </a:txBody>
                  <a:tcPr marT="91425" marB="91425" marR="91425" marL="91425"/>
                </a:tc>
                <a:tc>
                  <a:txBody>
                    <a:bodyPr/>
                    <a:lstStyle/>
                    <a:p>
                      <a:pPr indent="0" lvl="0" marL="0" rtl="0" algn="ctr">
                        <a:spcBef>
                          <a:spcPts val="0"/>
                        </a:spcBef>
                        <a:spcAft>
                          <a:spcPts val="0"/>
                        </a:spcAft>
                        <a:buNone/>
                      </a:pPr>
                      <a:r>
                        <a:rPr lang="en-US"/>
                        <a:t>DE</a:t>
                      </a:r>
                      <a:endParaRPr/>
                    </a:p>
                  </a:txBody>
                  <a:tcPr marT="91425" marB="91425" marR="91425" marL="91425"/>
                </a:tc>
                <a:tc>
                  <a:txBody>
                    <a:bodyPr/>
                    <a:lstStyle/>
                    <a:p>
                      <a:pPr indent="0" lvl="0" marL="0" rtl="0" algn="ctr">
                        <a:spcBef>
                          <a:spcPts val="0"/>
                        </a:spcBef>
                        <a:spcAft>
                          <a:spcPts val="0"/>
                        </a:spcAft>
                        <a:buNone/>
                      </a:pPr>
                      <a:r>
                        <a:rPr lang="en-US"/>
                        <a:t>ED</a:t>
                      </a:r>
                      <a:endParaRPr/>
                    </a:p>
                  </a:txBody>
                  <a:tcPr marT="91425" marB="91425" marR="91425" marL="91425"/>
                </a:tc>
              </a:tr>
            </a:tbl>
          </a:graphicData>
        </a:graphic>
      </p:graphicFrame>
      <p:sp>
        <p:nvSpPr>
          <p:cNvPr id="113" name="Google Shape;113;p18"/>
          <p:cNvSpPr txBox="1"/>
          <p:nvPr/>
        </p:nvSpPr>
        <p:spPr>
          <a:xfrm>
            <a:off x="482725" y="4734000"/>
            <a:ext cx="4925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AD and DA is counted as separated possibilities.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we only cared about what 2 people end up with and not the order in which they were chosen, then every possible pair, we have twice in this table, because there is two possible orderings that group could have been chosen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we have divide 20 by (the number of ways we could have chosen the group = 2) </a:t>
            </a:r>
            <a:endParaRPr/>
          </a:p>
        </p:txBody>
      </p:sp>
      <p:sp>
        <p:nvSpPr>
          <p:cNvPr id="114" name="Google Shape;114;p18"/>
          <p:cNvSpPr txBox="1"/>
          <p:nvPr/>
        </p:nvSpPr>
        <p:spPr>
          <a:xfrm>
            <a:off x="6404800" y="1627200"/>
            <a:ext cx="492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4 people: Choose 3 of them in a group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B  C  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 x 3 x 2 = 24 </a:t>
            </a:r>
            <a:endParaRPr/>
          </a:p>
        </p:txBody>
      </p:sp>
      <p:graphicFrame>
        <p:nvGraphicFramePr>
          <p:cNvPr id="115" name="Google Shape;115;p18"/>
          <p:cNvGraphicFramePr/>
          <p:nvPr/>
        </p:nvGraphicFramePr>
        <p:xfrm>
          <a:off x="6230600" y="2895600"/>
          <a:ext cx="3000000" cy="3000000"/>
        </p:xfrm>
        <a:graphic>
          <a:graphicData uri="http://schemas.openxmlformats.org/drawingml/2006/table">
            <a:tbl>
              <a:tblPr>
                <a:noFill/>
                <a:tableStyleId>{52EF9E9C-5860-4D6D-8177-FEFB9E6E42B5}</a:tableStyleId>
              </a:tblPr>
              <a:tblGrid>
                <a:gridCol w="1277325"/>
                <a:gridCol w="1277325"/>
                <a:gridCol w="1277325"/>
                <a:gridCol w="1277325"/>
              </a:tblGrid>
              <a:tr h="332775">
                <a:tc>
                  <a:txBody>
                    <a:bodyPr/>
                    <a:lstStyle/>
                    <a:p>
                      <a:pPr indent="0" lvl="0" marL="0" rtl="0" algn="ctr">
                        <a:spcBef>
                          <a:spcPts val="0"/>
                        </a:spcBef>
                        <a:spcAft>
                          <a:spcPts val="0"/>
                        </a:spcAft>
                        <a:buNone/>
                      </a:pPr>
                      <a:r>
                        <a:rPr b="1" lang="en-US">
                          <a:solidFill>
                            <a:schemeClr val="accent4"/>
                          </a:solidFill>
                        </a:rPr>
                        <a:t>ABC</a:t>
                      </a:r>
                      <a:endParaRPr b="1">
                        <a:solidFill>
                          <a:schemeClr val="accent4"/>
                        </a:solidFill>
                      </a:endParaRPr>
                    </a:p>
                  </a:txBody>
                  <a:tcPr marT="91425" marB="91425" marR="91425" marL="91425"/>
                </a:tc>
                <a:tc>
                  <a:txBody>
                    <a:bodyPr/>
                    <a:lstStyle/>
                    <a:p>
                      <a:pPr indent="0" lvl="0" marL="0" rtl="0" algn="ctr">
                        <a:spcBef>
                          <a:spcPts val="0"/>
                        </a:spcBef>
                        <a:spcAft>
                          <a:spcPts val="0"/>
                        </a:spcAft>
                        <a:buNone/>
                      </a:pPr>
                      <a:r>
                        <a:rPr b="1" lang="en-US">
                          <a:solidFill>
                            <a:schemeClr val="accent4"/>
                          </a:solidFill>
                        </a:rPr>
                        <a:t>BAC</a:t>
                      </a:r>
                      <a:endParaRPr b="1">
                        <a:solidFill>
                          <a:schemeClr val="accent4"/>
                        </a:solidFill>
                      </a:endParaRPr>
                    </a:p>
                  </a:txBody>
                  <a:tcPr marT="91425" marB="91425" marR="91425" marL="91425"/>
                </a:tc>
                <a:tc>
                  <a:txBody>
                    <a:bodyPr/>
                    <a:lstStyle/>
                    <a:p>
                      <a:pPr indent="0" lvl="0" marL="0" rtl="0" algn="ctr">
                        <a:spcBef>
                          <a:spcPts val="0"/>
                        </a:spcBef>
                        <a:spcAft>
                          <a:spcPts val="0"/>
                        </a:spcAft>
                        <a:buNone/>
                      </a:pPr>
                      <a:r>
                        <a:rPr b="1" lang="en-US">
                          <a:solidFill>
                            <a:schemeClr val="accent4"/>
                          </a:solidFill>
                        </a:rPr>
                        <a:t>CAB</a:t>
                      </a:r>
                      <a:endParaRPr b="1">
                        <a:solidFill>
                          <a:schemeClr val="accent4"/>
                        </a:solidFill>
                      </a:endParaRPr>
                    </a:p>
                  </a:txBody>
                  <a:tcPr marT="91425" marB="91425" marR="91425" marL="91425"/>
                </a:tc>
                <a:tc>
                  <a:txBody>
                    <a:bodyPr/>
                    <a:lstStyle/>
                    <a:p>
                      <a:pPr indent="0" lvl="0" marL="0" rtl="0" algn="ctr">
                        <a:spcBef>
                          <a:spcPts val="0"/>
                        </a:spcBef>
                        <a:spcAft>
                          <a:spcPts val="0"/>
                        </a:spcAft>
                        <a:buNone/>
                      </a:pPr>
                      <a:r>
                        <a:rPr lang="en-US"/>
                        <a:t>DAB</a:t>
                      </a:r>
                      <a:endParaRPr/>
                    </a:p>
                  </a:txBody>
                  <a:tcPr marT="91425" marB="91425" marR="91425" marL="91425"/>
                </a:tc>
              </a:tr>
              <a:tr h="332775">
                <a:tc>
                  <a:txBody>
                    <a:bodyPr/>
                    <a:lstStyle/>
                    <a:p>
                      <a:pPr indent="0" lvl="0" marL="0" rtl="0" algn="ctr">
                        <a:spcBef>
                          <a:spcPts val="0"/>
                        </a:spcBef>
                        <a:spcAft>
                          <a:spcPts val="0"/>
                        </a:spcAft>
                        <a:buNone/>
                      </a:pPr>
                      <a:r>
                        <a:rPr lang="en-US"/>
                        <a:t>ABD</a:t>
                      </a:r>
                      <a:endParaRPr/>
                    </a:p>
                  </a:txBody>
                  <a:tcPr marT="91425" marB="91425" marR="91425" marL="91425"/>
                </a:tc>
                <a:tc>
                  <a:txBody>
                    <a:bodyPr/>
                    <a:lstStyle/>
                    <a:p>
                      <a:pPr indent="0" lvl="0" marL="0" rtl="0" algn="ctr">
                        <a:spcBef>
                          <a:spcPts val="0"/>
                        </a:spcBef>
                        <a:spcAft>
                          <a:spcPts val="0"/>
                        </a:spcAft>
                        <a:buNone/>
                      </a:pPr>
                      <a:r>
                        <a:rPr lang="en-US"/>
                        <a:t>BAD</a:t>
                      </a:r>
                      <a:endParaRPr/>
                    </a:p>
                  </a:txBody>
                  <a:tcPr marT="91425" marB="91425" marR="91425" marL="91425"/>
                </a:tc>
                <a:tc>
                  <a:txBody>
                    <a:bodyPr/>
                    <a:lstStyle/>
                    <a:p>
                      <a:pPr indent="0" lvl="0" marL="0" rtl="0" algn="ctr">
                        <a:spcBef>
                          <a:spcPts val="0"/>
                        </a:spcBef>
                        <a:spcAft>
                          <a:spcPts val="0"/>
                        </a:spcAft>
                        <a:buNone/>
                      </a:pPr>
                      <a:r>
                        <a:rPr lang="en-US"/>
                        <a:t>CAD</a:t>
                      </a:r>
                      <a:endParaRPr/>
                    </a:p>
                  </a:txBody>
                  <a:tcPr marT="91425" marB="91425" marR="91425" marL="91425"/>
                </a:tc>
                <a:tc>
                  <a:txBody>
                    <a:bodyPr/>
                    <a:lstStyle/>
                    <a:p>
                      <a:pPr indent="0" lvl="0" marL="0" rtl="0" algn="ctr">
                        <a:spcBef>
                          <a:spcPts val="0"/>
                        </a:spcBef>
                        <a:spcAft>
                          <a:spcPts val="0"/>
                        </a:spcAft>
                        <a:buNone/>
                      </a:pPr>
                      <a:r>
                        <a:rPr lang="en-US"/>
                        <a:t>DAC</a:t>
                      </a:r>
                      <a:endParaRPr/>
                    </a:p>
                  </a:txBody>
                  <a:tcPr marT="91425" marB="91425" marR="91425" marL="91425"/>
                </a:tc>
              </a:tr>
              <a:tr h="332775">
                <a:tc>
                  <a:txBody>
                    <a:bodyPr/>
                    <a:lstStyle/>
                    <a:p>
                      <a:pPr indent="0" lvl="0" marL="0" rtl="0" algn="ctr">
                        <a:spcBef>
                          <a:spcPts val="0"/>
                        </a:spcBef>
                        <a:spcAft>
                          <a:spcPts val="0"/>
                        </a:spcAft>
                        <a:buNone/>
                      </a:pPr>
                      <a:r>
                        <a:rPr b="1" lang="en-US">
                          <a:solidFill>
                            <a:schemeClr val="accent4"/>
                          </a:solidFill>
                        </a:rPr>
                        <a:t>ACB</a:t>
                      </a:r>
                      <a:endParaRPr b="1">
                        <a:solidFill>
                          <a:schemeClr val="accent4"/>
                        </a:solidFill>
                      </a:endParaRPr>
                    </a:p>
                  </a:txBody>
                  <a:tcPr marT="91425" marB="91425" marR="91425" marL="91425"/>
                </a:tc>
                <a:tc>
                  <a:txBody>
                    <a:bodyPr/>
                    <a:lstStyle/>
                    <a:p>
                      <a:pPr indent="0" lvl="0" marL="0" rtl="0" algn="ctr">
                        <a:spcBef>
                          <a:spcPts val="0"/>
                        </a:spcBef>
                        <a:spcAft>
                          <a:spcPts val="0"/>
                        </a:spcAft>
                        <a:buNone/>
                      </a:pPr>
                      <a:r>
                        <a:rPr b="1" lang="en-US">
                          <a:solidFill>
                            <a:schemeClr val="accent4"/>
                          </a:solidFill>
                        </a:rPr>
                        <a:t>BCA</a:t>
                      </a:r>
                      <a:endParaRPr b="1">
                        <a:solidFill>
                          <a:schemeClr val="accent4"/>
                        </a:solidFill>
                      </a:endParaRPr>
                    </a:p>
                  </a:txBody>
                  <a:tcPr marT="91425" marB="91425" marR="91425" marL="91425"/>
                </a:tc>
                <a:tc>
                  <a:txBody>
                    <a:bodyPr/>
                    <a:lstStyle/>
                    <a:p>
                      <a:pPr indent="0" lvl="0" marL="0" rtl="0" algn="ctr">
                        <a:spcBef>
                          <a:spcPts val="0"/>
                        </a:spcBef>
                        <a:spcAft>
                          <a:spcPts val="0"/>
                        </a:spcAft>
                        <a:buNone/>
                      </a:pPr>
                      <a:r>
                        <a:rPr b="1" lang="en-US">
                          <a:solidFill>
                            <a:schemeClr val="accent4"/>
                          </a:solidFill>
                        </a:rPr>
                        <a:t>CBA</a:t>
                      </a:r>
                      <a:endParaRPr b="1">
                        <a:solidFill>
                          <a:schemeClr val="accent4"/>
                        </a:solidFill>
                      </a:endParaRPr>
                    </a:p>
                  </a:txBody>
                  <a:tcPr marT="91425" marB="91425" marR="91425" marL="91425"/>
                </a:tc>
                <a:tc>
                  <a:txBody>
                    <a:bodyPr/>
                    <a:lstStyle/>
                    <a:p>
                      <a:pPr indent="0" lvl="0" marL="0" rtl="0" algn="ctr">
                        <a:spcBef>
                          <a:spcPts val="0"/>
                        </a:spcBef>
                        <a:spcAft>
                          <a:spcPts val="0"/>
                        </a:spcAft>
                        <a:buNone/>
                      </a:pPr>
                      <a:r>
                        <a:rPr lang="en-US"/>
                        <a:t>DBA</a:t>
                      </a:r>
                      <a:endParaRPr/>
                    </a:p>
                  </a:txBody>
                  <a:tcPr marT="91425" marB="91425" marR="91425" marL="91425"/>
                </a:tc>
              </a:tr>
              <a:tr h="332775">
                <a:tc>
                  <a:txBody>
                    <a:bodyPr/>
                    <a:lstStyle/>
                    <a:p>
                      <a:pPr indent="0" lvl="0" marL="0" rtl="0" algn="ctr">
                        <a:spcBef>
                          <a:spcPts val="0"/>
                        </a:spcBef>
                        <a:spcAft>
                          <a:spcPts val="0"/>
                        </a:spcAft>
                        <a:buNone/>
                      </a:pPr>
                      <a:r>
                        <a:rPr lang="en-US"/>
                        <a:t>ACD</a:t>
                      </a:r>
                      <a:endParaRPr/>
                    </a:p>
                  </a:txBody>
                  <a:tcPr marT="91425" marB="91425" marR="91425" marL="91425"/>
                </a:tc>
                <a:tc>
                  <a:txBody>
                    <a:bodyPr/>
                    <a:lstStyle/>
                    <a:p>
                      <a:pPr indent="0" lvl="0" marL="0" rtl="0" algn="ctr">
                        <a:spcBef>
                          <a:spcPts val="0"/>
                        </a:spcBef>
                        <a:spcAft>
                          <a:spcPts val="0"/>
                        </a:spcAft>
                        <a:buNone/>
                      </a:pPr>
                      <a:r>
                        <a:rPr lang="en-US"/>
                        <a:t>BCD</a:t>
                      </a:r>
                      <a:endParaRPr/>
                    </a:p>
                  </a:txBody>
                  <a:tcPr marT="91425" marB="91425" marR="91425" marL="91425"/>
                </a:tc>
                <a:tc>
                  <a:txBody>
                    <a:bodyPr/>
                    <a:lstStyle/>
                    <a:p>
                      <a:pPr indent="0" lvl="0" marL="0" rtl="0" algn="ctr">
                        <a:spcBef>
                          <a:spcPts val="0"/>
                        </a:spcBef>
                        <a:spcAft>
                          <a:spcPts val="0"/>
                        </a:spcAft>
                        <a:buNone/>
                      </a:pPr>
                      <a:r>
                        <a:rPr lang="en-US"/>
                        <a:t>CBD</a:t>
                      </a:r>
                      <a:endParaRPr/>
                    </a:p>
                  </a:txBody>
                  <a:tcPr marT="91425" marB="91425" marR="91425" marL="91425"/>
                </a:tc>
                <a:tc>
                  <a:txBody>
                    <a:bodyPr/>
                    <a:lstStyle/>
                    <a:p>
                      <a:pPr indent="0" lvl="0" marL="0" rtl="0" algn="ctr">
                        <a:spcBef>
                          <a:spcPts val="0"/>
                        </a:spcBef>
                        <a:spcAft>
                          <a:spcPts val="0"/>
                        </a:spcAft>
                        <a:buNone/>
                      </a:pPr>
                      <a:r>
                        <a:rPr lang="en-US"/>
                        <a:t>DBC</a:t>
                      </a:r>
                      <a:endParaRPr/>
                    </a:p>
                  </a:txBody>
                  <a:tcPr marT="91425" marB="91425" marR="91425" marL="91425"/>
                </a:tc>
              </a:tr>
              <a:tr h="332775">
                <a:tc>
                  <a:txBody>
                    <a:bodyPr/>
                    <a:lstStyle/>
                    <a:p>
                      <a:pPr indent="0" lvl="0" marL="0" rtl="0" algn="ctr">
                        <a:spcBef>
                          <a:spcPts val="0"/>
                        </a:spcBef>
                        <a:spcAft>
                          <a:spcPts val="0"/>
                        </a:spcAft>
                        <a:buNone/>
                      </a:pPr>
                      <a:r>
                        <a:rPr lang="en-US"/>
                        <a:t>ADB</a:t>
                      </a:r>
                      <a:endParaRPr/>
                    </a:p>
                  </a:txBody>
                  <a:tcPr marT="91425" marB="91425" marR="91425" marL="91425"/>
                </a:tc>
                <a:tc>
                  <a:txBody>
                    <a:bodyPr/>
                    <a:lstStyle/>
                    <a:p>
                      <a:pPr indent="0" lvl="0" marL="0" rtl="0" algn="ctr">
                        <a:spcBef>
                          <a:spcPts val="0"/>
                        </a:spcBef>
                        <a:spcAft>
                          <a:spcPts val="0"/>
                        </a:spcAft>
                        <a:buNone/>
                      </a:pPr>
                      <a:r>
                        <a:rPr lang="en-US"/>
                        <a:t>BDA</a:t>
                      </a:r>
                      <a:endParaRPr/>
                    </a:p>
                  </a:txBody>
                  <a:tcPr marT="91425" marB="91425" marR="91425" marL="91425"/>
                </a:tc>
                <a:tc>
                  <a:txBody>
                    <a:bodyPr/>
                    <a:lstStyle/>
                    <a:p>
                      <a:pPr indent="0" lvl="0" marL="0" rtl="0" algn="ctr">
                        <a:spcBef>
                          <a:spcPts val="0"/>
                        </a:spcBef>
                        <a:spcAft>
                          <a:spcPts val="0"/>
                        </a:spcAft>
                        <a:buNone/>
                      </a:pPr>
                      <a:r>
                        <a:rPr lang="en-US"/>
                        <a:t>CDA</a:t>
                      </a:r>
                      <a:endParaRPr/>
                    </a:p>
                  </a:txBody>
                  <a:tcPr marT="91425" marB="91425" marR="91425" marL="91425"/>
                </a:tc>
                <a:tc>
                  <a:txBody>
                    <a:bodyPr/>
                    <a:lstStyle/>
                    <a:p>
                      <a:pPr indent="0" lvl="0" marL="0" rtl="0" algn="ctr">
                        <a:spcBef>
                          <a:spcPts val="0"/>
                        </a:spcBef>
                        <a:spcAft>
                          <a:spcPts val="0"/>
                        </a:spcAft>
                        <a:buNone/>
                      </a:pPr>
                      <a:r>
                        <a:rPr lang="en-US"/>
                        <a:t>DCA</a:t>
                      </a:r>
                      <a:endParaRPr/>
                    </a:p>
                  </a:txBody>
                  <a:tcPr marT="91425" marB="91425" marR="91425" marL="91425"/>
                </a:tc>
              </a:tr>
              <a:tr h="332775">
                <a:tc>
                  <a:txBody>
                    <a:bodyPr/>
                    <a:lstStyle/>
                    <a:p>
                      <a:pPr indent="0" lvl="0" marL="0" rtl="0" algn="ctr">
                        <a:spcBef>
                          <a:spcPts val="0"/>
                        </a:spcBef>
                        <a:spcAft>
                          <a:spcPts val="0"/>
                        </a:spcAft>
                        <a:buNone/>
                      </a:pPr>
                      <a:r>
                        <a:rPr lang="en-US"/>
                        <a:t>ADC</a:t>
                      </a:r>
                      <a:endParaRPr/>
                    </a:p>
                  </a:txBody>
                  <a:tcPr marT="91425" marB="91425" marR="91425" marL="91425"/>
                </a:tc>
                <a:tc>
                  <a:txBody>
                    <a:bodyPr/>
                    <a:lstStyle/>
                    <a:p>
                      <a:pPr indent="0" lvl="0" marL="0" rtl="0" algn="ctr">
                        <a:spcBef>
                          <a:spcPts val="0"/>
                        </a:spcBef>
                        <a:spcAft>
                          <a:spcPts val="0"/>
                        </a:spcAft>
                        <a:buNone/>
                      </a:pPr>
                      <a:r>
                        <a:rPr lang="en-US"/>
                        <a:t>BDC</a:t>
                      </a:r>
                      <a:endParaRPr/>
                    </a:p>
                  </a:txBody>
                  <a:tcPr marT="91425" marB="91425" marR="91425" marL="91425"/>
                </a:tc>
                <a:tc>
                  <a:txBody>
                    <a:bodyPr/>
                    <a:lstStyle/>
                    <a:p>
                      <a:pPr indent="0" lvl="0" marL="0" rtl="0" algn="ctr">
                        <a:spcBef>
                          <a:spcPts val="0"/>
                        </a:spcBef>
                        <a:spcAft>
                          <a:spcPts val="0"/>
                        </a:spcAft>
                        <a:buNone/>
                      </a:pPr>
                      <a:r>
                        <a:rPr lang="en-US"/>
                        <a:t>CDB</a:t>
                      </a:r>
                      <a:endParaRPr/>
                    </a:p>
                  </a:txBody>
                  <a:tcPr marT="91425" marB="91425" marR="91425" marL="91425"/>
                </a:tc>
                <a:tc>
                  <a:txBody>
                    <a:bodyPr/>
                    <a:lstStyle/>
                    <a:p>
                      <a:pPr indent="0" lvl="0" marL="0" rtl="0" algn="ctr">
                        <a:spcBef>
                          <a:spcPts val="0"/>
                        </a:spcBef>
                        <a:spcAft>
                          <a:spcPts val="0"/>
                        </a:spcAft>
                        <a:buNone/>
                      </a:pPr>
                      <a:r>
                        <a:rPr lang="en-US"/>
                        <a:t>DCB</a:t>
                      </a:r>
                      <a:endParaRPr/>
                    </a:p>
                  </a:txBody>
                  <a:tcPr marT="91425" marB="91425" marR="91425" marL="91425"/>
                </a:tc>
              </a:tr>
            </a:tbl>
          </a:graphicData>
        </a:graphic>
      </p:graphicFrame>
      <p:sp>
        <p:nvSpPr>
          <p:cNvPr id="116" name="Google Shape;116;p18"/>
          <p:cNvSpPr txBox="1"/>
          <p:nvPr/>
        </p:nvSpPr>
        <p:spPr>
          <a:xfrm>
            <a:off x="6230600" y="5423875"/>
            <a:ext cx="49254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There are 6 different ways of choosing the same 3 </a:t>
            </a:r>
            <a:r>
              <a:rPr lang="en-US"/>
              <a:t>people</a:t>
            </a:r>
            <a:r>
              <a:rPr lang="en-US"/>
              <a:t>.</a:t>
            </a:r>
            <a:endParaRPr/>
          </a:p>
          <a:p>
            <a:pPr indent="0" lvl="0" marL="0" rtl="0" algn="l">
              <a:spcBef>
                <a:spcPts val="0"/>
              </a:spcBef>
              <a:spcAft>
                <a:spcPts val="0"/>
              </a:spcAft>
              <a:buNone/>
            </a:pPr>
            <a:r>
              <a:rPr lang="en-US"/>
              <a:t>In other words, there are 6 ways (3!) of ordering 3 things.</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n-US" sz="2000"/>
              <a:t>nCr = nPr / r! </a:t>
            </a:r>
            <a:r>
              <a:rPr lang="en-US" sz="2000"/>
              <a:t>(order doesn’t matter)</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Combination</a:t>
            </a:r>
            <a:endParaRPr sz="1800"/>
          </a:p>
        </p:txBody>
      </p:sp>
      <p:sp>
        <p:nvSpPr>
          <p:cNvPr id="122" name="Google Shape;122;p19"/>
          <p:cNvSpPr txBox="1"/>
          <p:nvPr/>
        </p:nvSpPr>
        <p:spPr>
          <a:xfrm>
            <a:off x="337350" y="1941100"/>
            <a:ext cx="530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a:t>
            </a:r>
            <a:r>
              <a:rPr lang="en-US"/>
              <a:t> combination is a selection of items from a set that has distinct members, such that the </a:t>
            </a:r>
            <a:r>
              <a:rPr b="1" lang="en-US">
                <a:solidFill>
                  <a:schemeClr val="accent4"/>
                </a:solidFill>
              </a:rPr>
              <a:t>order of selection does not matter</a:t>
            </a:r>
            <a:endParaRPr b="1">
              <a:solidFill>
                <a:schemeClr val="accent4"/>
              </a:solidFill>
            </a:endParaRPr>
          </a:p>
        </p:txBody>
      </p:sp>
      <p:pic>
        <p:nvPicPr>
          <p:cNvPr id="123" name="Google Shape;123;p19"/>
          <p:cNvPicPr preferRelativeResize="0"/>
          <p:nvPr/>
        </p:nvPicPr>
        <p:blipFill>
          <a:blip r:embed="rId3">
            <a:alphaModFix/>
          </a:blip>
          <a:stretch>
            <a:fillRect/>
          </a:stretch>
        </p:blipFill>
        <p:spPr>
          <a:xfrm>
            <a:off x="434600" y="2556700"/>
            <a:ext cx="5764975" cy="3622950"/>
          </a:xfrm>
          <a:prstGeom prst="rect">
            <a:avLst/>
          </a:prstGeom>
          <a:noFill/>
          <a:ln>
            <a:noFill/>
          </a:ln>
        </p:spPr>
      </p:pic>
      <p:sp>
        <p:nvSpPr>
          <p:cNvPr id="124" name="Google Shape;124;p19"/>
          <p:cNvSpPr txBox="1"/>
          <p:nvPr/>
        </p:nvSpPr>
        <p:spPr>
          <a:xfrm>
            <a:off x="2127588" y="6288925"/>
            <a:ext cx="2379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https://www.thoughtco.com/</a:t>
            </a:r>
            <a:endParaRPr b="0" i="0" sz="800" u="none" cap="none" strike="noStrike">
              <a:solidFill>
                <a:srgbClr val="000000"/>
              </a:solidFill>
              <a:latin typeface="Arial"/>
              <a:ea typeface="Arial"/>
              <a:cs typeface="Arial"/>
              <a:sym typeface="Arial"/>
            </a:endParaRPr>
          </a:p>
        </p:txBody>
      </p:sp>
      <p:pic>
        <p:nvPicPr>
          <p:cNvPr id="125" name="Google Shape;125;p19"/>
          <p:cNvPicPr preferRelativeResize="0"/>
          <p:nvPr/>
        </p:nvPicPr>
        <p:blipFill>
          <a:blip r:embed="rId4">
            <a:alphaModFix/>
          </a:blip>
          <a:stretch>
            <a:fillRect/>
          </a:stretch>
        </p:blipFill>
        <p:spPr>
          <a:xfrm>
            <a:off x="6343425" y="2556691"/>
            <a:ext cx="5687626" cy="2387175"/>
          </a:xfrm>
          <a:prstGeom prst="rect">
            <a:avLst/>
          </a:prstGeom>
          <a:noFill/>
          <a:ln>
            <a:noFill/>
          </a:ln>
        </p:spPr>
      </p:pic>
      <p:sp>
        <p:nvSpPr>
          <p:cNvPr id="126" name="Google Shape;126;p19"/>
          <p:cNvSpPr txBox="1"/>
          <p:nvPr/>
        </p:nvSpPr>
        <p:spPr>
          <a:xfrm>
            <a:off x="7997738" y="5056050"/>
            <a:ext cx="2379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https://www.math10.com/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Combination</a:t>
            </a:r>
            <a:endParaRPr sz="2500"/>
          </a:p>
          <a:p>
            <a:pPr indent="0" lvl="0" marL="0" rtl="0" algn="l">
              <a:spcBef>
                <a:spcPts val="0"/>
              </a:spcBef>
              <a:spcAft>
                <a:spcPts val="0"/>
              </a:spcAft>
              <a:buClr>
                <a:schemeClr val="dk2"/>
              </a:buClr>
              <a:buSzPts val="6000"/>
              <a:buFont typeface="Georgia"/>
              <a:buNone/>
            </a:pPr>
            <a:r>
              <a:rPr lang="en-US" sz="1800"/>
              <a:t>Examples</a:t>
            </a:r>
            <a:endParaRPr sz="1800"/>
          </a:p>
        </p:txBody>
      </p:sp>
      <p:sp>
        <p:nvSpPr>
          <p:cNvPr id="132" name="Google Shape;132;p20"/>
          <p:cNvSpPr txBox="1"/>
          <p:nvPr/>
        </p:nvSpPr>
        <p:spPr>
          <a:xfrm>
            <a:off x="528438" y="4287963"/>
            <a:ext cx="3334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https://www.priklady.eu/</a:t>
            </a:r>
            <a:endParaRPr b="0" i="0" sz="800" u="none" cap="none" strike="noStrike">
              <a:solidFill>
                <a:srgbClr val="000000"/>
              </a:solidFill>
              <a:latin typeface="Arial"/>
              <a:ea typeface="Arial"/>
              <a:cs typeface="Arial"/>
              <a:sym typeface="Arial"/>
            </a:endParaRPr>
          </a:p>
        </p:txBody>
      </p:sp>
      <p:grpSp>
        <p:nvGrpSpPr>
          <p:cNvPr id="133" name="Google Shape;133;p20"/>
          <p:cNvGrpSpPr/>
          <p:nvPr/>
        </p:nvGrpSpPr>
        <p:grpSpPr>
          <a:xfrm>
            <a:off x="400375" y="1973391"/>
            <a:ext cx="5476875" cy="2314575"/>
            <a:chOff x="400375" y="1973391"/>
            <a:chExt cx="5476875" cy="2314575"/>
          </a:xfrm>
        </p:grpSpPr>
        <p:pic>
          <p:nvPicPr>
            <p:cNvPr id="134" name="Google Shape;134;p20"/>
            <p:cNvPicPr preferRelativeResize="0"/>
            <p:nvPr/>
          </p:nvPicPr>
          <p:blipFill>
            <a:blip r:embed="rId3">
              <a:alphaModFix/>
            </a:blip>
            <a:stretch>
              <a:fillRect/>
            </a:stretch>
          </p:blipFill>
          <p:spPr>
            <a:xfrm>
              <a:off x="400375" y="1973391"/>
              <a:ext cx="5476875" cy="361950"/>
            </a:xfrm>
            <a:prstGeom prst="rect">
              <a:avLst/>
            </a:prstGeom>
            <a:noFill/>
            <a:ln>
              <a:noFill/>
            </a:ln>
          </p:spPr>
        </p:pic>
        <p:pic>
          <p:nvPicPr>
            <p:cNvPr id="135" name="Google Shape;135;p20"/>
            <p:cNvPicPr preferRelativeResize="0"/>
            <p:nvPr/>
          </p:nvPicPr>
          <p:blipFill>
            <a:blip r:embed="rId4">
              <a:alphaModFix/>
            </a:blip>
            <a:stretch>
              <a:fillRect/>
            </a:stretch>
          </p:blipFill>
          <p:spPr>
            <a:xfrm>
              <a:off x="400375" y="2335341"/>
              <a:ext cx="3590925" cy="1952625"/>
            </a:xfrm>
            <a:prstGeom prst="rect">
              <a:avLst/>
            </a:prstGeom>
            <a:noFill/>
            <a:ln>
              <a:noFill/>
            </a:ln>
          </p:spPr>
        </p:pic>
      </p:grpSp>
      <p:pic>
        <p:nvPicPr>
          <p:cNvPr id="136" name="Google Shape;136;p20"/>
          <p:cNvPicPr preferRelativeResize="0"/>
          <p:nvPr/>
        </p:nvPicPr>
        <p:blipFill>
          <a:blip r:embed="rId5">
            <a:alphaModFix/>
          </a:blip>
          <a:stretch>
            <a:fillRect/>
          </a:stretch>
        </p:blipFill>
        <p:spPr>
          <a:xfrm>
            <a:off x="6032400" y="1141116"/>
            <a:ext cx="6009950" cy="628733"/>
          </a:xfrm>
          <a:prstGeom prst="rect">
            <a:avLst/>
          </a:prstGeom>
          <a:noFill/>
          <a:ln>
            <a:noFill/>
          </a:ln>
        </p:spPr>
      </p:pic>
      <p:pic>
        <p:nvPicPr>
          <p:cNvPr id="137" name="Google Shape;137;p20"/>
          <p:cNvPicPr preferRelativeResize="0"/>
          <p:nvPr/>
        </p:nvPicPr>
        <p:blipFill>
          <a:blip r:embed="rId6">
            <a:alphaModFix/>
          </a:blip>
          <a:stretch>
            <a:fillRect/>
          </a:stretch>
        </p:blipFill>
        <p:spPr>
          <a:xfrm>
            <a:off x="6071935" y="1769850"/>
            <a:ext cx="4883916" cy="4824701"/>
          </a:xfrm>
          <a:prstGeom prst="rect">
            <a:avLst/>
          </a:prstGeom>
          <a:noFill/>
          <a:ln>
            <a:noFill/>
          </a:ln>
        </p:spPr>
      </p:pic>
      <p:sp>
        <p:nvSpPr>
          <p:cNvPr id="138" name="Google Shape;138;p20"/>
          <p:cNvSpPr txBox="1"/>
          <p:nvPr/>
        </p:nvSpPr>
        <p:spPr>
          <a:xfrm>
            <a:off x="6965913" y="6492613"/>
            <a:ext cx="3334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https://www.basic-mathematics.com/</a:t>
            </a:r>
            <a:endParaRPr b="0" i="0" sz="800" u="none" cap="none" strike="noStrike">
              <a:solidFill>
                <a:srgbClr val="000000"/>
              </a:solidFill>
              <a:latin typeface="Arial"/>
              <a:ea typeface="Arial"/>
              <a:cs typeface="Arial"/>
              <a:sym typeface="Arial"/>
            </a:endParaRPr>
          </a:p>
        </p:txBody>
      </p:sp>
      <p:sp>
        <p:nvSpPr>
          <p:cNvPr id="139" name="Google Shape;139;p20"/>
          <p:cNvSpPr txBox="1"/>
          <p:nvPr/>
        </p:nvSpPr>
        <p:spPr>
          <a:xfrm>
            <a:off x="337350" y="4737325"/>
            <a:ext cx="492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Marcos is handing out Frisbees to his teammates</a:t>
            </a:r>
            <a:endParaRPr sz="1200"/>
          </a:p>
          <a:p>
            <a:pPr indent="0" lvl="0" marL="0" rtl="0" algn="l">
              <a:spcBef>
                <a:spcPts val="0"/>
              </a:spcBef>
              <a:spcAft>
                <a:spcPts val="0"/>
              </a:spcAft>
              <a:buNone/>
            </a:pPr>
            <a:r>
              <a:rPr lang="en-US" sz="1200"/>
              <a:t>He is handing them out 2 at a time and there are three colors:  yellow, red, and blue.  How many color combinations are possible?</a:t>
            </a:r>
            <a:endParaRPr sz="1200"/>
          </a:p>
        </p:txBody>
      </p:sp>
      <p:pic>
        <p:nvPicPr>
          <p:cNvPr id="140" name="Google Shape;140;p20"/>
          <p:cNvPicPr preferRelativeResize="0"/>
          <p:nvPr/>
        </p:nvPicPr>
        <p:blipFill>
          <a:blip r:embed="rId7">
            <a:alphaModFix/>
          </a:blip>
          <a:stretch>
            <a:fillRect/>
          </a:stretch>
        </p:blipFill>
        <p:spPr>
          <a:xfrm>
            <a:off x="1289700" y="5539625"/>
            <a:ext cx="2361905" cy="8363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Combination</a:t>
            </a:r>
            <a:endParaRPr sz="2500"/>
          </a:p>
          <a:p>
            <a:pPr indent="0" lvl="0" marL="0" rtl="0" algn="l">
              <a:spcBef>
                <a:spcPts val="0"/>
              </a:spcBef>
              <a:spcAft>
                <a:spcPts val="0"/>
              </a:spcAft>
              <a:buClr>
                <a:schemeClr val="dk2"/>
              </a:buClr>
              <a:buSzPts val="6000"/>
              <a:buFont typeface="Georgia"/>
              <a:buNone/>
            </a:pPr>
            <a:r>
              <a:rPr lang="en-US" sz="1800"/>
              <a:t>Examples</a:t>
            </a:r>
            <a:endParaRPr sz="1800"/>
          </a:p>
        </p:txBody>
      </p:sp>
      <p:sp>
        <p:nvSpPr>
          <p:cNvPr id="146" name="Google Shape;146;p21"/>
          <p:cNvSpPr txBox="1"/>
          <p:nvPr/>
        </p:nvSpPr>
        <p:spPr>
          <a:xfrm>
            <a:off x="5076100" y="6550188"/>
            <a:ext cx="3334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https://www.basic-mathematics.com/</a:t>
            </a:r>
            <a:endParaRPr b="0" i="0" sz="800" u="none" cap="none" strike="noStrike">
              <a:solidFill>
                <a:srgbClr val="000000"/>
              </a:solidFill>
              <a:latin typeface="Arial"/>
              <a:ea typeface="Arial"/>
              <a:cs typeface="Arial"/>
              <a:sym typeface="Arial"/>
            </a:endParaRPr>
          </a:p>
        </p:txBody>
      </p:sp>
      <p:pic>
        <p:nvPicPr>
          <p:cNvPr id="147" name="Google Shape;147;p21"/>
          <p:cNvPicPr preferRelativeResize="0"/>
          <p:nvPr/>
        </p:nvPicPr>
        <p:blipFill>
          <a:blip r:embed="rId3">
            <a:alphaModFix/>
          </a:blip>
          <a:stretch>
            <a:fillRect/>
          </a:stretch>
        </p:blipFill>
        <p:spPr>
          <a:xfrm>
            <a:off x="400400" y="1947766"/>
            <a:ext cx="6238875" cy="742950"/>
          </a:xfrm>
          <a:prstGeom prst="rect">
            <a:avLst/>
          </a:prstGeom>
          <a:noFill/>
          <a:ln>
            <a:noFill/>
          </a:ln>
        </p:spPr>
      </p:pic>
      <p:pic>
        <p:nvPicPr>
          <p:cNvPr id="148" name="Google Shape;148;p21"/>
          <p:cNvPicPr preferRelativeResize="0"/>
          <p:nvPr/>
        </p:nvPicPr>
        <p:blipFill>
          <a:blip r:embed="rId4">
            <a:alphaModFix/>
          </a:blip>
          <a:stretch>
            <a:fillRect/>
          </a:stretch>
        </p:blipFill>
        <p:spPr>
          <a:xfrm>
            <a:off x="460225" y="2766166"/>
            <a:ext cx="3419475" cy="1219200"/>
          </a:xfrm>
          <a:prstGeom prst="rect">
            <a:avLst/>
          </a:prstGeom>
          <a:noFill/>
          <a:ln>
            <a:noFill/>
          </a:ln>
        </p:spPr>
      </p:pic>
      <p:pic>
        <p:nvPicPr>
          <p:cNvPr id="149" name="Google Shape;149;p21"/>
          <p:cNvPicPr preferRelativeResize="0"/>
          <p:nvPr/>
        </p:nvPicPr>
        <p:blipFill>
          <a:blip r:embed="rId5">
            <a:alphaModFix/>
          </a:blip>
          <a:stretch>
            <a:fillRect/>
          </a:stretch>
        </p:blipFill>
        <p:spPr>
          <a:xfrm>
            <a:off x="460225" y="4060816"/>
            <a:ext cx="3895725" cy="876300"/>
          </a:xfrm>
          <a:prstGeom prst="rect">
            <a:avLst/>
          </a:prstGeom>
          <a:noFill/>
          <a:ln>
            <a:noFill/>
          </a:ln>
        </p:spPr>
      </p:pic>
      <p:sp>
        <p:nvSpPr>
          <p:cNvPr id="150" name="Google Shape;150;p21"/>
          <p:cNvSpPr/>
          <p:nvPr/>
        </p:nvSpPr>
        <p:spPr>
          <a:xfrm>
            <a:off x="1539200" y="5130675"/>
            <a:ext cx="32664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21"/>
          <p:cNvSpPr txBox="1"/>
          <p:nvPr/>
        </p:nvSpPr>
        <p:spPr>
          <a:xfrm>
            <a:off x="1539275" y="5165775"/>
            <a:ext cx="326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Multiplication Principle</a:t>
            </a:r>
            <a:endParaRPr b="1"/>
          </a:p>
        </p:txBody>
      </p:sp>
      <p:pic>
        <p:nvPicPr>
          <p:cNvPr id="152" name="Google Shape;152;p21"/>
          <p:cNvPicPr preferRelativeResize="0"/>
          <p:nvPr/>
        </p:nvPicPr>
        <p:blipFill>
          <a:blip r:embed="rId6">
            <a:alphaModFix/>
          </a:blip>
          <a:stretch>
            <a:fillRect/>
          </a:stretch>
        </p:blipFill>
        <p:spPr>
          <a:xfrm>
            <a:off x="6770825" y="1872325"/>
            <a:ext cx="5141651" cy="641700"/>
          </a:xfrm>
          <a:prstGeom prst="rect">
            <a:avLst/>
          </a:prstGeom>
          <a:noFill/>
          <a:ln>
            <a:noFill/>
          </a:ln>
        </p:spPr>
      </p:pic>
      <p:pic>
        <p:nvPicPr>
          <p:cNvPr id="153" name="Google Shape;153;p21"/>
          <p:cNvPicPr preferRelativeResize="0"/>
          <p:nvPr/>
        </p:nvPicPr>
        <p:blipFill>
          <a:blip r:embed="rId7">
            <a:alphaModFix/>
          </a:blip>
          <a:stretch>
            <a:fillRect/>
          </a:stretch>
        </p:blipFill>
        <p:spPr>
          <a:xfrm>
            <a:off x="6770825" y="2550773"/>
            <a:ext cx="5008349" cy="1331425"/>
          </a:xfrm>
          <a:prstGeom prst="rect">
            <a:avLst/>
          </a:prstGeom>
          <a:noFill/>
          <a:ln>
            <a:noFill/>
          </a:ln>
        </p:spPr>
      </p:pic>
      <p:pic>
        <p:nvPicPr>
          <p:cNvPr id="154" name="Google Shape;154;p21"/>
          <p:cNvPicPr preferRelativeResize="0"/>
          <p:nvPr/>
        </p:nvPicPr>
        <p:blipFill>
          <a:blip r:embed="rId8">
            <a:alphaModFix/>
          </a:blip>
          <a:stretch>
            <a:fillRect/>
          </a:stretch>
        </p:blipFill>
        <p:spPr>
          <a:xfrm>
            <a:off x="6770825" y="3882198"/>
            <a:ext cx="3943350" cy="819150"/>
          </a:xfrm>
          <a:prstGeom prst="rect">
            <a:avLst/>
          </a:prstGeom>
          <a:noFill/>
          <a:ln>
            <a:noFill/>
          </a:ln>
        </p:spPr>
      </p:pic>
      <p:sp>
        <p:nvSpPr>
          <p:cNvPr id="155" name="Google Shape;155;p21"/>
          <p:cNvSpPr/>
          <p:nvPr/>
        </p:nvSpPr>
        <p:spPr>
          <a:xfrm>
            <a:off x="6839375" y="5095575"/>
            <a:ext cx="32664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1"/>
          <p:cNvSpPr txBox="1"/>
          <p:nvPr/>
        </p:nvSpPr>
        <p:spPr>
          <a:xfrm>
            <a:off x="6839375" y="5130675"/>
            <a:ext cx="326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Addition</a:t>
            </a:r>
            <a:r>
              <a:rPr b="1" lang="en-US"/>
              <a:t> Principle</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Combination</a:t>
            </a:r>
            <a:endParaRPr sz="2500"/>
          </a:p>
          <a:p>
            <a:pPr indent="0" lvl="0" marL="0" rtl="0" algn="l">
              <a:spcBef>
                <a:spcPts val="0"/>
              </a:spcBef>
              <a:spcAft>
                <a:spcPts val="0"/>
              </a:spcAft>
              <a:buClr>
                <a:schemeClr val="dk2"/>
              </a:buClr>
              <a:buSzPts val="6000"/>
              <a:buFont typeface="Georgia"/>
              <a:buNone/>
            </a:pPr>
            <a:r>
              <a:rPr lang="en-US" sz="1800"/>
              <a:t>Examples</a:t>
            </a:r>
            <a:endParaRPr sz="1800"/>
          </a:p>
        </p:txBody>
      </p:sp>
      <p:grpSp>
        <p:nvGrpSpPr>
          <p:cNvPr id="162" name="Google Shape;162;p22"/>
          <p:cNvGrpSpPr/>
          <p:nvPr/>
        </p:nvGrpSpPr>
        <p:grpSpPr>
          <a:xfrm>
            <a:off x="424174" y="1854474"/>
            <a:ext cx="5424800" cy="4862725"/>
            <a:chOff x="424174" y="1930674"/>
            <a:chExt cx="5424800" cy="4862725"/>
          </a:xfrm>
        </p:grpSpPr>
        <p:pic>
          <p:nvPicPr>
            <p:cNvPr id="163" name="Google Shape;163;p22"/>
            <p:cNvPicPr preferRelativeResize="0"/>
            <p:nvPr/>
          </p:nvPicPr>
          <p:blipFill>
            <a:blip r:embed="rId3">
              <a:alphaModFix/>
            </a:blip>
            <a:stretch>
              <a:fillRect/>
            </a:stretch>
          </p:blipFill>
          <p:spPr>
            <a:xfrm>
              <a:off x="424174" y="1930674"/>
              <a:ext cx="5424800" cy="744400"/>
            </a:xfrm>
            <a:prstGeom prst="rect">
              <a:avLst/>
            </a:prstGeom>
            <a:noFill/>
            <a:ln>
              <a:noFill/>
            </a:ln>
          </p:spPr>
        </p:pic>
        <p:pic>
          <p:nvPicPr>
            <p:cNvPr id="164" name="Google Shape;164;p22"/>
            <p:cNvPicPr preferRelativeResize="0"/>
            <p:nvPr/>
          </p:nvPicPr>
          <p:blipFill>
            <a:blip r:embed="rId4">
              <a:alphaModFix/>
            </a:blip>
            <a:stretch>
              <a:fillRect/>
            </a:stretch>
          </p:blipFill>
          <p:spPr>
            <a:xfrm>
              <a:off x="424175" y="2716299"/>
              <a:ext cx="4257428" cy="4077100"/>
            </a:xfrm>
            <a:prstGeom prst="rect">
              <a:avLst/>
            </a:prstGeom>
            <a:noFill/>
            <a:ln>
              <a:noFill/>
            </a:ln>
          </p:spPr>
        </p:pic>
      </p:grpSp>
      <p:sp>
        <p:nvSpPr>
          <p:cNvPr id="165" name="Google Shape;165;p22"/>
          <p:cNvSpPr txBox="1"/>
          <p:nvPr/>
        </p:nvSpPr>
        <p:spPr>
          <a:xfrm>
            <a:off x="3241938" y="6610063"/>
            <a:ext cx="3334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https://byjus.com/</a:t>
            </a:r>
            <a:endParaRPr b="0" i="0" sz="800" u="none" cap="none" strike="noStrike">
              <a:solidFill>
                <a:srgbClr val="000000"/>
              </a:solidFill>
              <a:latin typeface="Arial"/>
              <a:ea typeface="Arial"/>
              <a:cs typeface="Arial"/>
              <a:sym typeface="Arial"/>
            </a:endParaRPr>
          </a:p>
        </p:txBody>
      </p:sp>
      <p:pic>
        <p:nvPicPr>
          <p:cNvPr id="166" name="Google Shape;166;p22"/>
          <p:cNvPicPr preferRelativeResize="0"/>
          <p:nvPr/>
        </p:nvPicPr>
        <p:blipFill>
          <a:blip r:embed="rId5">
            <a:alphaModFix/>
          </a:blip>
          <a:stretch>
            <a:fillRect/>
          </a:stretch>
        </p:blipFill>
        <p:spPr>
          <a:xfrm>
            <a:off x="6576750" y="1007873"/>
            <a:ext cx="3701700" cy="864450"/>
          </a:xfrm>
          <a:prstGeom prst="rect">
            <a:avLst/>
          </a:prstGeom>
          <a:noFill/>
          <a:ln>
            <a:noFill/>
          </a:ln>
        </p:spPr>
      </p:pic>
      <p:pic>
        <p:nvPicPr>
          <p:cNvPr id="167" name="Google Shape;167;p22"/>
          <p:cNvPicPr preferRelativeResize="0"/>
          <p:nvPr/>
        </p:nvPicPr>
        <p:blipFill>
          <a:blip r:embed="rId6">
            <a:alphaModFix/>
          </a:blip>
          <a:stretch>
            <a:fillRect/>
          </a:stretch>
        </p:blipFill>
        <p:spPr>
          <a:xfrm>
            <a:off x="6576738" y="1836766"/>
            <a:ext cx="3301592" cy="3655334"/>
          </a:xfrm>
          <a:prstGeom prst="rect">
            <a:avLst/>
          </a:prstGeom>
          <a:noFill/>
          <a:ln>
            <a:noFill/>
          </a:ln>
        </p:spPr>
      </p:pic>
      <p:pic>
        <p:nvPicPr>
          <p:cNvPr id="168" name="Google Shape;168;p22"/>
          <p:cNvPicPr preferRelativeResize="0"/>
          <p:nvPr/>
        </p:nvPicPr>
        <p:blipFill>
          <a:blip r:embed="rId7">
            <a:alphaModFix/>
          </a:blip>
          <a:stretch>
            <a:fillRect/>
          </a:stretch>
        </p:blipFill>
        <p:spPr>
          <a:xfrm>
            <a:off x="6824200" y="5342175"/>
            <a:ext cx="2582025" cy="1459125"/>
          </a:xfrm>
          <a:prstGeom prst="rect">
            <a:avLst/>
          </a:prstGeom>
          <a:noFill/>
          <a:ln>
            <a:noFill/>
          </a:ln>
        </p:spPr>
      </p:pic>
      <p:sp>
        <p:nvSpPr>
          <p:cNvPr id="169" name="Google Shape;169;p22"/>
          <p:cNvSpPr txBox="1"/>
          <p:nvPr/>
        </p:nvSpPr>
        <p:spPr>
          <a:xfrm>
            <a:off x="8857188" y="6550188"/>
            <a:ext cx="3334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https://www.onlinemath4all.com/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Combination</a:t>
            </a:r>
            <a:endParaRPr sz="2500"/>
          </a:p>
          <a:p>
            <a:pPr indent="0" lvl="0" marL="0" rtl="0" algn="l">
              <a:spcBef>
                <a:spcPts val="0"/>
              </a:spcBef>
              <a:spcAft>
                <a:spcPts val="0"/>
              </a:spcAft>
              <a:buClr>
                <a:schemeClr val="dk2"/>
              </a:buClr>
              <a:buSzPts val="6000"/>
              <a:buFont typeface="Georgia"/>
              <a:buNone/>
            </a:pPr>
            <a:r>
              <a:rPr lang="en-US" sz="1800"/>
              <a:t>Examples</a:t>
            </a:r>
            <a:endParaRPr sz="1800"/>
          </a:p>
        </p:txBody>
      </p:sp>
      <p:pic>
        <p:nvPicPr>
          <p:cNvPr id="175" name="Google Shape;175;p23"/>
          <p:cNvPicPr preferRelativeResize="0"/>
          <p:nvPr/>
        </p:nvPicPr>
        <p:blipFill>
          <a:blip r:embed="rId3">
            <a:alphaModFix/>
          </a:blip>
          <a:stretch>
            <a:fillRect/>
          </a:stretch>
        </p:blipFill>
        <p:spPr>
          <a:xfrm>
            <a:off x="337350" y="1872324"/>
            <a:ext cx="6077649" cy="4019401"/>
          </a:xfrm>
          <a:prstGeom prst="rect">
            <a:avLst/>
          </a:prstGeom>
          <a:noFill/>
          <a:ln>
            <a:noFill/>
          </a:ln>
        </p:spPr>
      </p:pic>
      <p:pic>
        <p:nvPicPr>
          <p:cNvPr id="176" name="Google Shape;176;p23"/>
          <p:cNvPicPr preferRelativeResize="0"/>
          <p:nvPr/>
        </p:nvPicPr>
        <p:blipFill>
          <a:blip r:embed="rId4">
            <a:alphaModFix/>
          </a:blip>
          <a:stretch>
            <a:fillRect/>
          </a:stretch>
        </p:blipFill>
        <p:spPr>
          <a:xfrm>
            <a:off x="6327975" y="1872325"/>
            <a:ext cx="5575875" cy="3874024"/>
          </a:xfrm>
          <a:prstGeom prst="rect">
            <a:avLst/>
          </a:prstGeom>
          <a:noFill/>
          <a:ln>
            <a:noFill/>
          </a:ln>
        </p:spPr>
      </p:pic>
      <p:sp>
        <p:nvSpPr>
          <p:cNvPr id="177" name="Google Shape;177;p23"/>
          <p:cNvSpPr txBox="1"/>
          <p:nvPr/>
        </p:nvSpPr>
        <p:spPr>
          <a:xfrm>
            <a:off x="4428588" y="6507463"/>
            <a:ext cx="3334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University of Wollongong Australia</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Combination</a:t>
            </a:r>
            <a:endParaRPr sz="2500"/>
          </a:p>
          <a:p>
            <a:pPr indent="0" lvl="0" marL="0" rtl="0" algn="l">
              <a:spcBef>
                <a:spcPts val="0"/>
              </a:spcBef>
              <a:spcAft>
                <a:spcPts val="0"/>
              </a:spcAft>
              <a:buClr>
                <a:schemeClr val="dk2"/>
              </a:buClr>
              <a:buSzPts val="6000"/>
              <a:buFont typeface="Georgia"/>
              <a:buNone/>
            </a:pPr>
            <a:r>
              <a:rPr lang="en-US" sz="1800"/>
              <a:t>Examples</a:t>
            </a:r>
            <a:endParaRPr sz="1800"/>
          </a:p>
        </p:txBody>
      </p:sp>
      <p:sp>
        <p:nvSpPr>
          <p:cNvPr id="183" name="Google Shape;183;p24"/>
          <p:cNvSpPr txBox="1"/>
          <p:nvPr/>
        </p:nvSpPr>
        <p:spPr>
          <a:xfrm>
            <a:off x="4428588" y="6507463"/>
            <a:ext cx="3334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University of Wollongong Australia</a:t>
            </a:r>
            <a:endParaRPr b="0" i="0" sz="800" u="none" cap="none" strike="noStrike">
              <a:solidFill>
                <a:srgbClr val="000000"/>
              </a:solidFill>
              <a:latin typeface="Arial"/>
              <a:ea typeface="Arial"/>
              <a:cs typeface="Arial"/>
              <a:sym typeface="Arial"/>
            </a:endParaRPr>
          </a:p>
        </p:txBody>
      </p:sp>
      <p:pic>
        <p:nvPicPr>
          <p:cNvPr id="184" name="Google Shape;184;p24"/>
          <p:cNvPicPr preferRelativeResize="0"/>
          <p:nvPr/>
        </p:nvPicPr>
        <p:blipFill>
          <a:blip r:embed="rId3">
            <a:alphaModFix/>
          </a:blip>
          <a:stretch>
            <a:fillRect/>
          </a:stretch>
        </p:blipFill>
        <p:spPr>
          <a:xfrm>
            <a:off x="337350" y="1948526"/>
            <a:ext cx="5697051" cy="4207524"/>
          </a:xfrm>
          <a:prstGeom prst="rect">
            <a:avLst/>
          </a:prstGeom>
          <a:noFill/>
          <a:ln>
            <a:noFill/>
          </a:ln>
        </p:spPr>
      </p:pic>
      <p:pic>
        <p:nvPicPr>
          <p:cNvPr id="185" name="Google Shape;185;p24"/>
          <p:cNvPicPr preferRelativeResize="0"/>
          <p:nvPr/>
        </p:nvPicPr>
        <p:blipFill>
          <a:blip r:embed="rId4">
            <a:alphaModFix/>
          </a:blip>
          <a:stretch>
            <a:fillRect/>
          </a:stretch>
        </p:blipFill>
        <p:spPr>
          <a:xfrm>
            <a:off x="5990126" y="1872316"/>
            <a:ext cx="5852800" cy="38322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NCG-White-TopNavyBar">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CG Cover Slides">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