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oboto Medium"/>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Medium-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edium-bold.fntdata"/><Relationship Id="rId6" Type="http://schemas.openxmlformats.org/officeDocument/2006/relationships/slide" Target="slides/slide1.xml"/><Relationship Id="rId18" Type="http://schemas.openxmlformats.org/officeDocument/2006/relationships/font" Target="fonts/Roboto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87a79bb6e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87a79bb6e3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7a79bb6e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87a79bb6e3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7a79bb6e3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87a79bb6e3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be6f711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7be6f711b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7a79bb6e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87a79bb6e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7a79bb6e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87a79bb6e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7a79bb6e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287a79bb6e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7a79bb6e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87a79bb6e3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7a79bb6e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87a79bb6e3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7a79bb6e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87a79bb6e3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7a79bb6e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87a79bb6e3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2.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1.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0.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33.png"/><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0" Type="http://schemas.openxmlformats.org/officeDocument/2006/relationships/image" Target="../media/image17.png"/><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22.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18.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13</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Depth-first Search (DFS)</a:t>
            </a:r>
            <a:endParaRPr sz="2500"/>
          </a:p>
        </p:txBody>
      </p:sp>
      <p:sp>
        <p:nvSpPr>
          <p:cNvPr id="186" name="Google Shape;186;p25"/>
          <p:cNvSpPr txBox="1"/>
          <p:nvPr/>
        </p:nvSpPr>
        <p:spPr>
          <a:xfrm>
            <a:off x="337350" y="1872325"/>
            <a:ext cx="6315300" cy="463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700">
                <a:solidFill>
                  <a:schemeClr val="dk1"/>
                </a:solidFill>
              </a:rPr>
              <a:t>Depth-first search is an algorithm for traversing or searching tree or graph data structures. The algorithm starts at the root node (selecting some arbitrary node as the root node in the case of a graph) and explores as far as possible along each branch before backtracking.</a:t>
            </a:r>
            <a:endParaRPr sz="1700">
              <a:solidFill>
                <a:schemeClr val="dk1"/>
              </a:solidFill>
            </a:endParaRPr>
          </a:p>
          <a:p>
            <a:pPr indent="0" lvl="0" marL="0" rtl="0" algn="l">
              <a:spcBef>
                <a:spcPts val="0"/>
              </a:spcBef>
              <a:spcAft>
                <a:spcPts val="0"/>
              </a:spcAft>
              <a:buClr>
                <a:schemeClr val="dk1"/>
              </a:buClr>
              <a:buSzPts val="1400"/>
              <a:buFont typeface="Arial"/>
              <a:buNone/>
            </a:pPr>
            <a:r>
              <a:t/>
            </a:r>
            <a:endParaRPr sz="1700">
              <a:solidFill>
                <a:schemeClr val="dk1"/>
              </a:solidFill>
            </a:endParaRPr>
          </a:p>
          <a:p>
            <a:pPr indent="0" lvl="0" marL="0" rtl="0" algn="l">
              <a:spcBef>
                <a:spcPts val="0"/>
              </a:spcBef>
              <a:spcAft>
                <a:spcPts val="0"/>
              </a:spcAft>
              <a:buClr>
                <a:schemeClr val="dk1"/>
              </a:buClr>
              <a:buSzPts val="1400"/>
              <a:buFont typeface="Arial"/>
              <a:buNone/>
            </a:pPr>
            <a:r>
              <a:rPr lang="en-US" sz="1700">
                <a:solidFill>
                  <a:schemeClr val="dk1"/>
                </a:solidFill>
              </a:rPr>
              <a:t>The DFS algorithm works as follows:</a:t>
            </a:r>
            <a:endParaRPr sz="1700">
              <a:solidFill>
                <a:schemeClr val="dk1"/>
              </a:solidFill>
            </a:endParaRPr>
          </a:p>
          <a:p>
            <a:pPr indent="0" lvl="0" marL="0" rtl="0" algn="l">
              <a:spcBef>
                <a:spcPts val="0"/>
              </a:spcBef>
              <a:spcAft>
                <a:spcPts val="0"/>
              </a:spcAft>
              <a:buClr>
                <a:schemeClr val="dk1"/>
              </a:buClr>
              <a:buSzPts val="1400"/>
              <a:buFont typeface="Arial"/>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Start by putting any one of the graph's vertices on top of a stack.</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Take the top item of the stack and add it to the visited list.</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Create a list of that </a:t>
            </a:r>
            <a:r>
              <a:rPr lang="en-US" sz="1700">
                <a:solidFill>
                  <a:schemeClr val="dk1"/>
                </a:solidFill>
              </a:rPr>
              <a:t>vertex</a:t>
            </a:r>
            <a:r>
              <a:rPr lang="en-US" sz="1700">
                <a:solidFill>
                  <a:schemeClr val="dk1"/>
                </a:solidFill>
              </a:rPr>
              <a:t> adjacent nodes. Add the ones which aren't in the visited list to the top of the stack.</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US" sz="1700">
                <a:solidFill>
                  <a:schemeClr val="dk1"/>
                </a:solidFill>
              </a:rPr>
              <a:t>Keep repeating steps 2 and 3 until the stack is empty.</a:t>
            </a:r>
            <a:endParaRPr sz="1700">
              <a:solidFill>
                <a:schemeClr val="dk1"/>
              </a:solidFill>
            </a:endParaRPr>
          </a:p>
          <a:p>
            <a:pPr indent="0" lvl="0" marL="0" rtl="0" algn="l">
              <a:spcBef>
                <a:spcPts val="0"/>
              </a:spcBef>
              <a:spcAft>
                <a:spcPts val="0"/>
              </a:spcAft>
              <a:buClr>
                <a:schemeClr val="dk1"/>
              </a:buClr>
              <a:buSzPts val="1400"/>
              <a:buFont typeface="Arial"/>
              <a:buNone/>
            </a:pPr>
            <a:r>
              <a:t/>
            </a:r>
            <a:endParaRPr sz="1700">
              <a:solidFill>
                <a:schemeClr val="dk1"/>
              </a:solidFill>
            </a:endParaRPr>
          </a:p>
          <a:p>
            <a:pPr indent="0" lvl="0" marL="0" rtl="0" algn="l">
              <a:spcBef>
                <a:spcPts val="0"/>
              </a:spcBef>
              <a:spcAft>
                <a:spcPts val="0"/>
              </a:spcAft>
              <a:buClr>
                <a:schemeClr val="dk1"/>
              </a:buClr>
              <a:buSzPts val="1350"/>
              <a:buFont typeface="Arial"/>
              <a:buNone/>
            </a:pPr>
            <a:r>
              <a:rPr b="1" i="1" lang="en-US" sz="1700">
                <a:solidFill>
                  <a:srgbClr val="A61C00"/>
                </a:solidFill>
                <a:highlight>
                  <a:schemeClr val="lt1"/>
                </a:highlight>
              </a:rPr>
              <a:t>The algorithm first goes in depth and then backtracks to all unvisited successors!</a:t>
            </a:r>
            <a:endParaRPr b="1" sz="1700">
              <a:solidFill>
                <a:schemeClr val="dk1"/>
              </a:solidFill>
            </a:endParaRPr>
          </a:p>
        </p:txBody>
      </p:sp>
      <p:sp>
        <p:nvSpPr>
          <p:cNvPr id="187" name="Google Shape;187;p25"/>
          <p:cNvSpPr txBox="1"/>
          <p:nvPr/>
        </p:nvSpPr>
        <p:spPr>
          <a:xfrm>
            <a:off x="8659637" y="641202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https://data-flair.training/</a:t>
            </a:r>
            <a:endParaRPr b="1" i="0" sz="800" u="none" cap="none" strike="noStrike">
              <a:solidFill>
                <a:srgbClr val="000000"/>
              </a:solidFill>
              <a:latin typeface="Arial"/>
              <a:ea typeface="Arial"/>
              <a:cs typeface="Arial"/>
              <a:sym typeface="Arial"/>
            </a:endParaRPr>
          </a:p>
        </p:txBody>
      </p:sp>
      <p:pic>
        <p:nvPicPr>
          <p:cNvPr id="188" name="Google Shape;188;p25"/>
          <p:cNvPicPr preferRelativeResize="0"/>
          <p:nvPr/>
        </p:nvPicPr>
        <p:blipFill rotWithShape="1">
          <a:blip r:embed="rId3">
            <a:alphaModFix/>
          </a:blip>
          <a:srcRect b="0" l="0" r="0" t="0"/>
          <a:stretch/>
        </p:blipFill>
        <p:spPr>
          <a:xfrm>
            <a:off x="7020775" y="3873625"/>
            <a:ext cx="4766150" cy="2522339"/>
          </a:xfrm>
          <a:prstGeom prst="rect">
            <a:avLst/>
          </a:prstGeom>
          <a:noFill/>
          <a:ln>
            <a:noFill/>
          </a:ln>
        </p:spPr>
      </p:pic>
      <p:pic>
        <p:nvPicPr>
          <p:cNvPr id="189" name="Google Shape;189;p25"/>
          <p:cNvPicPr preferRelativeResize="0"/>
          <p:nvPr/>
        </p:nvPicPr>
        <p:blipFill rotWithShape="1">
          <a:blip r:embed="rId4">
            <a:alphaModFix/>
          </a:blip>
          <a:srcRect b="0" l="0" r="0" t="0"/>
          <a:stretch/>
        </p:blipFill>
        <p:spPr>
          <a:xfrm>
            <a:off x="7126550" y="931700"/>
            <a:ext cx="4660375" cy="2634125"/>
          </a:xfrm>
          <a:prstGeom prst="rect">
            <a:avLst/>
          </a:prstGeom>
          <a:noFill/>
          <a:ln>
            <a:noFill/>
          </a:ln>
        </p:spPr>
      </p:pic>
      <p:sp>
        <p:nvSpPr>
          <p:cNvPr id="190" name="Google Shape;190;p25"/>
          <p:cNvSpPr txBox="1"/>
          <p:nvPr/>
        </p:nvSpPr>
        <p:spPr>
          <a:xfrm>
            <a:off x="8450137" y="356582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http://stoimen.com/</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Traversing Binary Trees</a:t>
            </a:r>
            <a:endParaRPr sz="2500"/>
          </a:p>
        </p:txBody>
      </p:sp>
      <p:sp>
        <p:nvSpPr>
          <p:cNvPr id="196" name="Google Shape;196;p26"/>
          <p:cNvSpPr txBox="1"/>
          <p:nvPr/>
        </p:nvSpPr>
        <p:spPr>
          <a:xfrm>
            <a:off x="337350" y="1872325"/>
            <a:ext cx="68883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sz="1500">
                <a:solidFill>
                  <a:schemeClr val="dk1"/>
                </a:solidFill>
              </a:rPr>
              <a:t>Traversal is a process to visit all the nodes of a tree and may print their values too. Because, all nodes are connected via edges (links) we always start from the root (head) node. That is, we cannot randomly access a node in a tree. There are three ways which we use to traverse a tree −</a:t>
            </a:r>
            <a:endParaRPr sz="1500">
              <a:solidFill>
                <a:schemeClr val="dk1"/>
              </a:solidFill>
            </a:endParaRPr>
          </a:p>
          <a:p>
            <a:pPr indent="0" lvl="0" marL="0" rtl="0" algn="l">
              <a:spcBef>
                <a:spcPts val="0"/>
              </a:spcBef>
              <a:spcAft>
                <a:spcPts val="0"/>
              </a:spcAft>
              <a:buClr>
                <a:schemeClr val="dk1"/>
              </a:buClr>
              <a:buSzPts val="1200"/>
              <a:buFont typeface="Arial"/>
              <a:buNone/>
            </a:pPr>
            <a:r>
              <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In-order Traversal</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Pre-order Traversal</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Post-order Traversal</a:t>
            </a:r>
            <a:endParaRPr sz="1500">
              <a:solidFill>
                <a:schemeClr val="dk1"/>
              </a:solidFill>
            </a:endParaRPr>
          </a:p>
          <a:p>
            <a:pPr indent="0" lvl="0" marL="0" rtl="0" algn="l">
              <a:spcBef>
                <a:spcPts val="0"/>
              </a:spcBef>
              <a:spcAft>
                <a:spcPts val="0"/>
              </a:spcAft>
              <a:buClr>
                <a:schemeClr val="dk1"/>
              </a:buClr>
              <a:buSzPts val="1200"/>
              <a:buFont typeface="Arial"/>
              <a:buNone/>
            </a:pPr>
            <a:r>
              <a:t/>
            </a:r>
            <a:endParaRPr sz="1500">
              <a:solidFill>
                <a:schemeClr val="dk1"/>
              </a:solidFill>
            </a:endParaRPr>
          </a:p>
          <a:p>
            <a:pPr indent="0" lvl="0" marL="0" rtl="0" algn="l">
              <a:spcBef>
                <a:spcPts val="0"/>
              </a:spcBef>
              <a:spcAft>
                <a:spcPts val="0"/>
              </a:spcAft>
              <a:buClr>
                <a:schemeClr val="dk1"/>
              </a:buClr>
              <a:buSzPts val="1200"/>
              <a:buFont typeface="Arial"/>
              <a:buNone/>
            </a:pPr>
            <a:r>
              <a:rPr lang="en-US" sz="1500">
                <a:solidFill>
                  <a:schemeClr val="dk1"/>
                </a:solidFill>
              </a:rPr>
              <a:t>Generally, we traverse a tree to search or locate a given item or key in the tree or to print all the values it contains.</a:t>
            </a:r>
            <a:endParaRPr sz="2000">
              <a:solidFill>
                <a:schemeClr val="dk1"/>
              </a:solidFill>
            </a:endParaRPr>
          </a:p>
        </p:txBody>
      </p:sp>
      <p:pic>
        <p:nvPicPr>
          <p:cNvPr id="197" name="Google Shape;197;p26"/>
          <p:cNvPicPr preferRelativeResize="0"/>
          <p:nvPr/>
        </p:nvPicPr>
        <p:blipFill rotWithShape="1">
          <a:blip r:embed="rId3">
            <a:alphaModFix/>
          </a:blip>
          <a:srcRect b="0" l="0" r="0" t="0"/>
          <a:stretch/>
        </p:blipFill>
        <p:spPr>
          <a:xfrm>
            <a:off x="1361350" y="4568250"/>
            <a:ext cx="4065774" cy="1960839"/>
          </a:xfrm>
          <a:prstGeom prst="rect">
            <a:avLst/>
          </a:prstGeom>
          <a:noFill/>
          <a:ln>
            <a:noFill/>
          </a:ln>
        </p:spPr>
      </p:pic>
      <p:sp>
        <p:nvSpPr>
          <p:cNvPr id="198" name="Google Shape;198;p26"/>
          <p:cNvSpPr txBox="1"/>
          <p:nvPr/>
        </p:nvSpPr>
        <p:spPr>
          <a:xfrm>
            <a:off x="2444637" y="646897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https://zhang-xiao-mu.blog/</a:t>
            </a:r>
            <a:endParaRPr b="1" i="0" sz="800" u="none" cap="none" strike="noStrike">
              <a:solidFill>
                <a:srgbClr val="000000"/>
              </a:solidFill>
              <a:latin typeface="Arial"/>
              <a:ea typeface="Arial"/>
              <a:cs typeface="Arial"/>
              <a:sym typeface="Arial"/>
            </a:endParaRPr>
          </a:p>
        </p:txBody>
      </p:sp>
      <p:pic>
        <p:nvPicPr>
          <p:cNvPr id="199" name="Google Shape;199;p26"/>
          <p:cNvPicPr preferRelativeResize="0"/>
          <p:nvPr/>
        </p:nvPicPr>
        <p:blipFill rotWithShape="1">
          <a:blip r:embed="rId4">
            <a:alphaModFix/>
          </a:blip>
          <a:srcRect b="0" l="0" r="0" t="0"/>
          <a:stretch/>
        </p:blipFill>
        <p:spPr>
          <a:xfrm>
            <a:off x="7388125" y="1606650"/>
            <a:ext cx="4722101" cy="4031002"/>
          </a:xfrm>
          <a:prstGeom prst="rect">
            <a:avLst/>
          </a:prstGeom>
          <a:noFill/>
          <a:ln>
            <a:noFill/>
          </a:ln>
        </p:spPr>
      </p:pic>
      <p:sp>
        <p:nvSpPr>
          <p:cNvPr id="200" name="Google Shape;200;p26"/>
          <p:cNvSpPr txBox="1"/>
          <p:nvPr/>
        </p:nvSpPr>
        <p:spPr>
          <a:xfrm>
            <a:off x="8989662" y="571385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https://en.wikipedia.org/</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Pre-order Traversal</a:t>
            </a:r>
            <a:endParaRPr sz="2500"/>
          </a:p>
        </p:txBody>
      </p:sp>
      <p:sp>
        <p:nvSpPr>
          <p:cNvPr id="206" name="Google Shape;206;p27"/>
          <p:cNvSpPr txBox="1"/>
          <p:nvPr/>
        </p:nvSpPr>
        <p:spPr>
          <a:xfrm>
            <a:off x="402525" y="1917200"/>
            <a:ext cx="5019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500" u="none" cap="none" strike="noStrike">
                <a:solidFill>
                  <a:srgbClr val="000000"/>
                </a:solidFill>
                <a:latin typeface="Arial"/>
                <a:ea typeface="Arial"/>
                <a:cs typeface="Arial"/>
                <a:sym typeface="Arial"/>
              </a:rPr>
              <a:t>In this traversal method, the root node is visited first, then the left subtree and finally the right subtree.</a:t>
            </a:r>
            <a:endParaRPr b="0" i="0" sz="1500" u="none" cap="none" strike="noStrike">
              <a:solidFill>
                <a:srgbClr val="000000"/>
              </a:solidFill>
              <a:latin typeface="Arial"/>
              <a:ea typeface="Arial"/>
              <a:cs typeface="Arial"/>
              <a:sym typeface="Arial"/>
            </a:endParaRPr>
          </a:p>
        </p:txBody>
      </p:sp>
      <p:pic>
        <p:nvPicPr>
          <p:cNvPr id="207" name="Google Shape;207;p27"/>
          <p:cNvPicPr preferRelativeResize="0"/>
          <p:nvPr/>
        </p:nvPicPr>
        <p:blipFill rotWithShape="1">
          <a:blip r:embed="rId3">
            <a:alphaModFix/>
          </a:blip>
          <a:srcRect b="0" l="0" r="0" t="16922"/>
          <a:stretch/>
        </p:blipFill>
        <p:spPr>
          <a:xfrm>
            <a:off x="402525" y="2563702"/>
            <a:ext cx="3652924" cy="1080350"/>
          </a:xfrm>
          <a:prstGeom prst="rect">
            <a:avLst/>
          </a:prstGeom>
          <a:noFill/>
          <a:ln>
            <a:noFill/>
          </a:ln>
        </p:spPr>
      </p:pic>
      <p:sp>
        <p:nvSpPr>
          <p:cNvPr id="208" name="Google Shape;208;p27"/>
          <p:cNvSpPr txBox="1"/>
          <p:nvPr>
            <p:ph type="ctrTitle"/>
          </p:nvPr>
        </p:nvSpPr>
        <p:spPr>
          <a:xfrm>
            <a:off x="402525" y="3534647"/>
            <a:ext cx="9144000" cy="469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In</a:t>
            </a:r>
            <a:r>
              <a:rPr lang="en-US" sz="2500"/>
              <a:t>-order Traversal</a:t>
            </a:r>
            <a:endParaRPr sz="2500"/>
          </a:p>
        </p:txBody>
      </p:sp>
      <p:sp>
        <p:nvSpPr>
          <p:cNvPr id="209" name="Google Shape;209;p27"/>
          <p:cNvSpPr txBox="1"/>
          <p:nvPr/>
        </p:nvSpPr>
        <p:spPr>
          <a:xfrm>
            <a:off x="460850" y="4030625"/>
            <a:ext cx="549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lang="en-US">
                <a:solidFill>
                  <a:schemeClr val="dk1"/>
                </a:solidFill>
              </a:rPr>
              <a:t>In this traversal method, the left subtree is visited first, then the root and later the right sub-tree. We should always remember that every node may represent a subtree itself.</a:t>
            </a:r>
            <a:endParaRPr>
              <a:solidFill>
                <a:schemeClr val="dk1"/>
              </a:solidFill>
            </a:endParaRPr>
          </a:p>
          <a:p>
            <a:pPr indent="0" lvl="0" marL="0" rtl="0" algn="l">
              <a:spcBef>
                <a:spcPts val="0"/>
              </a:spcBef>
              <a:spcAft>
                <a:spcPts val="0"/>
              </a:spcAft>
              <a:buClr>
                <a:schemeClr val="dk1"/>
              </a:buClr>
              <a:buSzPts val="1200"/>
              <a:buFont typeface="Arial"/>
              <a:buNone/>
            </a:pPr>
            <a:r>
              <a:t/>
            </a:r>
            <a:endParaRPr>
              <a:solidFill>
                <a:schemeClr val="dk1"/>
              </a:solidFill>
            </a:endParaRPr>
          </a:p>
          <a:p>
            <a:pPr indent="0" lvl="0" marL="0" rtl="0" algn="l">
              <a:spcBef>
                <a:spcPts val="0"/>
              </a:spcBef>
              <a:spcAft>
                <a:spcPts val="0"/>
              </a:spcAft>
              <a:buClr>
                <a:schemeClr val="dk1"/>
              </a:buClr>
              <a:buSzPts val="1200"/>
              <a:buFont typeface="Arial"/>
              <a:buNone/>
            </a:pPr>
            <a:r>
              <a:rPr lang="en-US">
                <a:solidFill>
                  <a:schemeClr val="dk1"/>
                </a:solidFill>
              </a:rPr>
              <a:t>If a binary tree is traversed in-order, the output will produce sorted key values in an ascending order.</a:t>
            </a:r>
            <a:endParaRPr/>
          </a:p>
        </p:txBody>
      </p:sp>
      <p:pic>
        <p:nvPicPr>
          <p:cNvPr id="210" name="Google Shape;210;p27"/>
          <p:cNvPicPr preferRelativeResize="0"/>
          <p:nvPr/>
        </p:nvPicPr>
        <p:blipFill rotWithShape="1">
          <a:blip r:embed="rId4">
            <a:alphaModFix/>
          </a:blip>
          <a:srcRect b="0" l="0" r="35583" t="19504"/>
          <a:stretch/>
        </p:blipFill>
        <p:spPr>
          <a:xfrm>
            <a:off x="539350" y="5451475"/>
            <a:ext cx="4774326" cy="1346675"/>
          </a:xfrm>
          <a:prstGeom prst="rect">
            <a:avLst/>
          </a:prstGeom>
          <a:noFill/>
          <a:ln>
            <a:noFill/>
          </a:ln>
        </p:spPr>
      </p:pic>
      <p:pic>
        <p:nvPicPr>
          <p:cNvPr id="211" name="Google Shape;211;p27"/>
          <p:cNvPicPr preferRelativeResize="0"/>
          <p:nvPr/>
        </p:nvPicPr>
        <p:blipFill rotWithShape="1">
          <a:blip r:embed="rId5">
            <a:alphaModFix/>
          </a:blip>
          <a:srcRect b="0" l="0" r="0" t="0"/>
          <a:stretch/>
        </p:blipFill>
        <p:spPr>
          <a:xfrm>
            <a:off x="6533625" y="913450"/>
            <a:ext cx="5368251" cy="2472800"/>
          </a:xfrm>
          <a:prstGeom prst="rect">
            <a:avLst/>
          </a:prstGeom>
          <a:noFill/>
          <a:ln>
            <a:noFill/>
          </a:ln>
        </p:spPr>
      </p:pic>
      <p:sp>
        <p:nvSpPr>
          <p:cNvPr id="212" name="Google Shape;212;p27"/>
          <p:cNvSpPr txBox="1"/>
          <p:nvPr/>
        </p:nvSpPr>
        <p:spPr>
          <a:xfrm>
            <a:off x="8151487" y="333930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https://stackoverflow.com/</a:t>
            </a:r>
            <a:endParaRPr b="1" i="0" sz="800" u="none" cap="none" strike="noStrike">
              <a:solidFill>
                <a:srgbClr val="000000"/>
              </a:solidFill>
              <a:latin typeface="Arial"/>
              <a:ea typeface="Arial"/>
              <a:cs typeface="Arial"/>
              <a:sym typeface="Arial"/>
            </a:endParaRPr>
          </a:p>
        </p:txBody>
      </p:sp>
      <p:sp>
        <p:nvSpPr>
          <p:cNvPr id="213" name="Google Shape;213;p27"/>
          <p:cNvSpPr txBox="1"/>
          <p:nvPr>
            <p:ph type="ctrTitle"/>
          </p:nvPr>
        </p:nvSpPr>
        <p:spPr>
          <a:xfrm>
            <a:off x="6529675" y="3647100"/>
            <a:ext cx="4774200" cy="469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Post</a:t>
            </a:r>
            <a:r>
              <a:rPr lang="en-US" sz="2500"/>
              <a:t>-order Traversal</a:t>
            </a:r>
            <a:endParaRPr sz="2500"/>
          </a:p>
        </p:txBody>
      </p:sp>
      <p:sp>
        <p:nvSpPr>
          <p:cNvPr id="214" name="Google Shape;214;p27"/>
          <p:cNvSpPr txBox="1"/>
          <p:nvPr/>
        </p:nvSpPr>
        <p:spPr>
          <a:xfrm>
            <a:off x="6533625" y="4152850"/>
            <a:ext cx="48480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00000"/>
                </a:solidFill>
                <a:latin typeface="Arial"/>
                <a:ea typeface="Arial"/>
                <a:cs typeface="Arial"/>
                <a:sym typeface="Arial"/>
              </a:rPr>
              <a:t>In this traversal method, the root node is visited last, hence the name. First we traverse the left subtree, then the right subtree and finally the root node.</a:t>
            </a:r>
            <a:endParaRPr b="0" i="0" u="none" cap="none" strike="noStrike">
              <a:solidFill>
                <a:srgbClr val="000000"/>
              </a:solidFill>
              <a:latin typeface="Arial"/>
              <a:ea typeface="Arial"/>
              <a:cs typeface="Arial"/>
              <a:sym typeface="Arial"/>
            </a:endParaRPr>
          </a:p>
        </p:txBody>
      </p:sp>
      <p:pic>
        <p:nvPicPr>
          <p:cNvPr id="215" name="Google Shape;215;p27"/>
          <p:cNvPicPr preferRelativeResize="0"/>
          <p:nvPr/>
        </p:nvPicPr>
        <p:blipFill rotWithShape="1">
          <a:blip r:embed="rId6">
            <a:alphaModFix/>
          </a:blip>
          <a:srcRect b="0" l="0" r="0" t="17607"/>
          <a:stretch/>
        </p:blipFill>
        <p:spPr>
          <a:xfrm>
            <a:off x="6636250" y="4984150"/>
            <a:ext cx="5265626" cy="15214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Tree Data Structure</a:t>
            </a:r>
            <a:endParaRPr sz="2500"/>
          </a:p>
        </p:txBody>
      </p:sp>
      <p:sp>
        <p:nvSpPr>
          <p:cNvPr id="101" name="Google Shape;101;p17"/>
          <p:cNvSpPr txBox="1"/>
          <p:nvPr/>
        </p:nvSpPr>
        <p:spPr>
          <a:xfrm>
            <a:off x="337350" y="1915900"/>
            <a:ext cx="4930200" cy="362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A tree data structure is a hierarchical structure that is used to represent and organize data in a way that is easy to navigate and search.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It is a collection of nodes that are connected by edges and has a hierarchical relationship between the nodes.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The topmost node of the tree is called the root, and the nodes below it are called the child nodes.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Each node can have multiple child nodes, and these child nodes can also have their own child nodes, forming a recursive structure.</a:t>
            </a:r>
            <a:endParaRPr/>
          </a:p>
          <a:p>
            <a:pPr indent="0" lvl="0" marL="0" rtl="0" algn="l">
              <a:lnSpc>
                <a:spcPct val="115000"/>
              </a:lnSpc>
              <a:spcBef>
                <a:spcPts val="0"/>
              </a:spcBef>
              <a:spcAft>
                <a:spcPts val="0"/>
              </a:spcAft>
              <a:buNone/>
            </a:pPr>
            <a:r>
              <a:t/>
            </a:r>
            <a:endParaRPr/>
          </a:p>
        </p:txBody>
      </p:sp>
      <p:pic>
        <p:nvPicPr>
          <p:cNvPr id="102" name="Google Shape;102;p17"/>
          <p:cNvPicPr preferRelativeResize="0"/>
          <p:nvPr/>
        </p:nvPicPr>
        <p:blipFill rotWithShape="1">
          <a:blip r:embed="rId3">
            <a:alphaModFix/>
          </a:blip>
          <a:srcRect b="0" l="0" r="0" t="0"/>
          <a:stretch/>
        </p:blipFill>
        <p:spPr>
          <a:xfrm>
            <a:off x="5417050" y="1967200"/>
            <a:ext cx="6326276" cy="3169050"/>
          </a:xfrm>
          <a:prstGeom prst="rect">
            <a:avLst/>
          </a:prstGeom>
          <a:noFill/>
          <a:ln>
            <a:noFill/>
          </a:ln>
        </p:spPr>
      </p:pic>
      <p:sp>
        <p:nvSpPr>
          <p:cNvPr id="103" name="Google Shape;103;p17"/>
          <p:cNvSpPr txBox="1"/>
          <p:nvPr/>
        </p:nvSpPr>
        <p:spPr>
          <a:xfrm>
            <a:off x="7624650" y="523112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https://www.geeksforgeeks.org/</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Binary Tree</a:t>
            </a:r>
            <a:endParaRPr sz="2500"/>
          </a:p>
        </p:txBody>
      </p:sp>
      <p:sp>
        <p:nvSpPr>
          <p:cNvPr id="109" name="Google Shape;109;p18"/>
          <p:cNvSpPr txBox="1"/>
          <p:nvPr/>
        </p:nvSpPr>
        <p:spPr>
          <a:xfrm>
            <a:off x="474825" y="1872325"/>
            <a:ext cx="62721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00000"/>
                </a:solidFill>
                <a:latin typeface="Arial"/>
                <a:ea typeface="Arial"/>
                <a:cs typeface="Arial"/>
                <a:sym typeface="Arial"/>
              </a:rPr>
              <a:t>Binary Tree is defined as a tree data structure where each node has at most 2 children. Since each element in a binary tree can have only 2 children, we typically name them the left and right child.</a:t>
            </a:r>
            <a:endParaRPr b="0" i="0" u="none" cap="none" strike="noStrike">
              <a:solidFill>
                <a:srgbClr val="000000"/>
              </a:solidFill>
              <a:latin typeface="Arial"/>
              <a:ea typeface="Arial"/>
              <a:cs typeface="Arial"/>
              <a:sym typeface="Arial"/>
            </a:endParaRPr>
          </a:p>
        </p:txBody>
      </p:sp>
      <p:sp>
        <p:nvSpPr>
          <p:cNvPr id="110" name="Google Shape;110;p18"/>
          <p:cNvSpPr txBox="1"/>
          <p:nvPr/>
        </p:nvSpPr>
        <p:spPr>
          <a:xfrm>
            <a:off x="5073875" y="645970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https://www.geeksforgeeks.org/</a:t>
            </a:r>
            <a:endParaRPr b="1" i="0" sz="800" u="none" cap="none" strike="noStrike">
              <a:solidFill>
                <a:srgbClr val="000000"/>
              </a:solidFill>
              <a:latin typeface="Arial"/>
              <a:ea typeface="Arial"/>
              <a:cs typeface="Arial"/>
              <a:sym typeface="Arial"/>
            </a:endParaRPr>
          </a:p>
        </p:txBody>
      </p:sp>
      <p:pic>
        <p:nvPicPr>
          <p:cNvPr id="111" name="Google Shape;111;p18"/>
          <p:cNvPicPr preferRelativeResize="0"/>
          <p:nvPr/>
        </p:nvPicPr>
        <p:blipFill rotWithShape="1">
          <a:blip r:embed="rId3">
            <a:alphaModFix/>
          </a:blip>
          <a:srcRect b="12158" l="0" r="0" t="14859"/>
          <a:stretch/>
        </p:blipFill>
        <p:spPr>
          <a:xfrm>
            <a:off x="2187331" y="4251050"/>
            <a:ext cx="8070018" cy="2208649"/>
          </a:xfrm>
          <a:prstGeom prst="rect">
            <a:avLst/>
          </a:prstGeom>
          <a:noFill/>
          <a:ln cap="flat" cmpd="sng" w="9525">
            <a:solidFill>
              <a:srgbClr val="595959"/>
            </a:solidFill>
            <a:prstDash val="solid"/>
            <a:round/>
            <a:headEnd len="sm" w="sm" type="none"/>
            <a:tailEnd len="sm" w="sm" type="none"/>
          </a:ln>
        </p:spPr>
      </p:pic>
      <p:sp>
        <p:nvSpPr>
          <p:cNvPr id="112" name="Google Shape;112;p18"/>
          <p:cNvSpPr txBox="1"/>
          <p:nvPr/>
        </p:nvSpPr>
        <p:spPr>
          <a:xfrm>
            <a:off x="337350" y="2988950"/>
            <a:ext cx="6631800" cy="12621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 </a:t>
            </a:r>
            <a:r>
              <a:rPr b="1" i="0" lang="en-US" u="none" cap="none" strike="noStrike">
                <a:solidFill>
                  <a:srgbClr val="000000"/>
                </a:solidFill>
                <a:latin typeface="Arial"/>
                <a:ea typeface="Arial"/>
                <a:cs typeface="Arial"/>
                <a:sym typeface="Arial"/>
              </a:rPr>
              <a:t>full binary tree</a:t>
            </a:r>
            <a:r>
              <a:rPr b="0" i="0" lang="en-US" u="none" cap="none" strike="noStrike">
                <a:solidFill>
                  <a:srgbClr val="000000"/>
                </a:solidFill>
                <a:latin typeface="Arial"/>
                <a:ea typeface="Arial"/>
                <a:cs typeface="Arial"/>
                <a:sym typeface="Arial"/>
              </a:rPr>
              <a:t> is a special type of binary tree in which every parent node/internal node has either two or no children.</a:t>
            </a:r>
            <a:endParaRPr b="0" i="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u="none" cap="none" strike="noStrike">
                <a:solidFill>
                  <a:srgbClr val="000000"/>
                </a:solidFill>
                <a:latin typeface="Arial"/>
                <a:ea typeface="Arial"/>
                <a:cs typeface="Arial"/>
                <a:sym typeface="Arial"/>
              </a:rPr>
              <a:t>A </a:t>
            </a:r>
            <a:r>
              <a:rPr b="1" i="0" lang="en-US" u="none" cap="none" strike="noStrike">
                <a:solidFill>
                  <a:srgbClr val="000000"/>
                </a:solidFill>
                <a:latin typeface="Arial"/>
                <a:ea typeface="Arial"/>
                <a:cs typeface="Arial"/>
                <a:sym typeface="Arial"/>
              </a:rPr>
              <a:t>complete binary tree</a:t>
            </a:r>
            <a:r>
              <a:rPr b="0" i="0" lang="en-US" u="none" cap="none" strike="noStrike">
                <a:solidFill>
                  <a:srgbClr val="000000"/>
                </a:solidFill>
                <a:latin typeface="Arial"/>
                <a:ea typeface="Arial"/>
                <a:cs typeface="Arial"/>
                <a:sym typeface="Arial"/>
              </a:rPr>
              <a:t> is a special type of binary tree where all the levels of the tree are filled completely except the lowest level nodes which are filled from as left as possible.</a:t>
            </a:r>
            <a:endParaRPr b="0" i="0" u="none" cap="none" strike="noStrike">
              <a:solidFill>
                <a:srgbClr val="000000"/>
              </a:solidFill>
              <a:latin typeface="Arial"/>
              <a:ea typeface="Arial"/>
              <a:cs typeface="Arial"/>
              <a:sym typeface="Arial"/>
            </a:endParaRPr>
          </a:p>
        </p:txBody>
      </p:sp>
      <p:sp>
        <p:nvSpPr>
          <p:cNvPr id="113" name="Google Shape;113;p18"/>
          <p:cNvSpPr txBox="1"/>
          <p:nvPr/>
        </p:nvSpPr>
        <p:spPr>
          <a:xfrm>
            <a:off x="6670075" y="1901150"/>
            <a:ext cx="5275800" cy="21858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 </a:t>
            </a:r>
            <a:r>
              <a:rPr b="1" i="0" lang="en-US" sz="1300" u="none" cap="none" strike="noStrike">
                <a:solidFill>
                  <a:srgbClr val="000000"/>
                </a:solidFill>
                <a:latin typeface="Arial"/>
                <a:ea typeface="Arial"/>
                <a:cs typeface="Arial"/>
                <a:sym typeface="Arial"/>
              </a:rPr>
              <a:t>degenerate binary tree</a:t>
            </a:r>
            <a:r>
              <a:rPr b="0" i="0" lang="en-US" sz="1300" u="none" cap="none" strike="noStrike">
                <a:solidFill>
                  <a:srgbClr val="000000"/>
                </a:solidFill>
                <a:latin typeface="Arial"/>
                <a:ea typeface="Arial"/>
                <a:cs typeface="Arial"/>
                <a:sym typeface="Arial"/>
              </a:rPr>
              <a:t> is a binary tree in data structure in which each parent node has only one child node associated with it. Such a tree will behave in the manner of linked list data structure.</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 </a:t>
            </a:r>
            <a:r>
              <a:rPr b="1" i="0" lang="en-US" sz="1300" u="none" cap="none" strike="noStrike">
                <a:solidFill>
                  <a:srgbClr val="000000"/>
                </a:solidFill>
                <a:latin typeface="Arial"/>
                <a:ea typeface="Arial"/>
                <a:cs typeface="Arial"/>
                <a:sym typeface="Arial"/>
              </a:rPr>
              <a:t>perfect binary tree</a:t>
            </a:r>
            <a:r>
              <a:rPr b="0" i="0" lang="en-US" sz="1300" u="none" cap="none" strike="noStrike">
                <a:solidFill>
                  <a:srgbClr val="000000"/>
                </a:solidFill>
                <a:latin typeface="Arial"/>
                <a:ea typeface="Arial"/>
                <a:cs typeface="Arial"/>
                <a:sym typeface="Arial"/>
              </a:rPr>
              <a:t> is a binary tree in which all interior nodes have two children and all leaves have the same depth or same level.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n-US" sz="1300" u="none" cap="none" strike="noStrike">
                <a:solidFill>
                  <a:srgbClr val="000000"/>
                </a:solidFill>
                <a:latin typeface="Arial"/>
                <a:ea typeface="Arial"/>
                <a:cs typeface="Arial"/>
                <a:sym typeface="Arial"/>
              </a:rPr>
              <a:t>A </a:t>
            </a:r>
            <a:r>
              <a:rPr b="1" i="0" lang="en-US" sz="1300" u="none" cap="none" strike="noStrike">
                <a:solidFill>
                  <a:srgbClr val="000000"/>
                </a:solidFill>
                <a:latin typeface="Arial"/>
                <a:ea typeface="Arial"/>
                <a:cs typeface="Arial"/>
                <a:sym typeface="Arial"/>
              </a:rPr>
              <a:t>balanced binary tree</a:t>
            </a:r>
            <a:r>
              <a:rPr b="0" i="0" lang="en-US" sz="1300" u="none" cap="none" strike="noStrike">
                <a:solidFill>
                  <a:srgbClr val="000000"/>
                </a:solidFill>
                <a:latin typeface="Arial"/>
                <a:ea typeface="Arial"/>
                <a:cs typeface="Arial"/>
                <a:sym typeface="Arial"/>
              </a:rPr>
              <a:t>, also referred to as a height-balanced binary tree, is defined as a binary tree in which the height of the left and right subtree of any node differ by not more than 1</a:t>
            </a:r>
            <a:endParaRPr b="0" i="0" sz="1300" u="none" cap="none" strike="noStrike">
              <a:solidFill>
                <a:srgbClr val="000000"/>
              </a:solidFill>
              <a:latin typeface="Arial"/>
              <a:ea typeface="Arial"/>
              <a:cs typeface="Arial"/>
              <a:sym typeface="Arial"/>
            </a:endParaRPr>
          </a:p>
        </p:txBody>
      </p:sp>
      <p:sp>
        <p:nvSpPr>
          <p:cNvPr id="114" name="Google Shape;114;p18"/>
          <p:cNvSpPr txBox="1"/>
          <p:nvPr/>
        </p:nvSpPr>
        <p:spPr>
          <a:xfrm>
            <a:off x="429675" y="2634325"/>
            <a:ext cx="3053700" cy="412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020"/>
              <a:buFont typeface="Arial"/>
              <a:buNone/>
            </a:pPr>
            <a:r>
              <a:rPr b="0" i="0" lang="en-US" sz="1520" u="none" cap="none" strike="noStrike">
                <a:solidFill>
                  <a:srgbClr val="000000"/>
                </a:solidFill>
                <a:latin typeface="Roboto Medium"/>
                <a:ea typeface="Roboto Medium"/>
                <a:cs typeface="Roboto Medium"/>
                <a:sym typeface="Roboto Medium"/>
              </a:rPr>
              <a:t>Special types of Binary Trees</a:t>
            </a:r>
            <a:endParaRPr b="0" i="0" sz="1520" u="none" cap="none" strike="noStrike">
              <a:solidFill>
                <a:srgbClr val="000000"/>
              </a:solidFill>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Binary Tree</a:t>
            </a:r>
            <a:endParaRPr sz="2500"/>
          </a:p>
          <a:p>
            <a:pPr indent="0" lvl="0" marL="0" rtl="0" algn="l">
              <a:spcBef>
                <a:spcPts val="0"/>
              </a:spcBef>
              <a:spcAft>
                <a:spcPts val="0"/>
              </a:spcAft>
              <a:buClr>
                <a:schemeClr val="dk2"/>
              </a:buClr>
              <a:buSzPts val="6000"/>
              <a:buFont typeface="Georgia"/>
              <a:buNone/>
            </a:pPr>
            <a:r>
              <a:rPr lang="en-US" sz="1500"/>
              <a:t>Full and Complete Binary Tree</a:t>
            </a:r>
            <a:endParaRPr sz="1500"/>
          </a:p>
        </p:txBody>
      </p:sp>
      <p:pic>
        <p:nvPicPr>
          <p:cNvPr id="120" name="Google Shape;120;p19"/>
          <p:cNvPicPr preferRelativeResize="0"/>
          <p:nvPr/>
        </p:nvPicPr>
        <p:blipFill rotWithShape="1">
          <a:blip r:embed="rId3">
            <a:alphaModFix/>
          </a:blip>
          <a:srcRect b="0" l="0" r="0" t="0"/>
          <a:stretch/>
        </p:blipFill>
        <p:spPr>
          <a:xfrm>
            <a:off x="337350" y="1929725"/>
            <a:ext cx="2689750" cy="2458800"/>
          </a:xfrm>
          <a:prstGeom prst="rect">
            <a:avLst/>
          </a:prstGeom>
          <a:noFill/>
          <a:ln>
            <a:noFill/>
          </a:ln>
        </p:spPr>
      </p:pic>
      <p:sp>
        <p:nvSpPr>
          <p:cNvPr id="121" name="Google Shape;121;p19"/>
          <p:cNvSpPr/>
          <p:nvPr/>
        </p:nvSpPr>
        <p:spPr>
          <a:xfrm>
            <a:off x="3105675" y="1426125"/>
            <a:ext cx="8127600" cy="2644500"/>
          </a:xfrm>
          <a:prstGeom prst="rect">
            <a:avLst/>
          </a:prstGeom>
          <a:solidFill>
            <a:srgbClr val="FFFFF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19"/>
          <p:cNvPicPr preferRelativeResize="0"/>
          <p:nvPr/>
        </p:nvPicPr>
        <p:blipFill rotWithShape="1">
          <a:blip r:embed="rId4">
            <a:alphaModFix/>
          </a:blip>
          <a:srcRect b="0" l="0" r="0" t="0"/>
          <a:stretch/>
        </p:blipFill>
        <p:spPr>
          <a:xfrm>
            <a:off x="5297332" y="1565750"/>
            <a:ext cx="1855618" cy="2346550"/>
          </a:xfrm>
          <a:prstGeom prst="rect">
            <a:avLst/>
          </a:prstGeom>
          <a:noFill/>
          <a:ln>
            <a:noFill/>
          </a:ln>
        </p:spPr>
      </p:pic>
      <p:pic>
        <p:nvPicPr>
          <p:cNvPr id="123" name="Google Shape;123;p19"/>
          <p:cNvPicPr preferRelativeResize="0"/>
          <p:nvPr/>
        </p:nvPicPr>
        <p:blipFill rotWithShape="1">
          <a:blip r:embed="rId5">
            <a:alphaModFix/>
          </a:blip>
          <a:srcRect b="0" l="0" r="0" t="0"/>
          <a:stretch/>
        </p:blipFill>
        <p:spPr>
          <a:xfrm>
            <a:off x="3242433" y="1598550"/>
            <a:ext cx="2063617" cy="2346550"/>
          </a:xfrm>
          <a:prstGeom prst="rect">
            <a:avLst/>
          </a:prstGeom>
          <a:noFill/>
          <a:ln>
            <a:noFill/>
          </a:ln>
        </p:spPr>
      </p:pic>
      <p:pic>
        <p:nvPicPr>
          <p:cNvPr id="124" name="Google Shape;124;p19"/>
          <p:cNvPicPr preferRelativeResize="0"/>
          <p:nvPr/>
        </p:nvPicPr>
        <p:blipFill rotWithShape="1">
          <a:blip r:embed="rId6">
            <a:alphaModFix/>
          </a:blip>
          <a:srcRect b="0" l="0" r="0" t="0"/>
          <a:stretch/>
        </p:blipFill>
        <p:spPr>
          <a:xfrm>
            <a:off x="7381551" y="1586250"/>
            <a:ext cx="1821300" cy="2303163"/>
          </a:xfrm>
          <a:prstGeom prst="rect">
            <a:avLst/>
          </a:prstGeom>
          <a:noFill/>
          <a:ln>
            <a:noFill/>
          </a:ln>
        </p:spPr>
      </p:pic>
      <p:pic>
        <p:nvPicPr>
          <p:cNvPr id="125" name="Google Shape;125;p19"/>
          <p:cNvPicPr preferRelativeResize="0"/>
          <p:nvPr/>
        </p:nvPicPr>
        <p:blipFill rotWithShape="1">
          <a:blip r:embed="rId7">
            <a:alphaModFix/>
          </a:blip>
          <a:srcRect b="0" l="0" r="0" t="0"/>
          <a:stretch/>
        </p:blipFill>
        <p:spPr>
          <a:xfrm>
            <a:off x="9411931" y="1609150"/>
            <a:ext cx="1821300" cy="2303156"/>
          </a:xfrm>
          <a:prstGeom prst="rect">
            <a:avLst/>
          </a:prstGeom>
          <a:noFill/>
          <a:ln>
            <a:noFill/>
          </a:ln>
        </p:spPr>
      </p:pic>
      <p:pic>
        <p:nvPicPr>
          <p:cNvPr id="126" name="Google Shape;126;p19"/>
          <p:cNvPicPr preferRelativeResize="0"/>
          <p:nvPr/>
        </p:nvPicPr>
        <p:blipFill rotWithShape="1">
          <a:blip r:embed="rId8">
            <a:alphaModFix/>
          </a:blip>
          <a:srcRect b="0" l="0" r="0" t="0"/>
          <a:stretch/>
        </p:blipFill>
        <p:spPr>
          <a:xfrm>
            <a:off x="3105675" y="4194375"/>
            <a:ext cx="4364226" cy="2497400"/>
          </a:xfrm>
          <a:prstGeom prst="rect">
            <a:avLst/>
          </a:prstGeom>
          <a:noFill/>
          <a:ln cap="flat" cmpd="sng" w="9525">
            <a:solidFill>
              <a:srgbClr val="000000"/>
            </a:solidFill>
            <a:prstDash val="solid"/>
            <a:round/>
            <a:headEnd len="sm" w="sm" type="none"/>
            <a:tailEnd len="sm" w="sm" type="none"/>
          </a:ln>
        </p:spPr>
      </p:pic>
      <p:pic>
        <p:nvPicPr>
          <p:cNvPr id="127" name="Google Shape;127;p19"/>
          <p:cNvPicPr preferRelativeResize="0"/>
          <p:nvPr/>
        </p:nvPicPr>
        <p:blipFill rotWithShape="1">
          <a:blip r:embed="rId9">
            <a:alphaModFix/>
          </a:blip>
          <a:srcRect b="20848" l="0" r="0" t="0"/>
          <a:stretch/>
        </p:blipFill>
        <p:spPr>
          <a:xfrm>
            <a:off x="7548475" y="4194363"/>
            <a:ext cx="4514850" cy="1869775"/>
          </a:xfrm>
          <a:prstGeom prst="rect">
            <a:avLst/>
          </a:prstGeom>
          <a:noFill/>
          <a:ln cap="flat" cmpd="sng" w="9525">
            <a:solidFill>
              <a:srgbClr val="000000"/>
            </a:solidFill>
            <a:prstDash val="solid"/>
            <a:round/>
            <a:headEnd len="sm" w="sm" type="none"/>
            <a:tailEnd len="sm" w="sm" type="none"/>
          </a:ln>
        </p:spPr>
      </p:pic>
      <p:pic>
        <p:nvPicPr>
          <p:cNvPr id="128" name="Google Shape;128;p19"/>
          <p:cNvPicPr preferRelativeResize="0"/>
          <p:nvPr/>
        </p:nvPicPr>
        <p:blipFill>
          <a:blip r:embed="rId10">
            <a:alphaModFix/>
          </a:blip>
          <a:stretch>
            <a:fillRect/>
          </a:stretch>
        </p:blipFill>
        <p:spPr>
          <a:xfrm>
            <a:off x="242175" y="4522125"/>
            <a:ext cx="2784926" cy="2164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Binary Tree</a:t>
            </a:r>
            <a:endParaRPr sz="2500"/>
          </a:p>
          <a:p>
            <a:pPr indent="0" lvl="0" marL="0" rtl="0" algn="l">
              <a:spcBef>
                <a:spcPts val="0"/>
              </a:spcBef>
              <a:spcAft>
                <a:spcPts val="0"/>
              </a:spcAft>
              <a:buClr>
                <a:schemeClr val="dk2"/>
              </a:buClr>
              <a:buSzPts val="6000"/>
              <a:buFont typeface="Georgia"/>
              <a:buNone/>
            </a:pPr>
            <a:r>
              <a:rPr lang="en-US" sz="1500"/>
              <a:t>Perfect Binary Tree and Balanced/Unbalanced Trees</a:t>
            </a:r>
            <a:endParaRPr sz="1500"/>
          </a:p>
        </p:txBody>
      </p:sp>
      <p:pic>
        <p:nvPicPr>
          <p:cNvPr id="134" name="Google Shape;134;p20"/>
          <p:cNvPicPr preferRelativeResize="0"/>
          <p:nvPr/>
        </p:nvPicPr>
        <p:blipFill rotWithShape="1">
          <a:blip r:embed="rId3">
            <a:alphaModFix/>
          </a:blip>
          <a:srcRect b="0" l="0" r="0" t="0"/>
          <a:stretch/>
        </p:blipFill>
        <p:spPr>
          <a:xfrm>
            <a:off x="436250" y="2016950"/>
            <a:ext cx="4668974" cy="2626301"/>
          </a:xfrm>
          <a:prstGeom prst="rect">
            <a:avLst/>
          </a:prstGeom>
          <a:noFill/>
          <a:ln cap="flat" cmpd="sng" w="9525">
            <a:solidFill>
              <a:srgbClr val="000000"/>
            </a:solidFill>
            <a:prstDash val="solid"/>
            <a:round/>
            <a:headEnd len="sm" w="sm" type="none"/>
            <a:tailEnd len="sm" w="sm" type="none"/>
          </a:ln>
        </p:spPr>
      </p:pic>
      <p:sp>
        <p:nvSpPr>
          <p:cNvPr id="135" name="Google Shape;135;p20"/>
          <p:cNvSpPr txBox="1"/>
          <p:nvPr/>
        </p:nvSpPr>
        <p:spPr>
          <a:xfrm>
            <a:off x="436250" y="4787875"/>
            <a:ext cx="5028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perfect binary tree is a type of binary tree in which every internal node has exactly two child nodes and all the leaf nodes are at the same level.</a:t>
            </a:r>
            <a:endParaRPr/>
          </a:p>
        </p:txBody>
      </p:sp>
      <p:pic>
        <p:nvPicPr>
          <p:cNvPr id="136" name="Google Shape;136;p20"/>
          <p:cNvPicPr preferRelativeResize="0"/>
          <p:nvPr/>
        </p:nvPicPr>
        <p:blipFill rotWithShape="1">
          <a:blip r:embed="rId4">
            <a:alphaModFix/>
          </a:blip>
          <a:srcRect b="0" l="0" r="0" t="0"/>
          <a:stretch/>
        </p:blipFill>
        <p:spPr>
          <a:xfrm>
            <a:off x="5264199" y="868675"/>
            <a:ext cx="5134150" cy="2886000"/>
          </a:xfrm>
          <a:prstGeom prst="rect">
            <a:avLst/>
          </a:prstGeom>
          <a:noFill/>
          <a:ln cap="flat" cmpd="sng" w="9525">
            <a:solidFill>
              <a:srgbClr val="000000"/>
            </a:solidFill>
            <a:prstDash val="solid"/>
            <a:round/>
            <a:headEnd len="sm" w="sm" type="none"/>
            <a:tailEnd len="sm" w="sm" type="none"/>
          </a:ln>
        </p:spPr>
      </p:pic>
      <p:pic>
        <p:nvPicPr>
          <p:cNvPr id="137" name="Google Shape;137;p20"/>
          <p:cNvPicPr preferRelativeResize="0"/>
          <p:nvPr/>
        </p:nvPicPr>
        <p:blipFill rotWithShape="1">
          <a:blip r:embed="rId5">
            <a:alphaModFix/>
          </a:blip>
          <a:srcRect b="0" l="0" r="0" t="0"/>
          <a:stretch/>
        </p:blipFill>
        <p:spPr>
          <a:xfrm>
            <a:off x="5264200" y="3882200"/>
            <a:ext cx="3313560" cy="2885999"/>
          </a:xfrm>
          <a:prstGeom prst="rect">
            <a:avLst/>
          </a:prstGeom>
          <a:noFill/>
          <a:ln cap="flat" cmpd="sng" w="9525">
            <a:solidFill>
              <a:srgbClr val="000000"/>
            </a:solidFill>
            <a:prstDash val="solid"/>
            <a:round/>
            <a:headEnd len="sm" w="sm" type="none"/>
            <a:tailEnd len="sm" w="sm" type="none"/>
          </a:ln>
        </p:spPr>
      </p:pic>
      <p:sp>
        <p:nvSpPr>
          <p:cNvPr id="138" name="Google Shape;138;p20"/>
          <p:cNvSpPr txBox="1"/>
          <p:nvPr/>
        </p:nvSpPr>
        <p:spPr>
          <a:xfrm>
            <a:off x="8736725" y="3882200"/>
            <a:ext cx="32262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300"/>
              <a:t>A binary tree is called balanced if every leaf node is not more than a certain distance away from the root than any other leaf. That is, if we take any two leaf nodes (including empty nodes), the distance between each node and the root is approximately the same. In most cases, "approximately the same" means that the difference between the two distances (root to first leaf and root to second leaf) is not greater than 1, but the exact number can vary from application to application.</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Tree vs Graph Data Structure</a:t>
            </a:r>
            <a:endParaRPr sz="1500"/>
          </a:p>
        </p:txBody>
      </p:sp>
      <p:sp>
        <p:nvSpPr>
          <p:cNvPr id="144" name="Google Shape;144;p21"/>
          <p:cNvSpPr txBox="1"/>
          <p:nvPr/>
        </p:nvSpPr>
        <p:spPr>
          <a:xfrm>
            <a:off x="1683537" y="430100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https://www.interviewkickstart.com/</a:t>
            </a:r>
            <a:endParaRPr b="1" i="0" sz="800" u="none" cap="none" strike="noStrike">
              <a:solidFill>
                <a:srgbClr val="000000"/>
              </a:solidFill>
              <a:latin typeface="Arial"/>
              <a:ea typeface="Arial"/>
              <a:cs typeface="Arial"/>
              <a:sym typeface="Arial"/>
            </a:endParaRPr>
          </a:p>
        </p:txBody>
      </p:sp>
      <p:pic>
        <p:nvPicPr>
          <p:cNvPr id="145" name="Google Shape;145;p21"/>
          <p:cNvPicPr preferRelativeResize="0"/>
          <p:nvPr/>
        </p:nvPicPr>
        <p:blipFill rotWithShape="1">
          <a:blip r:embed="rId3">
            <a:alphaModFix/>
          </a:blip>
          <a:srcRect b="0" l="0" r="0" t="0"/>
          <a:stretch/>
        </p:blipFill>
        <p:spPr>
          <a:xfrm>
            <a:off x="413551" y="1882450"/>
            <a:ext cx="5511624" cy="2456025"/>
          </a:xfrm>
          <a:prstGeom prst="rect">
            <a:avLst/>
          </a:prstGeom>
          <a:noFill/>
          <a:ln>
            <a:noFill/>
          </a:ln>
        </p:spPr>
      </p:pic>
      <p:pic>
        <p:nvPicPr>
          <p:cNvPr id="146" name="Google Shape;146;p21"/>
          <p:cNvPicPr preferRelativeResize="0"/>
          <p:nvPr/>
        </p:nvPicPr>
        <p:blipFill rotWithShape="1">
          <a:blip r:embed="rId4">
            <a:alphaModFix/>
          </a:blip>
          <a:srcRect b="0" l="0" r="0" t="0"/>
          <a:stretch/>
        </p:blipFill>
        <p:spPr>
          <a:xfrm>
            <a:off x="1172900" y="4584775"/>
            <a:ext cx="4281950" cy="1971050"/>
          </a:xfrm>
          <a:prstGeom prst="rect">
            <a:avLst/>
          </a:prstGeom>
          <a:noFill/>
          <a:ln>
            <a:noFill/>
          </a:ln>
        </p:spPr>
      </p:pic>
      <p:sp>
        <p:nvSpPr>
          <p:cNvPr id="147" name="Google Shape;147;p21"/>
          <p:cNvSpPr txBox="1"/>
          <p:nvPr/>
        </p:nvSpPr>
        <p:spPr>
          <a:xfrm>
            <a:off x="2521637" y="649462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https://hyosup0513.github.io/</a:t>
            </a:r>
            <a:endParaRPr b="1" i="0" sz="800" u="none" cap="none" strike="noStrike">
              <a:solidFill>
                <a:srgbClr val="000000"/>
              </a:solidFill>
              <a:latin typeface="Arial"/>
              <a:ea typeface="Arial"/>
              <a:cs typeface="Arial"/>
              <a:sym typeface="Arial"/>
            </a:endParaRPr>
          </a:p>
        </p:txBody>
      </p:sp>
      <p:pic>
        <p:nvPicPr>
          <p:cNvPr id="148" name="Google Shape;148;p21"/>
          <p:cNvPicPr preferRelativeResize="0"/>
          <p:nvPr/>
        </p:nvPicPr>
        <p:blipFill rotWithShape="1">
          <a:blip r:embed="rId5">
            <a:alphaModFix/>
          </a:blip>
          <a:srcRect b="0" l="0" r="0" t="0"/>
          <a:stretch/>
        </p:blipFill>
        <p:spPr>
          <a:xfrm>
            <a:off x="6390176" y="1082975"/>
            <a:ext cx="3929874" cy="3003650"/>
          </a:xfrm>
          <a:prstGeom prst="rect">
            <a:avLst/>
          </a:prstGeom>
          <a:noFill/>
          <a:ln>
            <a:noFill/>
          </a:ln>
        </p:spPr>
      </p:pic>
      <p:sp>
        <p:nvSpPr>
          <p:cNvPr id="149" name="Google Shape;149;p21"/>
          <p:cNvSpPr txBox="1"/>
          <p:nvPr/>
        </p:nvSpPr>
        <p:spPr>
          <a:xfrm>
            <a:off x="7152424" y="427205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https://www.cambridge.org/</a:t>
            </a:r>
            <a:endParaRPr b="1" i="0" sz="800" u="none" cap="none" strike="noStrike">
              <a:solidFill>
                <a:srgbClr val="000000"/>
              </a:solidFill>
              <a:latin typeface="Arial"/>
              <a:ea typeface="Arial"/>
              <a:cs typeface="Arial"/>
              <a:sym typeface="Arial"/>
            </a:endParaRPr>
          </a:p>
        </p:txBody>
      </p:sp>
      <p:pic>
        <p:nvPicPr>
          <p:cNvPr id="150" name="Google Shape;150;p21"/>
          <p:cNvPicPr preferRelativeResize="0"/>
          <p:nvPr/>
        </p:nvPicPr>
        <p:blipFill rotWithShape="1">
          <a:blip r:embed="rId6">
            <a:alphaModFix/>
          </a:blip>
          <a:srcRect b="0" l="0" r="0" t="0"/>
          <a:stretch/>
        </p:blipFill>
        <p:spPr>
          <a:xfrm>
            <a:off x="6436900" y="4624375"/>
            <a:ext cx="3977722" cy="21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Graph Traversal </a:t>
            </a:r>
            <a:endParaRPr sz="2500"/>
          </a:p>
        </p:txBody>
      </p:sp>
      <p:sp>
        <p:nvSpPr>
          <p:cNvPr id="156" name="Google Shape;156;p22"/>
          <p:cNvSpPr txBox="1"/>
          <p:nvPr/>
        </p:nvSpPr>
        <p:spPr>
          <a:xfrm>
            <a:off x="474825" y="1872325"/>
            <a:ext cx="68535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US"/>
              <a:t>Graph Traversal is the process of visiting every vertex and edge exactly once in a well-defined order. </a:t>
            </a:r>
            <a:endParaRPr/>
          </a:p>
          <a:p>
            <a:pPr indent="0" lvl="0" marL="0" marR="0" rtl="0" algn="l">
              <a:lnSpc>
                <a:spcPct val="100000"/>
              </a:lnSpc>
              <a:spcBef>
                <a:spcPts val="0"/>
              </a:spcBef>
              <a:spcAft>
                <a:spcPts val="0"/>
              </a:spcAft>
              <a:buClr>
                <a:srgbClr val="000000"/>
              </a:buClr>
              <a:buSzPts val="1200"/>
              <a:buFont typeface="Arial"/>
              <a:buNone/>
            </a:pPr>
            <a:r>
              <a:rPr lang="en-US"/>
              <a:t>During a traversal, the vertices that have been visited are tracked. </a:t>
            </a:r>
            <a:endParaRPr/>
          </a:p>
          <a:p>
            <a:pPr indent="0" lvl="0" marL="0" marR="0" rtl="0" algn="l">
              <a:lnSpc>
                <a:spcPct val="100000"/>
              </a:lnSpc>
              <a:spcBef>
                <a:spcPts val="0"/>
              </a:spcBef>
              <a:spcAft>
                <a:spcPts val="0"/>
              </a:spcAft>
              <a:buClr>
                <a:srgbClr val="000000"/>
              </a:buClr>
              <a:buSzPts val="1200"/>
              <a:buFont typeface="Arial"/>
              <a:buNone/>
            </a:pPr>
            <a:r>
              <a:rPr lang="en-US"/>
              <a:t>Tree traversal is a special case of graph traversal. </a:t>
            </a:r>
            <a:r>
              <a:rPr lang="en-US">
                <a:solidFill>
                  <a:srgbClr val="202122"/>
                </a:solidFill>
                <a:highlight>
                  <a:schemeClr val="lt1"/>
                </a:highlight>
              </a:rPr>
              <a:t>A non-verbal description of three graph traversal algorithms: randomly, depth-first search, and breadth-first search.</a:t>
            </a:r>
            <a:endParaRPr/>
          </a:p>
          <a:p>
            <a:pPr indent="0" lvl="0" marL="0" marR="0" rtl="0" algn="l">
              <a:lnSpc>
                <a:spcPct val="100000"/>
              </a:lnSpc>
              <a:spcBef>
                <a:spcPts val="0"/>
              </a:spcBef>
              <a:spcAft>
                <a:spcPts val="0"/>
              </a:spcAft>
              <a:buClr>
                <a:srgbClr val="000000"/>
              </a:buClr>
              <a:buSzPts val="1200"/>
              <a:buFont typeface="Arial"/>
              <a:buNone/>
            </a:pPr>
            <a:r>
              <a:t/>
            </a:r>
            <a:endParaRPr/>
          </a:p>
        </p:txBody>
      </p:sp>
      <p:sp>
        <p:nvSpPr>
          <p:cNvPr id="157" name="Google Shape;157;p22"/>
          <p:cNvSpPr txBox="1"/>
          <p:nvPr/>
        </p:nvSpPr>
        <p:spPr>
          <a:xfrm>
            <a:off x="2307747" y="6412925"/>
            <a:ext cx="2383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https://en.wikipedia.org/</a:t>
            </a:r>
            <a:endParaRPr b="1" i="0" sz="800" u="none" cap="none" strike="noStrike">
              <a:solidFill>
                <a:srgbClr val="000000"/>
              </a:solidFill>
              <a:latin typeface="Arial"/>
              <a:ea typeface="Arial"/>
              <a:cs typeface="Arial"/>
              <a:sym typeface="Arial"/>
            </a:endParaRPr>
          </a:p>
        </p:txBody>
      </p:sp>
      <p:pic>
        <p:nvPicPr>
          <p:cNvPr id="158" name="Google Shape;158;p22"/>
          <p:cNvPicPr preferRelativeResize="0"/>
          <p:nvPr/>
        </p:nvPicPr>
        <p:blipFill rotWithShape="1">
          <a:blip r:embed="rId3">
            <a:alphaModFix/>
          </a:blip>
          <a:srcRect b="2343" l="0" r="0" t="0"/>
          <a:stretch/>
        </p:blipFill>
        <p:spPr>
          <a:xfrm>
            <a:off x="721675" y="3093800"/>
            <a:ext cx="4807455" cy="3319125"/>
          </a:xfrm>
          <a:prstGeom prst="rect">
            <a:avLst/>
          </a:prstGeom>
          <a:noFill/>
          <a:ln cap="flat" cmpd="sng" w="9525">
            <a:solidFill>
              <a:srgbClr val="595959"/>
            </a:solidFill>
            <a:prstDash val="solid"/>
            <a:round/>
            <a:headEnd len="sm" w="sm" type="none"/>
            <a:tailEnd len="sm" w="sm" type="none"/>
          </a:ln>
        </p:spPr>
      </p:pic>
      <p:pic>
        <p:nvPicPr>
          <p:cNvPr id="159" name="Google Shape;159;p22"/>
          <p:cNvPicPr preferRelativeResize="0"/>
          <p:nvPr/>
        </p:nvPicPr>
        <p:blipFill rotWithShape="1">
          <a:blip r:embed="rId4">
            <a:alphaModFix/>
          </a:blip>
          <a:srcRect b="0" l="0" r="0" t="0"/>
          <a:stretch/>
        </p:blipFill>
        <p:spPr>
          <a:xfrm>
            <a:off x="7328325" y="1011412"/>
            <a:ext cx="4536751" cy="5401512"/>
          </a:xfrm>
          <a:prstGeom prst="rect">
            <a:avLst/>
          </a:prstGeom>
          <a:noFill/>
          <a:ln>
            <a:noFill/>
          </a:ln>
        </p:spPr>
      </p:pic>
      <p:sp>
        <p:nvSpPr>
          <p:cNvPr id="160" name="Google Shape;160;p22"/>
          <p:cNvSpPr txBox="1"/>
          <p:nvPr/>
        </p:nvSpPr>
        <p:spPr>
          <a:xfrm>
            <a:off x="8817772" y="6412925"/>
            <a:ext cx="2383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https://www.oreilly.com/</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Stack and Queue</a:t>
            </a:r>
            <a:endParaRPr sz="2500"/>
          </a:p>
        </p:txBody>
      </p:sp>
      <p:sp>
        <p:nvSpPr>
          <p:cNvPr id="166" name="Google Shape;166;p23"/>
          <p:cNvSpPr txBox="1"/>
          <p:nvPr/>
        </p:nvSpPr>
        <p:spPr>
          <a:xfrm>
            <a:off x="474825" y="1872325"/>
            <a:ext cx="5074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200"/>
              <a:buFont typeface="Arial"/>
              <a:buNone/>
            </a:pPr>
            <a:r>
              <a:rPr b="1" lang="en-US">
                <a:solidFill>
                  <a:srgbClr val="CC4125"/>
                </a:solidFill>
              </a:rPr>
              <a:t>Queue</a:t>
            </a:r>
            <a:r>
              <a:rPr lang="en-US">
                <a:solidFill>
                  <a:schemeClr val="dk1"/>
                </a:solidFill>
              </a:rPr>
              <a:t>. A queue is the more intuitive of the two. It works much like waiting in line to buy a ticket. The first element to get to the data structure is the first one to be served. </a:t>
            </a:r>
            <a:endParaRPr>
              <a:solidFill>
                <a:schemeClr val="dk1"/>
              </a:solidFill>
            </a:endParaRPr>
          </a:p>
          <a:p>
            <a:pPr indent="0" lvl="0" marL="0" rtl="0" algn="l">
              <a:spcBef>
                <a:spcPts val="0"/>
              </a:spcBef>
              <a:spcAft>
                <a:spcPts val="0"/>
              </a:spcAft>
              <a:buClr>
                <a:schemeClr val="dk1"/>
              </a:buClr>
              <a:buSzPts val="1200"/>
              <a:buFont typeface="Arial"/>
              <a:buNone/>
            </a:pPr>
            <a:r>
              <a:t/>
            </a:r>
            <a:endParaRPr>
              <a:solidFill>
                <a:schemeClr val="dk1"/>
              </a:solidFill>
            </a:endParaRPr>
          </a:p>
          <a:p>
            <a:pPr indent="0" lvl="0" marL="0" rtl="0" algn="l">
              <a:spcBef>
                <a:spcPts val="0"/>
              </a:spcBef>
              <a:spcAft>
                <a:spcPts val="0"/>
              </a:spcAft>
              <a:buClr>
                <a:schemeClr val="dk1"/>
              </a:buClr>
              <a:buSzPts val="1200"/>
              <a:buFont typeface="Arial"/>
              <a:buNone/>
            </a:pPr>
            <a:r>
              <a:rPr b="1" lang="en-US">
                <a:solidFill>
                  <a:srgbClr val="CC4125"/>
                </a:solidFill>
              </a:rPr>
              <a:t>Stack.</a:t>
            </a:r>
            <a:r>
              <a:rPr lang="en-US">
                <a:solidFill>
                  <a:schemeClr val="dk1"/>
                </a:solidFill>
              </a:rPr>
              <a:t> A stack, however, works like a stack of trays in a cafeteria. You always grab from the top, not the bottom. This means you will have a relationship where the most recent element will be the first serviced. </a:t>
            </a:r>
            <a:endParaRPr b="1"/>
          </a:p>
          <a:p>
            <a:pPr indent="0" lvl="0" marL="0" marR="0" rtl="0" algn="l">
              <a:lnSpc>
                <a:spcPct val="100000"/>
              </a:lnSpc>
              <a:spcBef>
                <a:spcPts val="0"/>
              </a:spcBef>
              <a:spcAft>
                <a:spcPts val="0"/>
              </a:spcAft>
              <a:buClr>
                <a:srgbClr val="000000"/>
              </a:buClr>
              <a:buSzPts val="1200"/>
              <a:buFont typeface="Arial"/>
              <a:buNone/>
            </a:pPr>
            <a:r>
              <a:t/>
            </a:r>
            <a:endParaRPr/>
          </a:p>
          <a:p>
            <a:pPr indent="-342900" lvl="0" marL="457200" rtl="0" algn="l">
              <a:spcBef>
                <a:spcPts val="0"/>
              </a:spcBef>
              <a:spcAft>
                <a:spcPts val="0"/>
              </a:spcAft>
              <a:buClr>
                <a:schemeClr val="dk1"/>
              </a:buClr>
              <a:buSzPts val="1800"/>
              <a:buChar char="●"/>
            </a:pPr>
            <a:r>
              <a:rPr b="1" lang="en-US" sz="1800">
                <a:solidFill>
                  <a:schemeClr val="dk1"/>
                </a:solidFill>
              </a:rPr>
              <a:t>Breadth-First Search (BFS) </a:t>
            </a:r>
            <a:r>
              <a:rPr lang="en-US" sz="1800">
                <a:solidFill>
                  <a:schemeClr val="dk1"/>
                </a:solidFill>
              </a:rPr>
              <a:t>uses a Queue data structure</a:t>
            </a:r>
            <a:br>
              <a:rPr lang="en-US" sz="1800">
                <a:solidFill>
                  <a:schemeClr val="dk1"/>
                </a:solidFill>
              </a:rPr>
            </a:br>
            <a:r>
              <a:rPr lang="en-US" sz="1800">
                <a:solidFill>
                  <a:schemeClr val="dk1"/>
                </a:solidFill>
              </a:rPr>
              <a:t>(FIFO)</a:t>
            </a:r>
            <a:endParaRPr sz="1800">
              <a:solidFill>
                <a:schemeClr val="dk1"/>
              </a:solidFill>
            </a:endParaRPr>
          </a:p>
          <a:p>
            <a:pPr indent="0" lvl="0" marL="457200" rtl="0" algn="l">
              <a:spcBef>
                <a:spcPts val="0"/>
              </a:spcBef>
              <a:spcAft>
                <a:spcPts val="0"/>
              </a:spcAft>
              <a:buClr>
                <a:schemeClr val="dk1"/>
              </a:buClr>
              <a:buSzPts val="1800"/>
              <a:buFont typeface="Arial"/>
              <a:buNone/>
            </a:pPr>
            <a:r>
              <a:t/>
            </a:r>
            <a:endParaRPr sz="1800">
              <a:solidFill>
                <a:schemeClr val="dk1"/>
              </a:solidFill>
            </a:endParaRPr>
          </a:p>
          <a:p>
            <a:pPr indent="-342900" lvl="0" marL="457200" rtl="0" algn="l">
              <a:spcBef>
                <a:spcPts val="0"/>
              </a:spcBef>
              <a:spcAft>
                <a:spcPts val="0"/>
              </a:spcAft>
              <a:buClr>
                <a:schemeClr val="dk1"/>
              </a:buClr>
              <a:buSzPts val="1800"/>
              <a:buChar char="●"/>
            </a:pPr>
            <a:r>
              <a:rPr b="1" lang="en-US" sz="1800">
                <a:solidFill>
                  <a:schemeClr val="dk1"/>
                </a:solidFill>
              </a:rPr>
              <a:t>Depth-First Search (DFS)</a:t>
            </a:r>
            <a:r>
              <a:rPr lang="en-US" sz="1800">
                <a:solidFill>
                  <a:schemeClr val="dk1"/>
                </a:solidFill>
              </a:rPr>
              <a:t> uses a Stack data structure</a:t>
            </a:r>
            <a:br>
              <a:rPr lang="en-US" sz="1800">
                <a:solidFill>
                  <a:schemeClr val="dk1"/>
                </a:solidFill>
              </a:rPr>
            </a:br>
            <a:r>
              <a:rPr lang="en-US" sz="1800">
                <a:solidFill>
                  <a:schemeClr val="dk1"/>
                </a:solidFill>
              </a:rPr>
              <a:t>(LIFO)</a:t>
            </a:r>
            <a:endParaRPr/>
          </a:p>
          <a:p>
            <a:pPr indent="0" lvl="0" marL="0" marR="0" rtl="0" algn="l">
              <a:lnSpc>
                <a:spcPct val="100000"/>
              </a:lnSpc>
              <a:spcBef>
                <a:spcPts val="0"/>
              </a:spcBef>
              <a:spcAft>
                <a:spcPts val="0"/>
              </a:spcAft>
              <a:buClr>
                <a:srgbClr val="000000"/>
              </a:buClr>
              <a:buSzPts val="1200"/>
              <a:buFont typeface="Arial"/>
              <a:buNone/>
            </a:pPr>
            <a:r>
              <a:t/>
            </a:r>
            <a:endParaRPr/>
          </a:p>
        </p:txBody>
      </p:sp>
      <p:sp>
        <p:nvSpPr>
          <p:cNvPr id="167" name="Google Shape;167;p23"/>
          <p:cNvSpPr txBox="1"/>
          <p:nvPr/>
        </p:nvSpPr>
        <p:spPr>
          <a:xfrm>
            <a:off x="8558555" y="6351025"/>
            <a:ext cx="1478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https://dev.to/</a:t>
            </a:r>
            <a:endParaRPr b="1" i="0" sz="800" u="none" cap="none" strike="noStrike">
              <a:solidFill>
                <a:srgbClr val="000000"/>
              </a:solidFill>
              <a:latin typeface="Arial"/>
              <a:ea typeface="Arial"/>
              <a:cs typeface="Arial"/>
              <a:sym typeface="Arial"/>
            </a:endParaRPr>
          </a:p>
        </p:txBody>
      </p:sp>
      <p:sp>
        <p:nvSpPr>
          <p:cNvPr id="168" name="Google Shape;168;p23"/>
          <p:cNvSpPr txBox="1"/>
          <p:nvPr/>
        </p:nvSpPr>
        <p:spPr>
          <a:xfrm>
            <a:off x="8179562" y="357447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https://gohighbrow.com/</a:t>
            </a:r>
            <a:endParaRPr b="1" i="0" sz="800" u="none" cap="none" strike="noStrike">
              <a:solidFill>
                <a:srgbClr val="000000"/>
              </a:solidFill>
              <a:latin typeface="Arial"/>
              <a:ea typeface="Arial"/>
              <a:cs typeface="Arial"/>
              <a:sym typeface="Arial"/>
            </a:endParaRPr>
          </a:p>
        </p:txBody>
      </p:sp>
      <p:pic>
        <p:nvPicPr>
          <p:cNvPr id="169" name="Google Shape;169;p23"/>
          <p:cNvPicPr preferRelativeResize="0"/>
          <p:nvPr/>
        </p:nvPicPr>
        <p:blipFill rotWithShape="1">
          <a:blip r:embed="rId3">
            <a:alphaModFix/>
          </a:blip>
          <a:srcRect b="0" l="0" r="0" t="0"/>
          <a:stretch/>
        </p:blipFill>
        <p:spPr>
          <a:xfrm>
            <a:off x="5926675" y="4144400"/>
            <a:ext cx="5953751" cy="2115025"/>
          </a:xfrm>
          <a:prstGeom prst="rect">
            <a:avLst/>
          </a:prstGeom>
          <a:noFill/>
          <a:ln cap="flat" cmpd="sng" w="9525">
            <a:solidFill>
              <a:srgbClr val="595959"/>
            </a:solidFill>
            <a:prstDash val="solid"/>
            <a:round/>
            <a:headEnd len="sm" w="sm" type="none"/>
            <a:tailEnd len="sm" w="sm" type="none"/>
          </a:ln>
        </p:spPr>
      </p:pic>
      <p:pic>
        <p:nvPicPr>
          <p:cNvPr id="170" name="Google Shape;170;p23"/>
          <p:cNvPicPr preferRelativeResize="0"/>
          <p:nvPr/>
        </p:nvPicPr>
        <p:blipFill rotWithShape="1">
          <a:blip r:embed="rId4">
            <a:alphaModFix/>
          </a:blip>
          <a:srcRect b="0" l="0" r="0" t="0"/>
          <a:stretch/>
        </p:blipFill>
        <p:spPr>
          <a:xfrm>
            <a:off x="6141225" y="1078700"/>
            <a:ext cx="5633675" cy="245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Breadth-first Search (BFS)</a:t>
            </a:r>
            <a:endParaRPr sz="2500"/>
          </a:p>
        </p:txBody>
      </p:sp>
      <p:sp>
        <p:nvSpPr>
          <p:cNvPr id="176" name="Google Shape;176;p24"/>
          <p:cNvSpPr txBox="1"/>
          <p:nvPr/>
        </p:nvSpPr>
        <p:spPr>
          <a:xfrm>
            <a:off x="337350" y="1872325"/>
            <a:ext cx="59898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400"/>
              <a:buFont typeface="Arial"/>
              <a:buNone/>
            </a:pPr>
            <a:r>
              <a:rPr lang="en-US" sz="1600">
                <a:solidFill>
                  <a:schemeClr val="dk1"/>
                </a:solidFill>
              </a:rPr>
              <a:t>Breadth-first search is an algorithm for traversing or searching tree or graph data structures. It starts at the tree’s root or graph and searches/visits all nodes at the current depth level before moving on to the nodes at the next depth level. Breadth-first search can be used to solve many problems in graph theory.</a:t>
            </a:r>
            <a:endParaRPr sz="1600">
              <a:solidFill>
                <a:schemeClr val="dk1"/>
              </a:solidFill>
            </a:endParaRPr>
          </a:p>
          <a:p>
            <a:pPr indent="0" lvl="0" marL="0" rtl="0" algn="l">
              <a:spcBef>
                <a:spcPts val="0"/>
              </a:spcBef>
              <a:spcAft>
                <a:spcPts val="0"/>
              </a:spcAft>
              <a:buClr>
                <a:schemeClr val="dk1"/>
              </a:buClr>
              <a:buSzPts val="1400"/>
              <a:buFont typeface="Arial"/>
              <a:buNone/>
            </a:pPr>
            <a:r>
              <a:t/>
            </a:r>
            <a:endParaRPr sz="1600">
              <a:solidFill>
                <a:schemeClr val="dk1"/>
              </a:solidFill>
            </a:endParaRPr>
          </a:p>
          <a:p>
            <a:pPr indent="0" lvl="0" marL="0" rtl="0" algn="l">
              <a:spcBef>
                <a:spcPts val="0"/>
              </a:spcBef>
              <a:spcAft>
                <a:spcPts val="0"/>
              </a:spcAft>
              <a:buClr>
                <a:schemeClr val="dk1"/>
              </a:buClr>
              <a:buSzPts val="1400"/>
              <a:buFont typeface="Arial"/>
              <a:buNone/>
            </a:pPr>
            <a:r>
              <a:rPr lang="en-US" sz="1600">
                <a:solidFill>
                  <a:schemeClr val="dk1"/>
                </a:solidFill>
              </a:rPr>
              <a:t>The BFS algorithm works as follows:</a:t>
            </a:r>
            <a:endParaRPr sz="1600">
              <a:solidFill>
                <a:schemeClr val="dk1"/>
              </a:solidFill>
            </a:endParaRPr>
          </a:p>
          <a:p>
            <a:pPr indent="0" lvl="0" marL="0" rtl="0" algn="l">
              <a:spcBef>
                <a:spcPts val="0"/>
              </a:spcBef>
              <a:spcAft>
                <a:spcPts val="0"/>
              </a:spcAft>
              <a:buClr>
                <a:schemeClr val="dk1"/>
              </a:buClr>
              <a:buSzPts val="1400"/>
              <a:buFont typeface="Arial"/>
              <a:buNone/>
            </a:pPr>
            <a:r>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Declare a queue and insert the starting vertex.</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Initialize a visited array and mark the starting vertex as visited.</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US" sz="1600">
                <a:solidFill>
                  <a:schemeClr val="dk1"/>
                </a:solidFill>
              </a:rPr>
              <a:t>Follow the below process till the queue becomes empty:</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Remove the first vertex of the queue.</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Mark that vertex as visited.</a:t>
            </a:r>
            <a:endParaRPr sz="1600">
              <a:solidFill>
                <a:schemeClr val="dk1"/>
              </a:solidFill>
            </a:endParaRPr>
          </a:p>
          <a:p>
            <a:pPr indent="-330200" lvl="1" marL="914400" rtl="0" algn="l">
              <a:spcBef>
                <a:spcPts val="0"/>
              </a:spcBef>
              <a:spcAft>
                <a:spcPts val="0"/>
              </a:spcAft>
              <a:buClr>
                <a:schemeClr val="dk1"/>
              </a:buClr>
              <a:buSzPts val="1600"/>
              <a:buAutoNum type="alphaLcPeriod"/>
            </a:pPr>
            <a:r>
              <a:rPr lang="en-US" sz="1600">
                <a:solidFill>
                  <a:schemeClr val="dk1"/>
                </a:solidFill>
              </a:rPr>
              <a:t>Insert all the unvisited neighbors of the vertex into the queue.</a:t>
            </a:r>
            <a:endParaRPr sz="1600">
              <a:solidFill>
                <a:schemeClr val="dk1"/>
              </a:solidFill>
            </a:endParaRPr>
          </a:p>
          <a:p>
            <a:pPr indent="0" lvl="0" marL="0" marR="0" rtl="0" algn="l">
              <a:lnSpc>
                <a:spcPct val="100000"/>
              </a:lnSpc>
              <a:spcBef>
                <a:spcPts val="0"/>
              </a:spcBef>
              <a:spcAft>
                <a:spcPts val="0"/>
              </a:spcAft>
              <a:buClr>
                <a:srgbClr val="000000"/>
              </a:buClr>
              <a:buSzPts val="1200"/>
              <a:buFont typeface="Arial"/>
              <a:buNone/>
            </a:pPr>
            <a:r>
              <a:t/>
            </a:r>
            <a:endParaRPr b="1" sz="1600">
              <a:solidFill>
                <a:srgbClr val="CC4125"/>
              </a:solidFill>
            </a:endParaRPr>
          </a:p>
        </p:txBody>
      </p:sp>
      <p:sp>
        <p:nvSpPr>
          <p:cNvPr id="177" name="Google Shape;177;p24"/>
          <p:cNvSpPr txBox="1"/>
          <p:nvPr/>
        </p:nvSpPr>
        <p:spPr>
          <a:xfrm>
            <a:off x="8534412" y="6264450"/>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https://www.geeksforgeeks.org/</a:t>
            </a:r>
            <a:endParaRPr b="1" i="0" sz="800" u="none" cap="none" strike="noStrike">
              <a:solidFill>
                <a:srgbClr val="000000"/>
              </a:solidFill>
              <a:latin typeface="Arial"/>
              <a:ea typeface="Arial"/>
              <a:cs typeface="Arial"/>
              <a:sym typeface="Arial"/>
            </a:endParaRPr>
          </a:p>
        </p:txBody>
      </p:sp>
      <p:sp>
        <p:nvSpPr>
          <p:cNvPr id="178" name="Google Shape;178;p24"/>
          <p:cNvSpPr txBox="1"/>
          <p:nvPr/>
        </p:nvSpPr>
        <p:spPr>
          <a:xfrm>
            <a:off x="8495912" y="3835475"/>
            <a:ext cx="2405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https://www.simplilearn.com/</a:t>
            </a:r>
            <a:endParaRPr b="1" i="0" sz="800" u="none" cap="none" strike="noStrike">
              <a:solidFill>
                <a:srgbClr val="000000"/>
              </a:solidFill>
              <a:latin typeface="Arial"/>
              <a:ea typeface="Arial"/>
              <a:cs typeface="Arial"/>
              <a:sym typeface="Arial"/>
            </a:endParaRPr>
          </a:p>
        </p:txBody>
      </p:sp>
      <p:pic>
        <p:nvPicPr>
          <p:cNvPr id="179" name="Google Shape;179;p24"/>
          <p:cNvPicPr preferRelativeResize="0"/>
          <p:nvPr/>
        </p:nvPicPr>
        <p:blipFill rotWithShape="1">
          <a:blip r:embed="rId3">
            <a:alphaModFix/>
          </a:blip>
          <a:srcRect b="10368" l="17165" r="19115" t="10903"/>
          <a:stretch/>
        </p:blipFill>
        <p:spPr>
          <a:xfrm>
            <a:off x="7591175" y="993050"/>
            <a:ext cx="4089651" cy="2842425"/>
          </a:xfrm>
          <a:prstGeom prst="rect">
            <a:avLst/>
          </a:prstGeom>
          <a:noFill/>
          <a:ln>
            <a:noFill/>
          </a:ln>
        </p:spPr>
      </p:pic>
      <p:pic>
        <p:nvPicPr>
          <p:cNvPr id="180" name="Google Shape;180;p24"/>
          <p:cNvPicPr preferRelativeResize="0"/>
          <p:nvPr/>
        </p:nvPicPr>
        <p:blipFill rotWithShape="1">
          <a:blip r:embed="rId4">
            <a:alphaModFix/>
          </a:blip>
          <a:srcRect b="0" l="0" r="0" t="0"/>
          <a:stretch/>
        </p:blipFill>
        <p:spPr>
          <a:xfrm>
            <a:off x="6911475" y="4286200"/>
            <a:ext cx="4980701" cy="1835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