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be6f711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7be6f711b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b3736c0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8b3736c03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b3736c0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8b3736c03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b3736c0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8b3736c03e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b3736c03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8b3736c03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b3736c03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8b3736c03e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rojection White">
  <p:cSld name="Cover-Projection Whit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902524"/>
            <a:ext cx="3932100" cy="1321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2"/>
          <p:cNvSpPr txBox="1"/>
          <p:nvPr>
            <p:ph idx="1" type="body"/>
          </p:nvPr>
        </p:nvSpPr>
        <p:spPr>
          <a:xfrm>
            <a:off x="5183188" y="12249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06400" lvl="1" marL="914400" marR="0" rtl="0" algn="l">
              <a:lnSpc>
                <a:spcPct val="90000"/>
              </a:lnSpc>
              <a:spcBef>
                <a:spcPts val="5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381000" lvl="2" marL="13716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2"/>
          <p:cNvSpPr txBox="1"/>
          <p:nvPr>
            <p:ph idx="2" type="body"/>
          </p:nvPr>
        </p:nvSpPr>
        <p:spPr>
          <a:xfrm>
            <a:off x="839788" y="22949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7" name="Google Shape;6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839788" y="926274"/>
            <a:ext cx="3932100" cy="12975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3"/>
          <p:cNvSpPr/>
          <p:nvPr>
            <p:ph idx="2" type="pic"/>
          </p:nvPr>
        </p:nvSpPr>
        <p:spPr>
          <a:xfrm>
            <a:off x="5183188" y="1272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839788" y="2342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4" name="Google Shape;7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4"/>
          <p:cNvSpPr txBox="1"/>
          <p:nvPr>
            <p:ph idx="1" type="body"/>
          </p:nvPr>
        </p:nvSpPr>
        <p:spPr>
          <a:xfrm rot="5400000">
            <a:off x="4171350" y="-1005587"/>
            <a:ext cx="38493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425900" y="2249025"/>
            <a:ext cx="5226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5"/>
          <p:cNvSpPr txBox="1"/>
          <p:nvPr>
            <p:ph idx="1" type="body"/>
          </p:nvPr>
        </p:nvSpPr>
        <p:spPr>
          <a:xfrm rot="5400000">
            <a:off x="2091900" y="-303675"/>
            <a:ext cx="5226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Title with Logo">
  <p:cSld name="White Cover-Title with Logo">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ph idx="1" type="subTitle"/>
          </p:nvPr>
        </p:nvSpPr>
        <p:spPr>
          <a:xfrm>
            <a:off x="1524000" y="4484905"/>
            <a:ext cx="9144000" cy="1075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2" name="Google Shape;12;p3"/>
          <p:cNvPicPr preferRelativeResize="0"/>
          <p:nvPr/>
        </p:nvPicPr>
        <p:blipFill rotWithShape="1">
          <a:blip r:embed="rId2">
            <a:alphaModFix/>
          </a:blip>
          <a:srcRect b="0" l="0" r="0" t="0"/>
          <a:stretch/>
        </p:blipFill>
        <p:spPr>
          <a:xfrm>
            <a:off x="3314918" y="1201978"/>
            <a:ext cx="5629274" cy="1866815"/>
          </a:xfrm>
          <a:prstGeom prst="rect">
            <a:avLst/>
          </a:prstGeom>
          <a:noFill/>
          <a:ln>
            <a:noFill/>
          </a:ln>
        </p:spPr>
      </p:pic>
      <p:sp>
        <p:nvSpPr>
          <p:cNvPr id="13" name="Google Shape;13;p3"/>
          <p:cNvSpPr txBox="1"/>
          <p:nvPr>
            <p:ph idx="2" type="body"/>
          </p:nvPr>
        </p:nvSpPr>
        <p:spPr>
          <a:xfrm>
            <a:off x="1524000" y="3132668"/>
            <a:ext cx="9144000" cy="126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228600" lvl="1" marL="914400"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p6"/>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5" name="Google Shape;3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838200" y="1021278"/>
            <a:ext cx="10515600" cy="1091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8"/>
          <p:cNvSpPr txBox="1"/>
          <p:nvPr>
            <p:ph idx="1" type="body"/>
          </p:nvPr>
        </p:nvSpPr>
        <p:spPr>
          <a:xfrm>
            <a:off x="838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2" type="body"/>
          </p:nvPr>
        </p:nvSpPr>
        <p:spPr>
          <a:xfrm>
            <a:off x="6172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838200" y="914400"/>
            <a:ext cx="10515600" cy="12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9"/>
          <p:cNvSpPr txBox="1"/>
          <p:nvPr>
            <p:ph idx="1" type="body"/>
          </p:nvPr>
        </p:nvSpPr>
        <p:spPr>
          <a:xfrm>
            <a:off x="836612" y="218281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9"/>
          <p:cNvSpPr txBox="1"/>
          <p:nvPr>
            <p:ph idx="2" type="body"/>
          </p:nvPr>
        </p:nvSpPr>
        <p:spPr>
          <a:xfrm>
            <a:off x="839788" y="3006725"/>
            <a:ext cx="51579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9"/>
          <p:cNvSpPr txBox="1"/>
          <p:nvPr>
            <p:ph idx="3" type="body"/>
          </p:nvPr>
        </p:nvSpPr>
        <p:spPr>
          <a:xfrm>
            <a:off x="6169024" y="218281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9"/>
          <p:cNvSpPr txBox="1"/>
          <p:nvPr>
            <p:ph idx="4" type="body"/>
          </p:nvPr>
        </p:nvSpPr>
        <p:spPr>
          <a:xfrm>
            <a:off x="6172200" y="3006725"/>
            <a:ext cx="51831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4"/>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6000"/>
              <a:buFont typeface="Georgia"/>
              <a:buNone/>
            </a:pPr>
            <a:r>
              <a:rPr lang="en-US" sz="5000"/>
              <a:t>CSC 250: Foundations of Computer Science I</a:t>
            </a:r>
            <a:endParaRPr b="0" i="0" sz="5000" u="none" cap="none" strike="noStrike">
              <a:solidFill>
                <a:schemeClr val="dk2"/>
              </a:solidFill>
              <a:latin typeface="Georgia"/>
              <a:ea typeface="Georgia"/>
              <a:cs typeface="Georgia"/>
              <a:sym typeface="Georgia"/>
            </a:endParaRPr>
          </a:p>
        </p:txBody>
      </p:sp>
      <p:sp>
        <p:nvSpPr>
          <p:cNvPr id="94" name="Google Shape;94;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Arial"/>
              <a:buNone/>
            </a:pPr>
            <a:r>
              <a:rPr lang="en-US"/>
              <a:t>Fall 2023 - Lecture 14</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sz="1500"/>
              <a:t>Amitabha Dey</a:t>
            </a:r>
            <a:endParaRPr sz="1500"/>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a:t>Department</a:t>
            </a:r>
            <a:r>
              <a:rPr lang="en-US"/>
              <a:t> of Computer Science</a:t>
            </a:r>
            <a:endParaRPr/>
          </a:p>
          <a:p>
            <a:pPr indent="0" lvl="0" marL="0" marR="0" rtl="0" algn="ctr">
              <a:lnSpc>
                <a:spcPct val="90000"/>
              </a:lnSpc>
              <a:spcBef>
                <a:spcPts val="0"/>
              </a:spcBef>
              <a:spcAft>
                <a:spcPts val="0"/>
              </a:spcAft>
              <a:buClr>
                <a:schemeClr val="dk2"/>
              </a:buClr>
              <a:buSzPts val="2400"/>
              <a:buFont typeface="Arial"/>
              <a:buNone/>
            </a:pPr>
            <a:r>
              <a:rPr lang="en-US"/>
              <a:t>University of North Carolina at Greensboro</a:t>
            </a:r>
            <a:endParaRPr/>
          </a:p>
        </p:txBody>
      </p:sp>
      <p:cxnSp>
        <p:nvCxnSpPr>
          <p:cNvPr id="95" name="Google Shape;95;p16"/>
          <p:cNvCxnSpPr/>
          <p:nvPr/>
        </p:nvCxnSpPr>
        <p:spPr>
          <a:xfrm>
            <a:off x="1618175" y="4145625"/>
            <a:ext cx="9054000" cy="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Tree Traversal</a:t>
            </a:r>
            <a:endParaRPr sz="2500"/>
          </a:p>
        </p:txBody>
      </p:sp>
      <p:sp>
        <p:nvSpPr>
          <p:cNvPr id="101" name="Google Shape;101;p17"/>
          <p:cNvSpPr txBox="1"/>
          <p:nvPr/>
        </p:nvSpPr>
        <p:spPr>
          <a:xfrm>
            <a:off x="337350" y="1915900"/>
            <a:ext cx="4930200" cy="4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In computer science, tree traversal (also known as tree search and walking the tree) is a form of graph traversal and refers to the process of visiting (e.g. retrieving, updating, or deleting) each node in a tree data structure, exactly once. Such traversals are classified by the order in which the nodes are visited.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Unlike linked lists, one-dimensional arrays and other linear data structures, which are canonically traversed in linear order, trees may be traversed in multiple ways. They may be traversed in depth-first or breadth-first order. There are three common ways to traverse them in depth-first order: </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in-order, </a:t>
            </a:r>
            <a:endParaRPr/>
          </a:p>
          <a:p>
            <a:pPr indent="-317500" lvl="0" marL="457200" rtl="0" algn="l">
              <a:lnSpc>
                <a:spcPct val="115000"/>
              </a:lnSpc>
              <a:spcBef>
                <a:spcPts val="0"/>
              </a:spcBef>
              <a:spcAft>
                <a:spcPts val="0"/>
              </a:spcAft>
              <a:buSzPts val="1400"/>
              <a:buChar char="●"/>
            </a:pPr>
            <a:r>
              <a:rPr lang="en-US"/>
              <a:t>pre-order and </a:t>
            </a:r>
            <a:endParaRPr/>
          </a:p>
          <a:p>
            <a:pPr indent="-317500" lvl="0" marL="457200" rtl="0" algn="l">
              <a:lnSpc>
                <a:spcPct val="115000"/>
              </a:lnSpc>
              <a:spcBef>
                <a:spcPts val="0"/>
              </a:spcBef>
              <a:spcAft>
                <a:spcPts val="0"/>
              </a:spcAft>
              <a:buSzPts val="1400"/>
              <a:buChar char="●"/>
            </a:pPr>
            <a:r>
              <a:rPr lang="en-US"/>
              <a:t>post-order.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102" name="Google Shape;102;p17"/>
          <p:cNvSpPr txBox="1"/>
          <p:nvPr/>
        </p:nvSpPr>
        <p:spPr>
          <a:xfrm>
            <a:off x="7453125" y="5658125"/>
            <a:ext cx="25341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https://libguides.brooklyn.cuny.edu/</a:t>
            </a:r>
            <a:endParaRPr b="1" i="0" sz="800" u="none" cap="none" strike="noStrike">
              <a:solidFill>
                <a:srgbClr val="000000"/>
              </a:solidFill>
              <a:latin typeface="Arial"/>
              <a:ea typeface="Arial"/>
              <a:cs typeface="Arial"/>
              <a:sym typeface="Arial"/>
            </a:endParaRPr>
          </a:p>
        </p:txBody>
      </p:sp>
      <p:pic>
        <p:nvPicPr>
          <p:cNvPr id="103" name="Google Shape;103;p17"/>
          <p:cNvPicPr preferRelativeResize="0"/>
          <p:nvPr/>
        </p:nvPicPr>
        <p:blipFill>
          <a:blip r:embed="rId3">
            <a:alphaModFix/>
          </a:blip>
          <a:stretch>
            <a:fillRect/>
          </a:stretch>
        </p:blipFill>
        <p:spPr>
          <a:xfrm>
            <a:off x="5539650" y="1918327"/>
            <a:ext cx="6361041" cy="3693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Binary Tree Traversal</a:t>
            </a:r>
            <a:endParaRPr sz="2500"/>
          </a:p>
          <a:p>
            <a:pPr indent="0" lvl="0" marL="0" rtl="0" algn="l">
              <a:spcBef>
                <a:spcPts val="0"/>
              </a:spcBef>
              <a:spcAft>
                <a:spcPts val="0"/>
              </a:spcAft>
              <a:buClr>
                <a:schemeClr val="dk2"/>
              </a:buClr>
              <a:buSzPts val="6000"/>
              <a:buFont typeface="Georgia"/>
              <a:buNone/>
            </a:pPr>
            <a:r>
              <a:rPr lang="en-US" sz="1800"/>
              <a:t>Preorder Traversal</a:t>
            </a:r>
            <a:endParaRPr sz="1800"/>
          </a:p>
        </p:txBody>
      </p:sp>
      <p:sp>
        <p:nvSpPr>
          <p:cNvPr id="109" name="Google Shape;109;p18"/>
          <p:cNvSpPr txBox="1"/>
          <p:nvPr/>
        </p:nvSpPr>
        <p:spPr>
          <a:xfrm>
            <a:off x="337350" y="1915900"/>
            <a:ext cx="42375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In this traversal method, the root node is visited first, then the left subtree and finally the right subtree.</a:t>
            </a:r>
            <a:endParaRPr/>
          </a:p>
          <a:p>
            <a:pPr indent="0" lvl="0" marL="0" rtl="0" algn="l">
              <a:lnSpc>
                <a:spcPct val="115000"/>
              </a:lnSpc>
              <a:spcBef>
                <a:spcPts val="0"/>
              </a:spcBef>
              <a:spcAft>
                <a:spcPts val="0"/>
              </a:spcAft>
              <a:buNone/>
            </a:pPr>
            <a:r>
              <a:t/>
            </a:r>
            <a:endParaRPr/>
          </a:p>
        </p:txBody>
      </p:sp>
      <p:pic>
        <p:nvPicPr>
          <p:cNvPr id="110" name="Google Shape;110;p18"/>
          <p:cNvPicPr preferRelativeResize="0"/>
          <p:nvPr/>
        </p:nvPicPr>
        <p:blipFill rotWithShape="1">
          <a:blip r:embed="rId3">
            <a:alphaModFix/>
          </a:blip>
          <a:srcRect b="0" l="0" r="0" t="16922"/>
          <a:stretch/>
        </p:blipFill>
        <p:spPr>
          <a:xfrm>
            <a:off x="337350" y="2806950"/>
            <a:ext cx="3866776" cy="1143600"/>
          </a:xfrm>
          <a:prstGeom prst="rect">
            <a:avLst/>
          </a:prstGeom>
          <a:noFill/>
          <a:ln>
            <a:noFill/>
          </a:ln>
        </p:spPr>
      </p:pic>
      <p:sp>
        <p:nvSpPr>
          <p:cNvPr id="111" name="Google Shape;111;p18"/>
          <p:cNvSpPr txBox="1"/>
          <p:nvPr/>
        </p:nvSpPr>
        <p:spPr>
          <a:xfrm>
            <a:off x="4574850" y="1438225"/>
            <a:ext cx="30000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800">
                <a:solidFill>
                  <a:schemeClr val="dk2"/>
                </a:solidFill>
                <a:latin typeface="Georgia"/>
                <a:ea typeface="Georgia"/>
                <a:cs typeface="Georgia"/>
                <a:sym typeface="Georgia"/>
              </a:rPr>
              <a:t>Inorder Traversal </a:t>
            </a:r>
            <a:endParaRPr sz="1800">
              <a:solidFill>
                <a:schemeClr val="dk2"/>
              </a:solidFill>
              <a:latin typeface="Georgia"/>
              <a:ea typeface="Georgia"/>
              <a:cs typeface="Georgia"/>
              <a:sym typeface="Georgia"/>
            </a:endParaRPr>
          </a:p>
        </p:txBody>
      </p:sp>
      <p:sp>
        <p:nvSpPr>
          <p:cNvPr id="112" name="Google Shape;112;p18"/>
          <p:cNvSpPr txBox="1"/>
          <p:nvPr/>
        </p:nvSpPr>
        <p:spPr>
          <a:xfrm>
            <a:off x="8446800" y="1438225"/>
            <a:ext cx="30000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800">
                <a:solidFill>
                  <a:schemeClr val="dk2"/>
                </a:solidFill>
                <a:latin typeface="Georgia"/>
                <a:ea typeface="Georgia"/>
                <a:cs typeface="Georgia"/>
                <a:sym typeface="Georgia"/>
              </a:rPr>
              <a:t>Postorder</a:t>
            </a:r>
            <a:r>
              <a:rPr lang="en-US" sz="1800">
                <a:solidFill>
                  <a:schemeClr val="dk2"/>
                </a:solidFill>
                <a:latin typeface="Georgia"/>
                <a:ea typeface="Georgia"/>
                <a:cs typeface="Georgia"/>
                <a:sym typeface="Georgia"/>
              </a:rPr>
              <a:t> Traversal</a:t>
            </a:r>
            <a:endParaRPr sz="1800">
              <a:solidFill>
                <a:schemeClr val="dk2"/>
              </a:solidFill>
              <a:latin typeface="Georgia"/>
              <a:ea typeface="Georgia"/>
              <a:cs typeface="Georgia"/>
              <a:sym typeface="Georgia"/>
            </a:endParaRPr>
          </a:p>
        </p:txBody>
      </p:sp>
      <p:sp>
        <p:nvSpPr>
          <p:cNvPr id="113" name="Google Shape;113;p18"/>
          <p:cNvSpPr txBox="1"/>
          <p:nvPr/>
        </p:nvSpPr>
        <p:spPr>
          <a:xfrm>
            <a:off x="4534425" y="1915900"/>
            <a:ext cx="37452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In this traversal method, the left subtree is visited first, then the root and later the right sub-tree. We should always remember that every node may represent a subtree itself.</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If a binary tree is traversed in-order, the output will produce sorted key values in an ascending order.</a:t>
            </a:r>
            <a:endParaRPr/>
          </a:p>
          <a:p>
            <a:pPr indent="0" lvl="0" marL="0" rtl="0" algn="l">
              <a:lnSpc>
                <a:spcPct val="115000"/>
              </a:lnSpc>
              <a:spcBef>
                <a:spcPts val="0"/>
              </a:spcBef>
              <a:spcAft>
                <a:spcPts val="0"/>
              </a:spcAft>
              <a:buNone/>
            </a:pPr>
            <a:r>
              <a:t/>
            </a:r>
            <a:endParaRPr/>
          </a:p>
        </p:txBody>
      </p:sp>
      <p:pic>
        <p:nvPicPr>
          <p:cNvPr id="114" name="Google Shape;114;p18"/>
          <p:cNvPicPr preferRelativeResize="0"/>
          <p:nvPr/>
        </p:nvPicPr>
        <p:blipFill rotWithShape="1">
          <a:blip r:embed="rId4">
            <a:alphaModFix/>
          </a:blip>
          <a:srcRect b="0" l="0" r="35583" t="19504"/>
          <a:stretch/>
        </p:blipFill>
        <p:spPr>
          <a:xfrm>
            <a:off x="4412850" y="4091875"/>
            <a:ext cx="3866776" cy="1090687"/>
          </a:xfrm>
          <a:prstGeom prst="rect">
            <a:avLst/>
          </a:prstGeom>
          <a:noFill/>
          <a:ln>
            <a:noFill/>
          </a:ln>
        </p:spPr>
      </p:pic>
      <p:sp>
        <p:nvSpPr>
          <p:cNvPr id="115" name="Google Shape;115;p18"/>
          <p:cNvSpPr txBox="1"/>
          <p:nvPr/>
        </p:nvSpPr>
        <p:spPr>
          <a:xfrm>
            <a:off x="8446800" y="1915900"/>
            <a:ext cx="3285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In this traversal method, the root node is visited last, hence the name. First we traverse the left subtree, then the right subtree and finally the root node.</a:t>
            </a:r>
            <a:endParaRPr/>
          </a:p>
        </p:txBody>
      </p:sp>
      <p:pic>
        <p:nvPicPr>
          <p:cNvPr id="116" name="Google Shape;116;p18"/>
          <p:cNvPicPr preferRelativeResize="0"/>
          <p:nvPr/>
        </p:nvPicPr>
        <p:blipFill rotWithShape="1">
          <a:blip r:embed="rId5">
            <a:alphaModFix/>
          </a:blip>
          <a:srcRect b="0" l="0" r="0" t="17607"/>
          <a:stretch/>
        </p:blipFill>
        <p:spPr>
          <a:xfrm>
            <a:off x="8395450" y="3143075"/>
            <a:ext cx="3623600" cy="104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Binary Tree Traversal</a:t>
            </a:r>
            <a:endParaRPr sz="1800"/>
          </a:p>
        </p:txBody>
      </p:sp>
      <p:pic>
        <p:nvPicPr>
          <p:cNvPr id="122" name="Google Shape;122;p19"/>
          <p:cNvPicPr preferRelativeResize="0"/>
          <p:nvPr/>
        </p:nvPicPr>
        <p:blipFill>
          <a:blip r:embed="rId3">
            <a:alphaModFix/>
          </a:blip>
          <a:stretch>
            <a:fillRect/>
          </a:stretch>
        </p:blipFill>
        <p:spPr>
          <a:xfrm>
            <a:off x="195150" y="1913549"/>
            <a:ext cx="6107026" cy="4404675"/>
          </a:xfrm>
          <a:prstGeom prst="rect">
            <a:avLst/>
          </a:prstGeom>
          <a:noFill/>
          <a:ln>
            <a:noFill/>
          </a:ln>
        </p:spPr>
      </p:pic>
      <p:sp>
        <p:nvSpPr>
          <p:cNvPr id="123" name="Google Shape;123;p19"/>
          <p:cNvSpPr txBox="1"/>
          <p:nvPr/>
        </p:nvSpPr>
        <p:spPr>
          <a:xfrm>
            <a:off x="1981613" y="6359450"/>
            <a:ext cx="25341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https://www.geeksforgeeks.org/</a:t>
            </a:r>
            <a:endParaRPr b="1" i="0" sz="800" u="none" cap="none" strike="noStrike">
              <a:solidFill>
                <a:srgbClr val="000000"/>
              </a:solidFill>
              <a:latin typeface="Arial"/>
              <a:ea typeface="Arial"/>
              <a:cs typeface="Arial"/>
              <a:sym typeface="Arial"/>
            </a:endParaRPr>
          </a:p>
        </p:txBody>
      </p:sp>
      <p:pic>
        <p:nvPicPr>
          <p:cNvPr id="124" name="Google Shape;124;p19"/>
          <p:cNvPicPr preferRelativeResize="0"/>
          <p:nvPr/>
        </p:nvPicPr>
        <p:blipFill>
          <a:blip r:embed="rId4">
            <a:alphaModFix/>
          </a:blip>
          <a:stretch>
            <a:fillRect/>
          </a:stretch>
        </p:blipFill>
        <p:spPr>
          <a:xfrm>
            <a:off x="6018475" y="1639950"/>
            <a:ext cx="5912824" cy="3730149"/>
          </a:xfrm>
          <a:prstGeom prst="rect">
            <a:avLst/>
          </a:prstGeom>
          <a:noFill/>
          <a:ln>
            <a:noFill/>
          </a:ln>
        </p:spPr>
      </p:pic>
      <p:sp>
        <p:nvSpPr>
          <p:cNvPr id="125" name="Google Shape;125;p19"/>
          <p:cNvSpPr txBox="1"/>
          <p:nvPr/>
        </p:nvSpPr>
        <p:spPr>
          <a:xfrm>
            <a:off x="8049875" y="5468625"/>
            <a:ext cx="25341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https://prepinsta.com/</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Applications of Tree Structures and Traversals</a:t>
            </a:r>
            <a:endParaRPr sz="1800"/>
          </a:p>
        </p:txBody>
      </p:sp>
      <p:sp>
        <p:nvSpPr>
          <p:cNvPr id="131" name="Google Shape;131;p20"/>
          <p:cNvSpPr txBox="1"/>
          <p:nvPr/>
        </p:nvSpPr>
        <p:spPr>
          <a:xfrm>
            <a:off x="337350" y="1864875"/>
            <a:ext cx="5776800" cy="48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4"/>
                </a:solidFill>
              </a:rPr>
              <a:t>Game Development</a:t>
            </a:r>
            <a:endParaRPr>
              <a:solidFill>
                <a:schemeClr val="accent4"/>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rPr lang="en-US" sz="1300"/>
              <a:t>In a 3D game, a typical scenario involves an avatar controlled by the player wandering around in a virtual environment and interacting with its surroundings. Such games usually contain many virtual entities, representing different objects. In order to have some degree of realism, the user’s avatar should at least interact with these entities as if they were solid objects (instead of passing through them).</a:t>
            </a:r>
            <a:endParaRPr sz="1300"/>
          </a:p>
          <a:p>
            <a:pPr indent="0" lvl="0" marL="0" rtl="0" algn="l">
              <a:spcBef>
                <a:spcPts val="0"/>
              </a:spcBef>
              <a:spcAft>
                <a:spcPts val="0"/>
              </a:spcAft>
              <a:buNone/>
            </a:pPr>
            <a:r>
              <a:rPr lang="en-US" sz="1300"/>
              <a:t>For this purpose, collision detection is necessary. It can easily be seen that as the number of entities grows larger, naively checking for collisions with every object becomes computationally infeasible. As a matter of fact, most of these checks are redundant, as the objects and the avatar are too far away.</a:t>
            </a:r>
            <a:endParaRPr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US" sz="1300"/>
              <a:t>Space partitioning trees recursively divide the space into smaller and smaller cells until a specific cell size is reached. </a:t>
            </a:r>
            <a:r>
              <a:rPr lang="en-US" sz="1300"/>
              <a:t>Leaf nodes correspond to regions of the virtual environment and contain the objects that are currently within it. Thus, checking for collisions boils down to finding the cell where the avatar currently is, and checking for collisions with objects only in the neighboring cells.</a:t>
            </a:r>
            <a:endParaRPr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US" sz="1300"/>
              <a:t>This process massively reduces the number of calculations and allows real-time collision detection. </a:t>
            </a:r>
            <a:endParaRPr sz="1300"/>
          </a:p>
        </p:txBody>
      </p:sp>
      <p:pic>
        <p:nvPicPr>
          <p:cNvPr id="132" name="Google Shape;132;p20"/>
          <p:cNvPicPr preferRelativeResize="0"/>
          <p:nvPr/>
        </p:nvPicPr>
        <p:blipFill>
          <a:blip r:embed="rId3">
            <a:alphaModFix/>
          </a:blip>
          <a:stretch>
            <a:fillRect/>
          </a:stretch>
        </p:blipFill>
        <p:spPr>
          <a:xfrm>
            <a:off x="6114150" y="2541327"/>
            <a:ext cx="5977200" cy="2529500"/>
          </a:xfrm>
          <a:prstGeom prst="rect">
            <a:avLst/>
          </a:prstGeom>
          <a:noFill/>
          <a:ln>
            <a:noFill/>
          </a:ln>
        </p:spPr>
      </p:pic>
      <p:sp>
        <p:nvSpPr>
          <p:cNvPr id="133" name="Google Shape;133;p20"/>
          <p:cNvSpPr txBox="1"/>
          <p:nvPr/>
        </p:nvSpPr>
        <p:spPr>
          <a:xfrm>
            <a:off x="7781952" y="5264900"/>
            <a:ext cx="2958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https://www.baeldung.com/cs/tree-examples</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Applications of Tree Structures and Traversals</a:t>
            </a:r>
            <a:endParaRPr sz="1800"/>
          </a:p>
        </p:txBody>
      </p:sp>
      <p:sp>
        <p:nvSpPr>
          <p:cNvPr id="139" name="Google Shape;139;p21"/>
          <p:cNvSpPr txBox="1"/>
          <p:nvPr/>
        </p:nvSpPr>
        <p:spPr>
          <a:xfrm>
            <a:off x="337350" y="1864875"/>
            <a:ext cx="6529200" cy="48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4"/>
                </a:solidFill>
              </a:rPr>
              <a:t>Huffman Coding</a:t>
            </a:r>
            <a:endParaRPr>
              <a:solidFill>
                <a:schemeClr val="accent4"/>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rPr lang="en-US" sz="1300"/>
              <a:t>Huffman coding is a popular algorithm used for data compression. It is widely used in various real-world applications to efficiently represent and compress data.</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US" sz="1300"/>
              <a:t>Data Compression: Huffman coding is widely used in data compression algorithms, such as ZIP and GZIP, to reduce the size of files and improve data transfer efficiency over networks.</a:t>
            </a:r>
            <a:endParaRPr sz="1300"/>
          </a:p>
          <a:p>
            <a:pPr indent="-311150" lvl="0" marL="457200" rtl="0" algn="l">
              <a:spcBef>
                <a:spcPts val="0"/>
              </a:spcBef>
              <a:spcAft>
                <a:spcPts val="0"/>
              </a:spcAft>
              <a:buSzPts val="1300"/>
              <a:buChar char="●"/>
            </a:pPr>
            <a:r>
              <a:rPr lang="en-US" sz="1300"/>
              <a:t>Text Compression: Huffman coding is applied in text file compression, making it an integral part of various document storage and transmission systems.</a:t>
            </a:r>
            <a:endParaRPr sz="1300"/>
          </a:p>
          <a:p>
            <a:pPr indent="-311150" lvl="0" marL="457200" rtl="0" algn="l">
              <a:spcBef>
                <a:spcPts val="0"/>
              </a:spcBef>
              <a:spcAft>
                <a:spcPts val="0"/>
              </a:spcAft>
              <a:buSzPts val="1300"/>
              <a:buChar char="●"/>
            </a:pPr>
            <a:r>
              <a:rPr lang="en-US" sz="1300"/>
              <a:t>Image Compression: In image formats like JPEG, Huffman coding is used to compress the frequency information of image components, resulting in smaller file sizes.</a:t>
            </a:r>
            <a:endParaRPr sz="1300"/>
          </a:p>
          <a:p>
            <a:pPr indent="-311150" lvl="0" marL="457200" rtl="0" algn="l">
              <a:spcBef>
                <a:spcPts val="0"/>
              </a:spcBef>
              <a:spcAft>
                <a:spcPts val="0"/>
              </a:spcAft>
              <a:buSzPts val="1300"/>
              <a:buChar char="●"/>
            </a:pPr>
            <a:r>
              <a:rPr lang="en-US" sz="1300"/>
              <a:t>Video Compression: Huffman coding is used in video compression techniques like H.264 and H.265 to reduce the size of video files for streaming and storage.</a:t>
            </a:r>
            <a:endParaRPr sz="1300"/>
          </a:p>
          <a:p>
            <a:pPr indent="-311150" lvl="0" marL="457200" rtl="0" algn="l">
              <a:spcBef>
                <a:spcPts val="0"/>
              </a:spcBef>
              <a:spcAft>
                <a:spcPts val="0"/>
              </a:spcAft>
              <a:buSzPts val="1300"/>
              <a:buChar char="●"/>
            </a:pPr>
            <a:r>
              <a:rPr lang="en-US" sz="1300"/>
              <a:t>File Archiving: Many archiving tools, like WinRAR and 7-Zip, use Huffman coding to compress and extract files efficiently.</a:t>
            </a:r>
            <a:endParaRPr sz="1300"/>
          </a:p>
          <a:p>
            <a:pPr indent="-311150" lvl="0" marL="457200" rtl="0" algn="l">
              <a:spcBef>
                <a:spcPts val="0"/>
              </a:spcBef>
              <a:spcAft>
                <a:spcPts val="0"/>
              </a:spcAft>
              <a:buSzPts val="1300"/>
              <a:buChar char="●"/>
            </a:pPr>
            <a:r>
              <a:rPr lang="en-US" sz="1300"/>
              <a:t>Network Protocols: Huffman coding can be employed in network protocols to reduce the bandwidth required for data transmission, improving network performance.</a:t>
            </a:r>
            <a:endParaRPr sz="1300"/>
          </a:p>
          <a:p>
            <a:pPr indent="-311150" lvl="0" marL="457200" rtl="0" algn="l">
              <a:spcBef>
                <a:spcPts val="0"/>
              </a:spcBef>
              <a:spcAft>
                <a:spcPts val="0"/>
              </a:spcAft>
              <a:buSzPts val="1300"/>
              <a:buChar char="●"/>
            </a:pPr>
            <a:r>
              <a:rPr lang="en-US" sz="1300"/>
              <a:t>Resource Allocation: Huffman coding is used in applications related to resource allocation, such as assigning memory space to programs based on their memory requirements.</a:t>
            </a:r>
            <a:endParaRPr sz="1300"/>
          </a:p>
        </p:txBody>
      </p:sp>
      <p:pic>
        <p:nvPicPr>
          <p:cNvPr id="140" name="Google Shape;140;p21"/>
          <p:cNvPicPr preferRelativeResize="0"/>
          <p:nvPr/>
        </p:nvPicPr>
        <p:blipFill>
          <a:blip r:embed="rId3">
            <a:alphaModFix/>
          </a:blip>
          <a:stretch>
            <a:fillRect/>
          </a:stretch>
        </p:blipFill>
        <p:spPr>
          <a:xfrm>
            <a:off x="6967650" y="2349666"/>
            <a:ext cx="5020650" cy="2824116"/>
          </a:xfrm>
          <a:prstGeom prst="rect">
            <a:avLst/>
          </a:prstGeom>
          <a:noFill/>
          <a:ln>
            <a:noFill/>
          </a:ln>
        </p:spPr>
      </p:pic>
      <p:sp>
        <p:nvSpPr>
          <p:cNvPr id="141" name="Google Shape;141;p21"/>
          <p:cNvSpPr txBox="1"/>
          <p:nvPr/>
        </p:nvSpPr>
        <p:spPr>
          <a:xfrm>
            <a:off x="8235177" y="5247800"/>
            <a:ext cx="2958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https://www.lavivienpost.com/</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Applications of Tree Structures and Traversals</a:t>
            </a:r>
            <a:endParaRPr sz="1800"/>
          </a:p>
        </p:txBody>
      </p:sp>
      <p:sp>
        <p:nvSpPr>
          <p:cNvPr id="147" name="Google Shape;147;p22"/>
          <p:cNvSpPr txBox="1"/>
          <p:nvPr/>
        </p:nvSpPr>
        <p:spPr>
          <a:xfrm>
            <a:off x="337350" y="1864875"/>
            <a:ext cx="6324000" cy="549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accent4"/>
                </a:solidFill>
              </a:rPr>
              <a:t>File Systems</a:t>
            </a:r>
            <a:endParaRPr>
              <a:solidFill>
                <a:schemeClr val="accent4"/>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rPr lang="en-US" sz="1200"/>
              <a:t>File systems often use tree structures to represent directory hierarchies, and traversals are essential for navigating and managing files and directories efficiently.</a:t>
            </a:r>
            <a:endParaRPr sz="1200"/>
          </a:p>
          <a:p>
            <a:pPr indent="0" lvl="0" marL="0" rtl="0" algn="l">
              <a:spcBef>
                <a:spcPts val="0"/>
              </a:spcBef>
              <a:spcAft>
                <a:spcPts val="0"/>
              </a:spcAft>
              <a:buNone/>
            </a:pPr>
            <a:r>
              <a:rPr lang="en-US" sz="1200"/>
              <a:t>Tree traversal is essential for various file system operations: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Listing Files and Directories: Traversing the tree allows you to list the contents of a directory, such as listing all the files and subdirectories within the User1 directory.</a:t>
            </a:r>
            <a:endParaRPr sz="1200"/>
          </a:p>
          <a:p>
            <a:pPr indent="-304800" lvl="0" marL="457200" rtl="0" algn="l">
              <a:spcBef>
                <a:spcPts val="0"/>
              </a:spcBef>
              <a:spcAft>
                <a:spcPts val="0"/>
              </a:spcAft>
              <a:buSzPts val="1200"/>
              <a:buChar char="●"/>
            </a:pPr>
            <a:r>
              <a:rPr lang="en-US" sz="1200"/>
              <a:t>File Search: You can perform file searches by traversing the tree to find a specific file based on its name, extension, or other attributes.</a:t>
            </a:r>
            <a:endParaRPr sz="1200"/>
          </a:p>
          <a:p>
            <a:pPr indent="-304800" lvl="0" marL="457200" rtl="0" algn="l">
              <a:spcBef>
                <a:spcPts val="0"/>
              </a:spcBef>
              <a:spcAft>
                <a:spcPts val="0"/>
              </a:spcAft>
              <a:buSzPts val="1200"/>
              <a:buChar char="●"/>
            </a:pPr>
            <a:r>
              <a:rPr lang="en-US" sz="1200"/>
              <a:t>File and Directory Management: Traversals are used for creating, moving, renaming, and deleting files and directories within the file system.</a:t>
            </a:r>
            <a:endParaRPr sz="1200"/>
          </a:p>
          <a:p>
            <a:pPr indent="-304800" lvl="0" marL="457200" rtl="0" algn="l">
              <a:spcBef>
                <a:spcPts val="0"/>
              </a:spcBef>
              <a:spcAft>
                <a:spcPts val="0"/>
              </a:spcAft>
              <a:buSzPts val="1200"/>
              <a:buChar char="●"/>
            </a:pPr>
            <a:r>
              <a:rPr lang="en-US" sz="1200"/>
              <a:t>Path Resolution: When you specify a file path (e.g., C:\Users\User1\Documents\File1.txt), the file system uses traversal to navigate to the target file or directory.</a:t>
            </a:r>
            <a:endParaRPr sz="1200"/>
          </a:p>
          <a:p>
            <a:pPr indent="-304800" lvl="0" marL="457200" rtl="0" algn="l">
              <a:spcBef>
                <a:spcPts val="0"/>
              </a:spcBef>
              <a:spcAft>
                <a:spcPts val="0"/>
              </a:spcAft>
              <a:buSzPts val="1200"/>
              <a:buChar char="●"/>
            </a:pPr>
            <a:r>
              <a:rPr lang="en-US" sz="1200"/>
              <a:t>Access Control: Traversing the file system is necessary for enforcing access control permissions and determining which users can access or modify specific files and directories.</a:t>
            </a:r>
            <a:endParaRPr sz="1200"/>
          </a:p>
          <a:p>
            <a:pPr indent="-304800" lvl="0" marL="457200" rtl="0" algn="l">
              <a:spcBef>
                <a:spcPts val="0"/>
              </a:spcBef>
              <a:spcAft>
                <a:spcPts val="0"/>
              </a:spcAft>
              <a:buSzPts val="1200"/>
              <a:buChar char="●"/>
            </a:pPr>
            <a:r>
              <a:rPr lang="en-US" sz="1200"/>
              <a:t>Backup and Recovery: Backup and recovery processes involve traversing the file system to identify and save or restore files and directories.</a:t>
            </a:r>
            <a:endParaRPr sz="1200"/>
          </a:p>
          <a:p>
            <a:pPr indent="-304800" lvl="0" marL="457200" rtl="0" algn="l">
              <a:spcBef>
                <a:spcPts val="0"/>
              </a:spcBef>
              <a:spcAft>
                <a:spcPts val="0"/>
              </a:spcAft>
              <a:buSzPts val="1200"/>
              <a:buChar char="●"/>
            </a:pPr>
            <a:r>
              <a:rPr lang="en-US" sz="1200"/>
              <a:t>Disk Space Analysis: Tree traversal can be used to analyze the disk space usage within the file system, helping users and administrators manage available storage efficiently.</a:t>
            </a:r>
            <a:endParaRPr sz="12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48" name="Google Shape;148;p22"/>
          <p:cNvPicPr preferRelativeResize="0"/>
          <p:nvPr/>
        </p:nvPicPr>
        <p:blipFill>
          <a:blip r:embed="rId3">
            <a:alphaModFix/>
          </a:blip>
          <a:stretch>
            <a:fillRect/>
          </a:stretch>
        </p:blipFill>
        <p:spPr>
          <a:xfrm>
            <a:off x="6661350" y="2751550"/>
            <a:ext cx="5292551" cy="242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CG-White-TopNavyBar">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CG Cover Slides">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