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7f6a2fe3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77f6a2fe38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7f6a2fe3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77f6a2fe38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7f6a2fe3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77f6a2fe38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7f6a2fe3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77f6a2fe38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7f6a2fe3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77f6a2fe38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7f6a2fe3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77f6a2fe38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dbdbf08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6dbdbf08a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5b00a29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75b00a29d9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df26ffa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77df26ffa1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5a334929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75a334929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7f6a2fe3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77f6a2fe38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5a334929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75a334929c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7f6a2fe3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77f6a2fe38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7df26ffa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77df26ffa1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Projection White">
  <p:cSld name="Cover-Projection Whit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2376487" y="2195512"/>
            <a:ext cx="7439025" cy="24669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2"/>
          <p:cNvSpPr txBox="1"/>
          <p:nvPr>
            <p:ph type="title"/>
          </p:nvPr>
        </p:nvSpPr>
        <p:spPr>
          <a:xfrm>
            <a:off x="839788" y="902524"/>
            <a:ext cx="3932100" cy="1321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3200"/>
              <a:buFont typeface="Georgia"/>
              <a:buNone/>
              <a:defRPr b="0" i="0" sz="32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5" name="Google Shape;65;p12"/>
          <p:cNvSpPr txBox="1"/>
          <p:nvPr>
            <p:ph idx="1" type="body"/>
          </p:nvPr>
        </p:nvSpPr>
        <p:spPr>
          <a:xfrm>
            <a:off x="5183188" y="1224925"/>
            <a:ext cx="6172200" cy="4873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1pPr>
            <a:lvl2pPr indent="-406400" lvl="1" marL="914400" marR="0" rtl="0" algn="l">
              <a:lnSpc>
                <a:spcPct val="90000"/>
              </a:lnSpc>
              <a:spcBef>
                <a:spcPts val="5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2pPr>
            <a:lvl3pPr indent="-381000" lvl="2" marL="13716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55600" lvl="3" marL="18288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4pPr>
            <a:lvl5pPr indent="-355600" lvl="4" marL="22860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6" name="Google Shape;66;p12"/>
          <p:cNvSpPr txBox="1"/>
          <p:nvPr>
            <p:ph idx="2" type="body"/>
          </p:nvPr>
        </p:nvSpPr>
        <p:spPr>
          <a:xfrm>
            <a:off x="839788" y="22949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67" name="Google Shape;67;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3"/>
          <p:cNvSpPr txBox="1"/>
          <p:nvPr>
            <p:ph type="title"/>
          </p:nvPr>
        </p:nvSpPr>
        <p:spPr>
          <a:xfrm>
            <a:off x="839788" y="926274"/>
            <a:ext cx="3932100" cy="12975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3200"/>
              <a:buFont typeface="Georgia"/>
              <a:buNone/>
              <a:defRPr b="0" i="0" sz="32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2" name="Google Shape;72;p13"/>
          <p:cNvSpPr/>
          <p:nvPr>
            <p:ph idx="2" type="pic"/>
          </p:nvPr>
        </p:nvSpPr>
        <p:spPr>
          <a:xfrm>
            <a:off x="5183188" y="1272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3200"/>
              <a:buFont typeface="Arial"/>
              <a:buNone/>
              <a:defRPr b="0" i="0" sz="32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3" name="Google Shape;73;p13"/>
          <p:cNvSpPr txBox="1"/>
          <p:nvPr>
            <p:ph idx="1" type="body"/>
          </p:nvPr>
        </p:nvSpPr>
        <p:spPr>
          <a:xfrm>
            <a:off x="839788" y="23424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74" name="Google Shape;74;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4"/>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9" name="Google Shape;79;p14"/>
          <p:cNvSpPr txBox="1"/>
          <p:nvPr>
            <p:ph idx="1" type="body"/>
          </p:nvPr>
        </p:nvSpPr>
        <p:spPr>
          <a:xfrm rot="5400000">
            <a:off x="4171350" y="-1005587"/>
            <a:ext cx="3849300"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0" name="Google Shape;80;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1" name="Google Shape;81;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5"/>
          <p:cNvSpPr txBox="1"/>
          <p:nvPr>
            <p:ph type="title"/>
          </p:nvPr>
        </p:nvSpPr>
        <p:spPr>
          <a:xfrm rot="5400000">
            <a:off x="7425900" y="2249025"/>
            <a:ext cx="5226900" cy="2628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15"/>
          <p:cNvSpPr txBox="1"/>
          <p:nvPr>
            <p:ph idx="1" type="body"/>
          </p:nvPr>
        </p:nvSpPr>
        <p:spPr>
          <a:xfrm rot="5400000">
            <a:off x="2091900" y="-303675"/>
            <a:ext cx="5226900"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6" name="Google Shape;86;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over-Title with Logo">
  <p:cSld name="White Cover-Title with Logo">
    <p:bg>
      <p:bgPr>
        <a:solidFill>
          <a:schemeClr val="lt1"/>
        </a:solidFill>
      </p:bgPr>
    </p:bg>
    <p:spTree>
      <p:nvGrpSpPr>
        <p:cNvPr id="10" name="Shape 10"/>
        <p:cNvGrpSpPr/>
        <p:nvPr/>
      </p:nvGrpSpPr>
      <p:grpSpPr>
        <a:xfrm>
          <a:off x="0" y="0"/>
          <a:ext cx="0" cy="0"/>
          <a:chOff x="0" y="0"/>
          <a:chExt cx="0" cy="0"/>
        </a:xfrm>
      </p:grpSpPr>
      <p:sp>
        <p:nvSpPr>
          <p:cNvPr id="11" name="Google Shape;11;p3"/>
          <p:cNvSpPr txBox="1"/>
          <p:nvPr>
            <p:ph idx="1" type="subTitle"/>
          </p:nvPr>
        </p:nvSpPr>
        <p:spPr>
          <a:xfrm>
            <a:off x="1524000" y="4484905"/>
            <a:ext cx="9144000" cy="10752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1pPr>
            <a:lvl2pPr lvl="1" marR="0" rtl="0" algn="ctr">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pic>
        <p:nvPicPr>
          <p:cNvPr id="12" name="Google Shape;12;p3"/>
          <p:cNvPicPr preferRelativeResize="0"/>
          <p:nvPr/>
        </p:nvPicPr>
        <p:blipFill rotWithShape="1">
          <a:blip r:embed="rId2">
            <a:alphaModFix/>
          </a:blip>
          <a:srcRect b="0" l="0" r="0" t="0"/>
          <a:stretch/>
        </p:blipFill>
        <p:spPr>
          <a:xfrm>
            <a:off x="3314918" y="1201978"/>
            <a:ext cx="5629274" cy="1866815"/>
          </a:xfrm>
          <a:prstGeom prst="rect">
            <a:avLst/>
          </a:prstGeom>
          <a:noFill/>
          <a:ln>
            <a:noFill/>
          </a:ln>
        </p:spPr>
      </p:pic>
      <p:sp>
        <p:nvSpPr>
          <p:cNvPr id="13" name="Google Shape;13;p3"/>
          <p:cNvSpPr txBox="1"/>
          <p:nvPr>
            <p:ph idx="2" type="body"/>
          </p:nvPr>
        </p:nvSpPr>
        <p:spPr>
          <a:xfrm>
            <a:off x="1524000" y="3132668"/>
            <a:ext cx="9144000" cy="126720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chemeClr val="dk2"/>
              </a:buClr>
              <a:buSzPts val="4400"/>
              <a:buFont typeface="Arial"/>
              <a:buNone/>
              <a:defRPr b="0" i="0" sz="4400" u="none" cap="none" strike="noStrike">
                <a:solidFill>
                  <a:schemeClr val="dk2"/>
                </a:solidFill>
                <a:latin typeface="Georgia"/>
                <a:ea typeface="Georgia"/>
                <a:cs typeface="Georgia"/>
                <a:sym typeface="Georgia"/>
              </a:defRPr>
            </a:lvl1pPr>
            <a:lvl2pPr indent="-228600" lvl="1" marL="914400" marR="0" rtl="0" algn="l">
              <a:lnSpc>
                <a:spcPct val="90000"/>
              </a:lnSpc>
              <a:spcBef>
                <a:spcPts val="5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2"/>
              </a:buClr>
              <a:buSzPts val="6000"/>
              <a:buFont typeface="Georgia"/>
              <a:buNone/>
              <a:defRPr b="0" i="0" sz="60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 name="Google Shape;22;p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marR="0" rtl="0" algn="ctr">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3" name="Google Shape;23;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6"/>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8" name="Google Shape;28;p6"/>
          <p:cNvSpPr txBox="1"/>
          <p:nvPr>
            <p:ph idx="1" type="body"/>
          </p:nvPr>
        </p:nvSpPr>
        <p:spPr>
          <a:xfrm>
            <a:off x="838200" y="2327563"/>
            <a:ext cx="10515600" cy="3849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6000"/>
              <a:buFont typeface="Georgia"/>
              <a:buNone/>
              <a:defRPr b="0" i="0" sz="60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4" name="Google Shape;34;p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35" name="Google Shape;35;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8"/>
          <p:cNvSpPr txBox="1"/>
          <p:nvPr>
            <p:ph type="title"/>
          </p:nvPr>
        </p:nvSpPr>
        <p:spPr>
          <a:xfrm>
            <a:off x="838200" y="1021278"/>
            <a:ext cx="10515600" cy="1091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0" name="Google Shape;40;p8"/>
          <p:cNvSpPr txBox="1"/>
          <p:nvPr>
            <p:ph idx="1" type="body"/>
          </p:nvPr>
        </p:nvSpPr>
        <p:spPr>
          <a:xfrm>
            <a:off x="838200" y="2291937"/>
            <a:ext cx="5181600" cy="3885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 name="Google Shape;41;p8"/>
          <p:cNvSpPr txBox="1"/>
          <p:nvPr>
            <p:ph idx="2" type="body"/>
          </p:nvPr>
        </p:nvSpPr>
        <p:spPr>
          <a:xfrm>
            <a:off x="6172200" y="2291937"/>
            <a:ext cx="5181600" cy="3885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9"/>
          <p:cNvSpPr txBox="1"/>
          <p:nvPr>
            <p:ph type="title"/>
          </p:nvPr>
        </p:nvSpPr>
        <p:spPr>
          <a:xfrm>
            <a:off x="838200" y="914400"/>
            <a:ext cx="10515600" cy="1268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7" name="Google Shape;47;p9"/>
          <p:cNvSpPr txBox="1"/>
          <p:nvPr>
            <p:ph idx="1" type="body"/>
          </p:nvPr>
        </p:nvSpPr>
        <p:spPr>
          <a:xfrm>
            <a:off x="836612" y="2182813"/>
            <a:ext cx="51579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2000"/>
              <a:buFont typeface="Arial"/>
              <a:buNone/>
              <a:defRPr b="1"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800"/>
              <a:buFont typeface="Arial"/>
              <a:buNone/>
              <a:defRPr b="1"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8" name="Google Shape;48;p9"/>
          <p:cNvSpPr txBox="1"/>
          <p:nvPr>
            <p:ph idx="2" type="body"/>
          </p:nvPr>
        </p:nvSpPr>
        <p:spPr>
          <a:xfrm>
            <a:off x="839788" y="3006725"/>
            <a:ext cx="5157900" cy="3183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9"/>
          <p:cNvSpPr txBox="1"/>
          <p:nvPr>
            <p:ph idx="3" type="body"/>
          </p:nvPr>
        </p:nvSpPr>
        <p:spPr>
          <a:xfrm>
            <a:off x="6169024" y="2182813"/>
            <a:ext cx="51831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2000"/>
              <a:buFont typeface="Arial"/>
              <a:buNone/>
              <a:defRPr b="1"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800"/>
              <a:buFont typeface="Arial"/>
              <a:buNone/>
              <a:defRPr b="1"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0" name="Google Shape;50;p9"/>
          <p:cNvSpPr txBox="1"/>
          <p:nvPr>
            <p:ph idx="4" type="body"/>
          </p:nvPr>
        </p:nvSpPr>
        <p:spPr>
          <a:xfrm>
            <a:off x="6172200" y="3006725"/>
            <a:ext cx="5183100" cy="3183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1" name="Google Shape;51;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0"/>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Google Shape;62;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slideLayout" Target="../slideLayouts/slideLayout13.xml"/><Relationship Id="rId1" Type="http://schemas.openxmlformats.org/officeDocument/2006/relationships/image" Target="../media/image2.jp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 name="Google Shape;16;p4"/>
          <p:cNvSpPr txBox="1"/>
          <p:nvPr>
            <p:ph idx="1" type="body"/>
          </p:nvPr>
        </p:nvSpPr>
        <p:spPr>
          <a:xfrm>
            <a:off x="838200" y="2327563"/>
            <a:ext cx="10515600" cy="3849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includehelp.com/icp/dice-throw.aspx" TargetMode="External"/><Relationship Id="rId4" Type="http://schemas.openxmlformats.org/officeDocument/2006/relationships/image" Target="../media/image14.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ocw.mit.edu/courses/6-006-introduction-to-algorithms-fall-2011/resources/mit6_006f11_lec19/" TargetMode="External"/><Relationship Id="rId4" Type="http://schemas.openxmlformats.org/officeDocument/2006/relationships/hyperlink" Target="https://ocw.mit.edu/courses/6-006-introduction-to-algorithms-fall-2011/resources/mit6_006f11_lec20/" TargetMode="External"/><Relationship Id="rId5" Type="http://schemas.openxmlformats.org/officeDocument/2006/relationships/hyperlink" Target="https://ocw.mit.edu/courses/6-006-introduction-to-algorithms-fall-2011/resources/mit6_006f11_lec21/" TargetMode="External"/><Relationship Id="rId6" Type="http://schemas.openxmlformats.org/officeDocument/2006/relationships/hyperlink" Target="https://ocw.mit.edu/courses/6-006-introduction-to-algorithms-fall-2011/resources/mit6_006f11_lec22/" TargetMode="External"/><Relationship Id="rId7" Type="http://schemas.openxmlformats.org/officeDocument/2006/relationships/hyperlink" Target="https://ocw.mit.edu/courses/6-00sc-introduction-to-computer-science-and-programming-spring-2011/resources/lecture-23-dynamic-programming/" TargetMode="External"/><Relationship Id="rId8"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hyperlink" Target="https://www.interviewcake.com/concept/java/memoization" TargetMode="External"/><Relationship Id="rId5" Type="http://schemas.openxmlformats.org/officeDocument/2006/relationships/hyperlink" Target="https://programming.guide/dynamic-programming-vs-memoization-vs-tabulatio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6000"/>
              <a:buFont typeface="Georgia"/>
              <a:buNone/>
            </a:pPr>
            <a:r>
              <a:rPr lang="en-US" sz="5000"/>
              <a:t>CSC 250: Foundations of Computer Science I</a:t>
            </a:r>
            <a:endParaRPr b="0" i="0" sz="5000" u="none" cap="none" strike="noStrike">
              <a:solidFill>
                <a:schemeClr val="dk2"/>
              </a:solidFill>
              <a:latin typeface="Georgia"/>
              <a:ea typeface="Georgia"/>
              <a:cs typeface="Georgia"/>
              <a:sym typeface="Georgia"/>
            </a:endParaRPr>
          </a:p>
        </p:txBody>
      </p:sp>
      <p:sp>
        <p:nvSpPr>
          <p:cNvPr id="94" name="Google Shape;94;p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Arial"/>
              <a:buNone/>
            </a:pPr>
            <a:r>
              <a:rPr lang="en-US"/>
              <a:t>Fall 2023 - Lecture 5</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rPr lang="en-US" sz="1500"/>
              <a:t>Amitabha Dey</a:t>
            </a:r>
            <a:endParaRPr sz="1500"/>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rPr lang="en-US"/>
              <a:t>Department</a:t>
            </a:r>
            <a:r>
              <a:rPr lang="en-US"/>
              <a:t> of Computer Science</a:t>
            </a:r>
            <a:endParaRPr/>
          </a:p>
          <a:p>
            <a:pPr indent="0" lvl="0" marL="0" marR="0" rtl="0" algn="ctr">
              <a:lnSpc>
                <a:spcPct val="90000"/>
              </a:lnSpc>
              <a:spcBef>
                <a:spcPts val="0"/>
              </a:spcBef>
              <a:spcAft>
                <a:spcPts val="0"/>
              </a:spcAft>
              <a:buClr>
                <a:schemeClr val="dk2"/>
              </a:buClr>
              <a:buSzPts val="2400"/>
              <a:buFont typeface="Arial"/>
              <a:buNone/>
            </a:pPr>
            <a:r>
              <a:rPr lang="en-US"/>
              <a:t>University of North Carolina at Greensboro</a:t>
            </a:r>
            <a:endParaRPr/>
          </a:p>
        </p:txBody>
      </p:sp>
      <p:cxnSp>
        <p:nvCxnSpPr>
          <p:cNvPr id="95" name="Google Shape;95;p16"/>
          <p:cNvCxnSpPr/>
          <p:nvPr/>
        </p:nvCxnSpPr>
        <p:spPr>
          <a:xfrm>
            <a:off x="1618175" y="4145625"/>
            <a:ext cx="9054000" cy="30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Dynamic Programming</a:t>
            </a:r>
            <a:endParaRPr sz="2500"/>
          </a:p>
          <a:p>
            <a:pPr indent="0" lvl="0" marL="0" rtl="0" algn="l">
              <a:spcBef>
                <a:spcPts val="0"/>
              </a:spcBef>
              <a:spcAft>
                <a:spcPts val="0"/>
              </a:spcAft>
              <a:buClr>
                <a:schemeClr val="dk2"/>
              </a:buClr>
              <a:buSzPts val="6000"/>
              <a:buFont typeface="Georgia"/>
              <a:buNone/>
            </a:pPr>
            <a:r>
              <a:rPr lang="en-US" sz="1800"/>
              <a:t>0-1 Knapsack Problem</a:t>
            </a:r>
            <a:endParaRPr sz="1800"/>
          </a:p>
        </p:txBody>
      </p:sp>
      <p:sp>
        <p:nvSpPr>
          <p:cNvPr id="180" name="Google Shape;180;p25"/>
          <p:cNvSpPr txBox="1"/>
          <p:nvPr/>
        </p:nvSpPr>
        <p:spPr>
          <a:xfrm>
            <a:off x="337350" y="1996475"/>
            <a:ext cx="5058300" cy="318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500" u="none" cap="none" strike="noStrike">
                <a:solidFill>
                  <a:srgbClr val="3D3D4E"/>
                </a:solidFill>
                <a:highlight>
                  <a:srgbClr val="FFFFFF"/>
                </a:highlight>
                <a:latin typeface="Arial"/>
                <a:ea typeface="Arial"/>
                <a:cs typeface="Arial"/>
                <a:sym typeface="Arial"/>
              </a:rPr>
              <a:t>In the divide-and-conquer strategy, you divide the problem to be solved into subproblems. The subproblems are further divided into smaller subproblems. That task will continue until you get subproblems that can be solved easily. However, in the process of such division, you may encounter the same problem many times.</a:t>
            </a:r>
            <a:endParaRPr b="0" i="0" sz="1500" u="none" cap="none" strike="noStrike">
              <a:solidFill>
                <a:srgbClr val="3D3D4E"/>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D3D4E"/>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500" u="none" cap="none" strike="noStrike">
                <a:solidFill>
                  <a:srgbClr val="3D3D4E"/>
                </a:solidFill>
                <a:highlight>
                  <a:srgbClr val="FFFFFF"/>
                </a:highlight>
                <a:latin typeface="Arial"/>
                <a:ea typeface="Arial"/>
                <a:cs typeface="Arial"/>
                <a:sym typeface="Arial"/>
              </a:rPr>
              <a:t>The basic idea of Knapsack dynamic programming is to use a table to store the solutions of solved subproblems. If you face a subproblem again, you just need to take the solution in the table without having to solve it again. Therefore, the algorithms designed by dynamic programming are very effective.</a:t>
            </a:r>
            <a:endParaRPr b="0" i="0" sz="1500" u="none" cap="none" strike="noStrike">
              <a:solidFill>
                <a:srgbClr val="3D3D4E"/>
              </a:solidFill>
              <a:highlight>
                <a:srgbClr val="FFFFFF"/>
              </a:highlight>
              <a:latin typeface="Arial"/>
              <a:ea typeface="Arial"/>
              <a:cs typeface="Arial"/>
              <a:sym typeface="Arial"/>
            </a:endParaRPr>
          </a:p>
        </p:txBody>
      </p:sp>
      <p:pic>
        <p:nvPicPr>
          <p:cNvPr id="181" name="Google Shape;181;p25"/>
          <p:cNvPicPr preferRelativeResize="0"/>
          <p:nvPr/>
        </p:nvPicPr>
        <p:blipFill rotWithShape="1">
          <a:blip r:embed="rId3">
            <a:alphaModFix/>
          </a:blip>
          <a:srcRect b="0" l="0" r="0" t="0"/>
          <a:stretch/>
        </p:blipFill>
        <p:spPr>
          <a:xfrm>
            <a:off x="2536450" y="5306925"/>
            <a:ext cx="6706674" cy="1251775"/>
          </a:xfrm>
          <a:prstGeom prst="rect">
            <a:avLst/>
          </a:prstGeom>
          <a:noFill/>
          <a:ln>
            <a:noFill/>
          </a:ln>
        </p:spPr>
      </p:pic>
      <p:sp>
        <p:nvSpPr>
          <p:cNvPr id="182" name="Google Shape;182;p25"/>
          <p:cNvSpPr txBox="1"/>
          <p:nvPr/>
        </p:nvSpPr>
        <p:spPr>
          <a:xfrm>
            <a:off x="5789875" y="1996475"/>
            <a:ext cx="5959500" cy="307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US" sz="1500" u="none" cap="none" strike="noStrike">
                <a:solidFill>
                  <a:srgbClr val="000000"/>
                </a:solidFill>
                <a:latin typeface="Arial"/>
                <a:ea typeface="Arial"/>
                <a:cs typeface="Arial"/>
                <a:sym typeface="Arial"/>
              </a:rPr>
              <a:t>To solve a problem by dynamic programming, you need to do the following tasks:</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500" u="none" cap="none" strike="noStrike">
              <a:solidFill>
                <a:srgbClr val="000000"/>
              </a:solidFill>
              <a:latin typeface="Arial"/>
              <a:ea typeface="Arial"/>
              <a:cs typeface="Arial"/>
              <a:sym typeface="Arial"/>
            </a:endParaRPr>
          </a:p>
          <a:p>
            <a:pPr indent="-323850" lvl="0" marL="457200" marR="0" rtl="0" algn="l">
              <a:lnSpc>
                <a:spcPct val="115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Find solutions of the smallest subproblems.</a:t>
            </a:r>
            <a:endParaRPr b="0" i="0" sz="1500" u="none" cap="none" strike="noStrike">
              <a:solidFill>
                <a:srgbClr val="000000"/>
              </a:solidFill>
              <a:latin typeface="Arial"/>
              <a:ea typeface="Arial"/>
              <a:cs typeface="Arial"/>
              <a:sym typeface="Arial"/>
            </a:endParaRPr>
          </a:p>
          <a:p>
            <a:pPr indent="-323850" lvl="0" marL="457200" marR="0" rtl="0" algn="l">
              <a:lnSpc>
                <a:spcPct val="115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Find out the formula (or rule) to build a solution of subproblem through solutions of even smallest subproblems.</a:t>
            </a:r>
            <a:endParaRPr b="0" i="0" sz="1500" u="none" cap="none" strike="noStrike">
              <a:solidFill>
                <a:srgbClr val="000000"/>
              </a:solidFill>
              <a:latin typeface="Arial"/>
              <a:ea typeface="Arial"/>
              <a:cs typeface="Arial"/>
              <a:sym typeface="Arial"/>
            </a:endParaRPr>
          </a:p>
          <a:p>
            <a:pPr indent="-323850" lvl="0" marL="457200" marR="0" rtl="0" algn="l">
              <a:lnSpc>
                <a:spcPct val="115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Create a table that stores the solutions of subproblems. Then calculate the solution of subproblem according to the found formula and save to the table.</a:t>
            </a:r>
            <a:endParaRPr b="0" i="0" sz="1500" u="none" cap="none" strike="noStrike">
              <a:solidFill>
                <a:srgbClr val="000000"/>
              </a:solidFill>
              <a:latin typeface="Arial"/>
              <a:ea typeface="Arial"/>
              <a:cs typeface="Arial"/>
              <a:sym typeface="Arial"/>
            </a:endParaRPr>
          </a:p>
          <a:p>
            <a:pPr indent="-323850" lvl="0" marL="457200" marR="0" rtl="0" algn="l">
              <a:lnSpc>
                <a:spcPct val="115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From the solved subproblems, you find the solution of the original problem.</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Dynamic Programming</a:t>
            </a:r>
            <a:endParaRPr sz="2500"/>
          </a:p>
          <a:p>
            <a:pPr indent="0" lvl="0" marL="0" rtl="0" algn="l">
              <a:spcBef>
                <a:spcPts val="0"/>
              </a:spcBef>
              <a:spcAft>
                <a:spcPts val="0"/>
              </a:spcAft>
              <a:buClr>
                <a:schemeClr val="dk2"/>
              </a:buClr>
              <a:buSzPts val="6000"/>
              <a:buFont typeface="Georgia"/>
              <a:buNone/>
            </a:pPr>
            <a:r>
              <a:rPr lang="en-US" sz="1800"/>
              <a:t>0-1 Knapsack Problem</a:t>
            </a:r>
            <a:endParaRPr sz="1800"/>
          </a:p>
        </p:txBody>
      </p:sp>
      <p:pic>
        <p:nvPicPr>
          <p:cNvPr id="188" name="Google Shape;188;p26"/>
          <p:cNvPicPr preferRelativeResize="0"/>
          <p:nvPr/>
        </p:nvPicPr>
        <p:blipFill rotWithShape="1">
          <a:blip r:embed="rId3">
            <a:alphaModFix/>
          </a:blip>
          <a:srcRect b="0" l="4172" r="2264" t="0"/>
          <a:stretch/>
        </p:blipFill>
        <p:spPr>
          <a:xfrm>
            <a:off x="2192725" y="1796125"/>
            <a:ext cx="8615899" cy="4972725"/>
          </a:xfrm>
          <a:prstGeom prst="rect">
            <a:avLst/>
          </a:prstGeom>
          <a:noFill/>
          <a:ln>
            <a:noFill/>
          </a:ln>
        </p:spPr>
      </p:pic>
      <p:sp>
        <p:nvSpPr>
          <p:cNvPr id="189" name="Google Shape;189;p26"/>
          <p:cNvSpPr txBox="1"/>
          <p:nvPr/>
        </p:nvSpPr>
        <p:spPr>
          <a:xfrm>
            <a:off x="9614925" y="868525"/>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https://www.educative.io/</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Dynamic Programming</a:t>
            </a:r>
            <a:endParaRPr sz="2500"/>
          </a:p>
          <a:p>
            <a:pPr indent="0" lvl="0" marL="0" rtl="0" algn="l">
              <a:spcBef>
                <a:spcPts val="0"/>
              </a:spcBef>
              <a:spcAft>
                <a:spcPts val="0"/>
              </a:spcAft>
              <a:buClr>
                <a:schemeClr val="dk2"/>
              </a:buClr>
              <a:buSzPts val="6000"/>
              <a:buFont typeface="Georgia"/>
              <a:buNone/>
            </a:pPr>
            <a:r>
              <a:rPr lang="en-US" sz="1800"/>
              <a:t>Word Break Problem</a:t>
            </a:r>
            <a:endParaRPr sz="1800"/>
          </a:p>
        </p:txBody>
      </p:sp>
      <p:sp>
        <p:nvSpPr>
          <p:cNvPr id="195" name="Google Shape;195;p27"/>
          <p:cNvSpPr txBox="1"/>
          <p:nvPr/>
        </p:nvSpPr>
        <p:spPr>
          <a:xfrm>
            <a:off x="394438" y="1959950"/>
            <a:ext cx="3859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3D3D4E"/>
                </a:solidFill>
                <a:highlight>
                  <a:srgbClr val="FFFFFF"/>
                </a:highlight>
                <a:latin typeface="Arial"/>
                <a:ea typeface="Arial"/>
                <a:cs typeface="Arial"/>
                <a:sym typeface="Arial"/>
              </a:rPr>
              <a:t>Given a dictionary, you have to split a given string into meaningful words.</a:t>
            </a:r>
            <a:endParaRPr b="0" i="0" u="none" cap="none" strike="noStrike">
              <a:solidFill>
                <a:srgbClr val="3D3D4E"/>
              </a:solidFill>
              <a:highlight>
                <a:srgbClr val="FFFFFF"/>
              </a:highlight>
              <a:latin typeface="Arial"/>
              <a:ea typeface="Arial"/>
              <a:cs typeface="Arial"/>
              <a:sym typeface="Arial"/>
            </a:endParaRPr>
          </a:p>
        </p:txBody>
      </p:sp>
      <p:sp>
        <p:nvSpPr>
          <p:cNvPr id="196" name="Google Shape;196;p27"/>
          <p:cNvSpPr txBox="1"/>
          <p:nvPr/>
        </p:nvSpPr>
        <p:spPr>
          <a:xfrm>
            <a:off x="5703600" y="1176325"/>
            <a:ext cx="6052500" cy="54951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200"/>
              <a:buFont typeface="Arial"/>
              <a:buNone/>
            </a:pPr>
            <a:r>
              <a:rPr b="1" i="0" lang="en-US" sz="1500" u="none" cap="none" strike="noStrike">
                <a:solidFill>
                  <a:srgbClr val="C7254E"/>
                </a:solidFill>
                <a:highlight>
                  <a:srgbClr val="FFFFFF"/>
                </a:highlight>
                <a:latin typeface="Arial"/>
                <a:ea typeface="Arial"/>
                <a:cs typeface="Arial"/>
                <a:sym typeface="Arial"/>
              </a:rPr>
              <a:t>Case-I</a:t>
            </a:r>
            <a:br>
              <a:rPr b="0" i="0" lang="en-US" sz="1500" u="none" cap="none" strike="noStrike">
                <a:solidFill>
                  <a:srgbClr val="000000"/>
                </a:solidFill>
                <a:highlight>
                  <a:srgbClr val="FFFFFF"/>
                </a:highlight>
                <a:latin typeface="Arial"/>
                <a:ea typeface="Arial"/>
                <a:cs typeface="Arial"/>
                <a:sym typeface="Arial"/>
              </a:rPr>
            </a:br>
            <a:endParaRPr b="0" i="0" sz="1500" u="none" cap="none" strike="noStrike">
              <a:solidFill>
                <a:srgbClr val="000000"/>
              </a:solidFill>
              <a:highlight>
                <a:srgbClr val="FFFFFF"/>
              </a:highlight>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highlight>
                  <a:srgbClr val="FFFFFF"/>
                </a:highlight>
                <a:latin typeface="Arial"/>
                <a:ea typeface="Arial"/>
                <a:cs typeface="Arial"/>
                <a:sym typeface="Arial"/>
              </a:rPr>
              <a:t>We take a Boolean array of length the same as the length of the string and initialize it with false.</a:t>
            </a:r>
            <a:endParaRPr b="0" i="0" sz="1500" u="none" cap="none" strike="noStrike">
              <a:solidFill>
                <a:srgbClr val="000000"/>
              </a:solidFill>
              <a:highlight>
                <a:srgbClr val="FFFFFF"/>
              </a:highlight>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highlight>
                  <a:srgbClr val="FFFFFF"/>
                </a:highlight>
                <a:latin typeface="Arial"/>
                <a:ea typeface="Arial"/>
                <a:cs typeface="Arial"/>
                <a:sym typeface="Arial"/>
              </a:rPr>
              <a:t>We take a vector and initialize it with -1.</a:t>
            </a:r>
            <a:endParaRPr b="0" i="0" sz="1500" u="none" cap="none" strike="noStrike">
              <a:solidFill>
                <a:srgbClr val="000000"/>
              </a:solidFill>
              <a:highlight>
                <a:srgbClr val="FFFFFF"/>
              </a:highlight>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highlight>
                  <a:srgbClr val="FFFFFF"/>
                </a:highlight>
                <a:latin typeface="Arial"/>
                <a:ea typeface="Arial"/>
                <a:cs typeface="Arial"/>
                <a:sym typeface="Arial"/>
              </a:rPr>
              <a:t>We start comparing the string from position 0 and increment the length at each time by one.</a:t>
            </a:r>
            <a:endParaRPr b="0" i="0" sz="1500" u="none" cap="none" strike="noStrike">
              <a:solidFill>
                <a:srgbClr val="000000"/>
              </a:solidFill>
              <a:highlight>
                <a:srgbClr val="FFFFFF"/>
              </a:highlight>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highlight>
                  <a:srgbClr val="FFFFFF"/>
                </a:highlight>
                <a:latin typeface="Arial"/>
                <a:ea typeface="Arial"/>
                <a:cs typeface="Arial"/>
                <a:sym typeface="Arial"/>
              </a:rPr>
              <a:t>Whenever we find a meaningful word we push_back() that index into the vector and make that index in the boolean array true.</a:t>
            </a:r>
            <a:endParaRPr b="0" i="0" sz="1500" u="none" cap="none" strike="noStrike">
              <a:solidFill>
                <a:srgbClr val="000000"/>
              </a:solidFill>
              <a:highlight>
                <a:srgbClr val="FFFFFF"/>
              </a:highlight>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highlight>
                  <a:srgbClr val="FFFFFF"/>
                </a:highlight>
                <a:latin typeface="Arial"/>
                <a:ea typeface="Arial"/>
                <a:cs typeface="Arial"/>
                <a:sym typeface="Arial"/>
              </a:rPr>
              <a:t>After inserting the index then we start checking the next word from that index and also the previous index.</a:t>
            </a:r>
            <a:endParaRPr b="0" i="0" sz="1500" u="none" cap="none" strike="noStrike">
              <a:solidFill>
                <a:srgbClr val="000000"/>
              </a:solidFill>
              <a:highlight>
                <a:srgbClr val="FFFFFF"/>
              </a:highlight>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highlight>
                  <a:srgbClr val="FFFFFF"/>
                </a:highlight>
                <a:latin typeface="Arial"/>
                <a:ea typeface="Arial"/>
                <a:cs typeface="Arial"/>
                <a:sym typeface="Arial"/>
              </a:rPr>
              <a:t>Repeat step 2 to step 5 until we traverse the whole string.</a:t>
            </a:r>
            <a:endParaRPr b="0" i="0" sz="1500" u="none" cap="none" strike="noStrike">
              <a:solidFill>
                <a:srgbClr val="000000"/>
              </a:solidFill>
              <a:highlight>
                <a:srgbClr val="FFFFFF"/>
              </a:highlight>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highlight>
                  <a:srgbClr val="FFFFFF"/>
                </a:highlight>
                <a:latin typeface="Arial"/>
                <a:ea typeface="Arial"/>
                <a:cs typeface="Arial"/>
                <a:sym typeface="Arial"/>
              </a:rPr>
              <a:t>If the (length -1) index in the boolean array is true then we separate the string otherwise we don't.</a:t>
            </a:r>
            <a:br>
              <a:rPr b="0" i="0" lang="en-US" sz="1500" u="none" cap="none" strike="noStrike">
                <a:solidFill>
                  <a:srgbClr val="000000"/>
                </a:solidFill>
                <a:highlight>
                  <a:srgbClr val="FFFFFF"/>
                </a:highlight>
                <a:latin typeface="Arial"/>
                <a:ea typeface="Arial"/>
                <a:cs typeface="Arial"/>
                <a:sym typeface="Arial"/>
              </a:rPr>
            </a:br>
            <a:endParaRPr b="0" i="0" sz="1500" u="none" cap="none" strike="noStrike">
              <a:solidFill>
                <a:srgbClr val="000000"/>
              </a:solidFill>
              <a:highlight>
                <a:srgbClr val="FFFFFF"/>
              </a:highlight>
              <a:latin typeface="Arial"/>
              <a:ea typeface="Arial"/>
              <a:cs typeface="Arial"/>
              <a:sym typeface="Arial"/>
            </a:endParaRPr>
          </a:p>
          <a:p>
            <a:pPr indent="457200" lvl="0" marL="0" marR="0" rtl="0" algn="l">
              <a:lnSpc>
                <a:spcPct val="100000"/>
              </a:lnSpc>
              <a:spcBef>
                <a:spcPts val="0"/>
              </a:spcBef>
              <a:spcAft>
                <a:spcPts val="0"/>
              </a:spcAft>
              <a:buClr>
                <a:srgbClr val="000000"/>
              </a:buClr>
              <a:buSzPts val="1200"/>
              <a:buFont typeface="Arial"/>
              <a:buNone/>
            </a:pPr>
            <a:r>
              <a:rPr b="1" i="0" lang="en-US" sz="1500" u="none" cap="none" strike="noStrike">
                <a:solidFill>
                  <a:srgbClr val="C7254E"/>
                </a:solidFill>
                <a:highlight>
                  <a:srgbClr val="FFFFFF"/>
                </a:highlight>
                <a:latin typeface="Arial"/>
                <a:ea typeface="Arial"/>
                <a:cs typeface="Arial"/>
                <a:sym typeface="Arial"/>
              </a:rPr>
              <a:t>Case-II</a:t>
            </a:r>
            <a:br>
              <a:rPr b="0" i="0" lang="en-US" sz="1500" u="none" cap="none" strike="noStrike">
                <a:solidFill>
                  <a:srgbClr val="000000"/>
                </a:solidFill>
                <a:highlight>
                  <a:srgbClr val="FFFFFF"/>
                </a:highlight>
                <a:latin typeface="Arial"/>
                <a:ea typeface="Arial"/>
                <a:cs typeface="Arial"/>
                <a:sym typeface="Arial"/>
              </a:rPr>
            </a:br>
            <a:endParaRPr b="0" i="0" sz="1500" u="none" cap="none" strike="noStrike">
              <a:solidFill>
                <a:srgbClr val="000000"/>
              </a:solidFill>
              <a:highlight>
                <a:srgbClr val="FFFFFF"/>
              </a:highlight>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highlight>
                  <a:srgbClr val="FFFFFF"/>
                </a:highlight>
                <a:latin typeface="Arial"/>
                <a:ea typeface="Arial"/>
                <a:cs typeface="Arial"/>
                <a:sym typeface="Arial"/>
              </a:rPr>
              <a:t>We take the substring from the last element of the vector to the last of the string and check to the dictionary.</a:t>
            </a:r>
            <a:endParaRPr b="0" i="0" sz="1500" u="none" cap="none" strike="noStrike">
              <a:solidFill>
                <a:srgbClr val="000000"/>
              </a:solidFill>
              <a:highlight>
                <a:srgbClr val="FFFFFF"/>
              </a:highlight>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highlight>
                  <a:srgbClr val="FFFFFF"/>
                </a:highlight>
                <a:latin typeface="Arial"/>
                <a:ea typeface="Arial"/>
                <a:cs typeface="Arial"/>
                <a:sym typeface="Arial"/>
              </a:rPr>
              <a:t>If found then next time last will be the last element of the vector.</a:t>
            </a:r>
            <a:endParaRPr b="0" i="0" sz="1500" u="none" cap="none" strike="noStrike">
              <a:solidFill>
                <a:srgbClr val="000000"/>
              </a:solidFill>
              <a:highlight>
                <a:srgbClr val="FFFFFF"/>
              </a:highlight>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highlight>
                  <a:srgbClr val="FFFFFF"/>
                </a:highlight>
                <a:latin typeface="Arial"/>
                <a:ea typeface="Arial"/>
                <a:cs typeface="Arial"/>
                <a:sym typeface="Arial"/>
              </a:rPr>
              <a:t>If not found then only go to the next to last element of that vector.</a:t>
            </a:r>
            <a:endParaRPr b="0" i="0" sz="1500" u="none" cap="none" strike="noStrike">
              <a:solidFill>
                <a:srgbClr val="000000"/>
              </a:solidFill>
              <a:highlight>
                <a:srgbClr val="FFFFFF"/>
              </a:highlight>
              <a:latin typeface="Arial"/>
              <a:ea typeface="Arial"/>
              <a:cs typeface="Arial"/>
              <a:sym typeface="Arial"/>
            </a:endParaRPr>
          </a:p>
          <a:p>
            <a:pPr indent="-323850" lvl="0" marL="45720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highlight>
                  <a:srgbClr val="FFFFFF"/>
                </a:highlight>
                <a:latin typeface="Arial"/>
                <a:ea typeface="Arial"/>
                <a:cs typeface="Arial"/>
                <a:sym typeface="Arial"/>
              </a:rPr>
              <a:t>Repeat the process until we go to the first element of the vector.</a:t>
            </a:r>
            <a:endParaRPr b="0" i="0" sz="1500" u="none" cap="none" strike="noStrike">
              <a:solidFill>
                <a:srgbClr val="000000"/>
              </a:solidFill>
              <a:highlight>
                <a:srgbClr val="FFFFFF"/>
              </a:highlight>
              <a:latin typeface="Arial"/>
              <a:ea typeface="Arial"/>
              <a:cs typeface="Arial"/>
              <a:sym typeface="Arial"/>
            </a:endParaRPr>
          </a:p>
        </p:txBody>
      </p:sp>
      <p:pic>
        <p:nvPicPr>
          <p:cNvPr id="197" name="Google Shape;197;p27"/>
          <p:cNvPicPr preferRelativeResize="0"/>
          <p:nvPr/>
        </p:nvPicPr>
        <p:blipFill rotWithShape="1">
          <a:blip r:embed="rId3">
            <a:alphaModFix/>
          </a:blip>
          <a:srcRect b="0" l="0" r="0" t="0"/>
          <a:stretch/>
        </p:blipFill>
        <p:spPr>
          <a:xfrm>
            <a:off x="426979" y="2514050"/>
            <a:ext cx="5215250" cy="3036275"/>
          </a:xfrm>
          <a:prstGeom prst="rect">
            <a:avLst/>
          </a:prstGeom>
          <a:noFill/>
          <a:ln>
            <a:noFill/>
          </a:ln>
        </p:spPr>
      </p:pic>
      <p:sp>
        <p:nvSpPr>
          <p:cNvPr id="198" name="Google Shape;198;p27"/>
          <p:cNvSpPr txBox="1"/>
          <p:nvPr/>
        </p:nvSpPr>
        <p:spPr>
          <a:xfrm>
            <a:off x="386600" y="5644925"/>
            <a:ext cx="5215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000000"/>
                </a:solidFill>
                <a:highlight>
                  <a:srgbClr val="FFFFFF"/>
                </a:highlight>
                <a:latin typeface="Arial"/>
                <a:ea typeface="Arial"/>
                <a:cs typeface="Arial"/>
                <a:sym typeface="Arial"/>
              </a:rPr>
              <a:t>We solve the problem using dynamic programming. The problem contains two parts one is detecting the words and the other one is retrieving the words.</a:t>
            </a:r>
            <a:endParaRPr b="0" i="0" u="none" cap="none" strike="noStrike">
              <a:solidFill>
                <a:srgbClr val="3D3D4E"/>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Dynamic Programming</a:t>
            </a:r>
            <a:endParaRPr sz="2500"/>
          </a:p>
          <a:p>
            <a:pPr indent="0" lvl="0" marL="0" rtl="0" algn="l">
              <a:spcBef>
                <a:spcPts val="0"/>
              </a:spcBef>
              <a:spcAft>
                <a:spcPts val="0"/>
              </a:spcAft>
              <a:buClr>
                <a:schemeClr val="dk2"/>
              </a:buClr>
              <a:buSzPts val="6000"/>
              <a:buFont typeface="Georgia"/>
              <a:buNone/>
            </a:pPr>
            <a:r>
              <a:rPr lang="en-US" sz="1800"/>
              <a:t>Word Break Problem</a:t>
            </a:r>
            <a:endParaRPr sz="1800"/>
          </a:p>
        </p:txBody>
      </p:sp>
      <p:pic>
        <p:nvPicPr>
          <p:cNvPr id="204" name="Google Shape;204;p28"/>
          <p:cNvPicPr preferRelativeResize="0"/>
          <p:nvPr/>
        </p:nvPicPr>
        <p:blipFill rotWithShape="1">
          <a:blip r:embed="rId3">
            <a:alphaModFix/>
          </a:blip>
          <a:srcRect b="0" l="0" r="0" t="0"/>
          <a:stretch/>
        </p:blipFill>
        <p:spPr>
          <a:xfrm>
            <a:off x="6621077" y="3131750"/>
            <a:ext cx="4155049" cy="3270476"/>
          </a:xfrm>
          <a:prstGeom prst="rect">
            <a:avLst/>
          </a:prstGeom>
          <a:noFill/>
          <a:ln>
            <a:noFill/>
          </a:ln>
        </p:spPr>
      </p:pic>
      <p:sp>
        <p:nvSpPr>
          <p:cNvPr id="205" name="Google Shape;205;p28"/>
          <p:cNvSpPr txBox="1"/>
          <p:nvPr/>
        </p:nvSpPr>
        <p:spPr>
          <a:xfrm>
            <a:off x="7884300" y="6439525"/>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https://www.interviewbit.com/</a:t>
            </a:r>
            <a:endParaRPr b="0" i="0" sz="800" u="none" cap="none" strike="noStrike">
              <a:solidFill>
                <a:srgbClr val="000000"/>
              </a:solidFill>
              <a:latin typeface="Arial"/>
              <a:ea typeface="Arial"/>
              <a:cs typeface="Arial"/>
              <a:sym typeface="Arial"/>
            </a:endParaRPr>
          </a:p>
        </p:txBody>
      </p:sp>
      <p:pic>
        <p:nvPicPr>
          <p:cNvPr id="206" name="Google Shape;206;p28"/>
          <p:cNvPicPr preferRelativeResize="0"/>
          <p:nvPr/>
        </p:nvPicPr>
        <p:blipFill rotWithShape="1">
          <a:blip r:embed="rId4">
            <a:alphaModFix/>
          </a:blip>
          <a:srcRect b="0" l="0" r="0" t="0"/>
          <a:stretch/>
        </p:blipFill>
        <p:spPr>
          <a:xfrm>
            <a:off x="387125" y="1872325"/>
            <a:ext cx="4338312" cy="3492000"/>
          </a:xfrm>
          <a:prstGeom prst="rect">
            <a:avLst/>
          </a:prstGeom>
          <a:noFill/>
          <a:ln cap="flat" cmpd="sng" w="9525">
            <a:solidFill>
              <a:srgbClr val="000000"/>
            </a:solidFill>
            <a:prstDash val="solid"/>
            <a:round/>
            <a:headEnd len="sm" w="sm" type="none"/>
            <a:tailEnd len="sm" w="sm" type="none"/>
          </a:ln>
        </p:spPr>
      </p:pic>
      <p:sp>
        <p:nvSpPr>
          <p:cNvPr id="207" name="Google Shape;207;p28"/>
          <p:cNvSpPr txBox="1"/>
          <p:nvPr/>
        </p:nvSpPr>
        <p:spPr>
          <a:xfrm>
            <a:off x="337350" y="5364325"/>
            <a:ext cx="5528700" cy="1383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2400"/>
              </a:spcBef>
              <a:spcAft>
                <a:spcPts val="0"/>
              </a:spcAft>
              <a:buClr>
                <a:srgbClr val="000000"/>
              </a:buClr>
              <a:buSzPts val="1200"/>
              <a:buFont typeface="Arial"/>
              <a:buNone/>
            </a:pPr>
            <a:r>
              <a:rPr b="0" i="0" lang="en-US" sz="1300" u="none" cap="none" strike="noStrike">
                <a:solidFill>
                  <a:srgbClr val="000000"/>
                </a:solidFill>
                <a:highlight>
                  <a:srgbClr val="FFFFFF"/>
                </a:highlight>
                <a:latin typeface="Arial"/>
                <a:ea typeface="Arial"/>
                <a:cs typeface="Arial"/>
                <a:sym typeface="Arial"/>
              </a:rPr>
              <a:t>The intuition behind this approach is that the given problem (s) can be divided into subproblems s1 and s2. </a:t>
            </a:r>
            <a:endParaRPr b="0" i="0" sz="1300" u="none" cap="none" strike="noStrike">
              <a:solidFill>
                <a:srgbClr val="000000"/>
              </a:solidFill>
              <a:highlight>
                <a:srgbClr val="FFFFFF"/>
              </a:highlight>
              <a:latin typeface="Arial"/>
              <a:ea typeface="Arial"/>
              <a:cs typeface="Arial"/>
              <a:sym typeface="Arial"/>
            </a:endParaRPr>
          </a:p>
          <a:p>
            <a:pPr indent="0" lvl="0" marL="0" marR="0" rtl="0" algn="l">
              <a:lnSpc>
                <a:spcPct val="115000"/>
              </a:lnSpc>
              <a:spcBef>
                <a:spcPts val="2400"/>
              </a:spcBef>
              <a:spcAft>
                <a:spcPts val="2400"/>
              </a:spcAft>
              <a:buClr>
                <a:srgbClr val="000000"/>
              </a:buClr>
              <a:buSzPts val="1100"/>
              <a:buFont typeface="Arial"/>
              <a:buNone/>
            </a:pPr>
            <a:r>
              <a:rPr b="0" i="0" lang="en-US" sz="1300" u="none" cap="none" strike="noStrike">
                <a:solidFill>
                  <a:srgbClr val="000000"/>
                </a:solidFill>
                <a:highlight>
                  <a:srgbClr val="FFFFFF"/>
                </a:highlight>
                <a:latin typeface="Arial"/>
                <a:ea typeface="Arial"/>
                <a:cs typeface="Arial"/>
                <a:sym typeface="Arial"/>
              </a:rPr>
              <a:t>If these subproblems individually satisfy the required conditions, the complete problem, s also satisfies the same. </a:t>
            </a:r>
            <a:endParaRPr b="0" i="0" sz="1300" u="none" cap="none" strike="noStrike">
              <a:solidFill>
                <a:srgbClr val="000000"/>
              </a:solidFill>
              <a:latin typeface="Arial"/>
              <a:ea typeface="Arial"/>
              <a:cs typeface="Arial"/>
              <a:sym typeface="Arial"/>
            </a:endParaRPr>
          </a:p>
        </p:txBody>
      </p:sp>
      <p:sp>
        <p:nvSpPr>
          <p:cNvPr id="208" name="Google Shape;208;p28"/>
          <p:cNvSpPr txBox="1"/>
          <p:nvPr/>
        </p:nvSpPr>
        <p:spPr>
          <a:xfrm>
            <a:off x="4959650" y="1492550"/>
            <a:ext cx="6917700" cy="1639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2400"/>
              </a:spcBef>
              <a:spcAft>
                <a:spcPts val="2400"/>
              </a:spcAft>
              <a:buClr>
                <a:srgbClr val="000000"/>
              </a:buClr>
              <a:buSzPts val="1100"/>
              <a:buFont typeface="Arial"/>
              <a:buNone/>
            </a:pPr>
            <a:r>
              <a:rPr b="0" i="0" lang="en-US" u="none" cap="none" strike="noStrike">
                <a:solidFill>
                  <a:srgbClr val="000000"/>
                </a:solidFill>
                <a:highlight>
                  <a:srgbClr val="FFFFFF"/>
                </a:highlight>
                <a:latin typeface="Arial"/>
                <a:ea typeface="Arial"/>
                <a:cs typeface="Arial"/>
                <a:sym typeface="Arial"/>
              </a:rPr>
              <a:t>e.g. “catsanddog” can be split into two substrings “catsand”, “dog”. The subproblem “catsand” can be further divided into “cats”,”and”, which individually are a part of the dictionary making “catsand” satisfy the condition. </a:t>
            </a:r>
            <a:br>
              <a:rPr b="0" i="0" lang="en-US" u="none" cap="none" strike="noStrike">
                <a:solidFill>
                  <a:srgbClr val="000000"/>
                </a:solidFill>
                <a:highlight>
                  <a:srgbClr val="FFFFFF"/>
                </a:highlight>
                <a:latin typeface="Arial"/>
                <a:ea typeface="Arial"/>
                <a:cs typeface="Arial"/>
                <a:sym typeface="Arial"/>
              </a:rPr>
            </a:br>
            <a:br>
              <a:rPr b="0" i="0" lang="en-US" u="none" cap="none" strike="noStrike">
                <a:solidFill>
                  <a:srgbClr val="000000"/>
                </a:solidFill>
                <a:highlight>
                  <a:srgbClr val="FFFFFF"/>
                </a:highlight>
                <a:latin typeface="Arial"/>
                <a:ea typeface="Arial"/>
                <a:cs typeface="Arial"/>
                <a:sym typeface="Arial"/>
              </a:rPr>
            </a:br>
            <a:r>
              <a:rPr b="0" i="0" lang="en-US" u="none" cap="none" strike="noStrike">
                <a:solidFill>
                  <a:srgbClr val="000000"/>
                </a:solidFill>
                <a:highlight>
                  <a:srgbClr val="FFFFFF"/>
                </a:highlight>
                <a:latin typeface="Arial"/>
                <a:ea typeface="Arial"/>
                <a:cs typeface="Arial"/>
                <a:sym typeface="Arial"/>
              </a:rPr>
              <a:t>Going further backwards, “catsand”, “dog” also satisfy the required criteria individually leading to the complete string “catsanddog” also to satisfy the criteria.</a:t>
            </a:r>
            <a:endParaRPr b="0" i="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Dynamic Programming</a:t>
            </a:r>
            <a:endParaRPr sz="2500"/>
          </a:p>
          <a:p>
            <a:pPr indent="0" lvl="0" marL="0" rtl="0" algn="l">
              <a:spcBef>
                <a:spcPts val="0"/>
              </a:spcBef>
              <a:spcAft>
                <a:spcPts val="0"/>
              </a:spcAft>
              <a:buClr>
                <a:schemeClr val="dk2"/>
              </a:buClr>
              <a:buSzPts val="6000"/>
              <a:buFont typeface="Georgia"/>
              <a:buNone/>
            </a:pPr>
            <a:r>
              <a:rPr lang="en-US" sz="1800"/>
              <a:t>Dice Throw</a:t>
            </a:r>
            <a:r>
              <a:rPr lang="en-US" sz="1800"/>
              <a:t> Problem</a:t>
            </a:r>
            <a:endParaRPr sz="1800"/>
          </a:p>
        </p:txBody>
      </p:sp>
      <p:sp>
        <p:nvSpPr>
          <p:cNvPr id="214" name="Google Shape;214;p29"/>
          <p:cNvSpPr txBox="1"/>
          <p:nvPr/>
        </p:nvSpPr>
        <p:spPr>
          <a:xfrm>
            <a:off x="8116825" y="5831125"/>
            <a:ext cx="35313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000000"/>
                </a:solidFill>
                <a:latin typeface="Arial"/>
                <a:ea typeface="Arial"/>
                <a:cs typeface="Arial"/>
                <a:sym typeface="Arial"/>
              </a:rPr>
              <a:t>More details - </a:t>
            </a:r>
            <a:endParaRPr b="0" i="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u="sng" cap="none" strike="noStrike">
                <a:solidFill>
                  <a:srgbClr val="0097A7"/>
                </a:solidFill>
                <a:latin typeface="Arial"/>
                <a:ea typeface="Arial"/>
                <a:cs typeface="Arial"/>
                <a:sym typeface="Arial"/>
                <a:hlinkClick r:id="rId3">
                  <a:extLst>
                    <a:ext uri="{A12FA001-AC4F-418D-AE19-62706E023703}">
                      <ahyp:hlinkClr val="tx"/>
                    </a:ext>
                  </a:extLst>
                </a:hlinkClick>
              </a:rPr>
              <a:t>https://www.includehelp.com/icp/dice-throw.aspx</a:t>
            </a:r>
            <a:endParaRPr b="0" i="0" u="none" cap="none" strike="noStrike">
              <a:solidFill>
                <a:srgbClr val="000000"/>
              </a:solidFill>
              <a:latin typeface="Arial"/>
              <a:ea typeface="Arial"/>
              <a:cs typeface="Arial"/>
              <a:sym typeface="Arial"/>
            </a:endParaRPr>
          </a:p>
        </p:txBody>
      </p:sp>
      <p:sp>
        <p:nvSpPr>
          <p:cNvPr id="215" name="Google Shape;215;p29"/>
          <p:cNvSpPr txBox="1"/>
          <p:nvPr/>
        </p:nvSpPr>
        <p:spPr>
          <a:xfrm>
            <a:off x="383900" y="1907525"/>
            <a:ext cx="68247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2400"/>
              </a:spcBef>
              <a:spcAft>
                <a:spcPts val="2400"/>
              </a:spcAft>
              <a:buClr>
                <a:srgbClr val="000000"/>
              </a:buClr>
              <a:buSzPts val="1100"/>
              <a:buFont typeface="Arial"/>
              <a:buNone/>
            </a:pPr>
            <a:r>
              <a:rPr b="0" i="0" lang="en-US" u="none" cap="none" strike="noStrike">
                <a:solidFill>
                  <a:srgbClr val="000000"/>
                </a:solidFill>
                <a:highlight>
                  <a:srgbClr val="FFFFFF"/>
                </a:highlight>
                <a:latin typeface="Arial"/>
                <a:ea typeface="Arial"/>
                <a:cs typeface="Arial"/>
                <a:sym typeface="Arial"/>
              </a:rPr>
              <a:t>Given </a:t>
            </a:r>
            <a:r>
              <a:rPr b="1" i="0" lang="en-US" u="none" cap="none" strike="noStrike">
                <a:solidFill>
                  <a:srgbClr val="000000"/>
                </a:solidFill>
                <a:highlight>
                  <a:srgbClr val="FFFFFF"/>
                </a:highlight>
                <a:latin typeface="Arial"/>
                <a:ea typeface="Arial"/>
                <a:cs typeface="Arial"/>
                <a:sym typeface="Arial"/>
              </a:rPr>
              <a:t>n</a:t>
            </a:r>
            <a:r>
              <a:rPr b="0" i="0" lang="en-US" u="none" cap="none" strike="noStrike">
                <a:solidFill>
                  <a:srgbClr val="000000"/>
                </a:solidFill>
                <a:highlight>
                  <a:srgbClr val="FFFFFF"/>
                </a:highlight>
                <a:latin typeface="Arial"/>
                <a:ea typeface="Arial"/>
                <a:cs typeface="Arial"/>
                <a:sym typeface="Arial"/>
              </a:rPr>
              <a:t> dice each with </a:t>
            </a:r>
            <a:r>
              <a:rPr b="1" i="0" lang="en-US" u="none" cap="none" strike="noStrike">
                <a:solidFill>
                  <a:srgbClr val="000000"/>
                </a:solidFill>
                <a:highlight>
                  <a:srgbClr val="FFFFFF"/>
                </a:highlight>
                <a:latin typeface="Arial"/>
                <a:ea typeface="Arial"/>
                <a:cs typeface="Arial"/>
                <a:sym typeface="Arial"/>
              </a:rPr>
              <a:t>m</a:t>
            </a:r>
            <a:r>
              <a:rPr b="0" i="0" lang="en-US" u="none" cap="none" strike="noStrike">
                <a:solidFill>
                  <a:srgbClr val="000000"/>
                </a:solidFill>
                <a:highlight>
                  <a:srgbClr val="FFFFFF"/>
                </a:highlight>
                <a:latin typeface="Arial"/>
                <a:ea typeface="Arial"/>
                <a:cs typeface="Arial"/>
                <a:sym typeface="Arial"/>
              </a:rPr>
              <a:t> faces, numbered from </a:t>
            </a:r>
            <a:r>
              <a:rPr b="1" i="0" lang="en-US" u="none" cap="none" strike="noStrike">
                <a:solidFill>
                  <a:srgbClr val="000000"/>
                </a:solidFill>
                <a:highlight>
                  <a:srgbClr val="FFFFFF"/>
                </a:highlight>
                <a:latin typeface="Arial"/>
                <a:ea typeface="Arial"/>
                <a:cs typeface="Arial"/>
                <a:sym typeface="Arial"/>
              </a:rPr>
              <a:t>1</a:t>
            </a:r>
            <a:r>
              <a:rPr b="0" i="0" lang="en-US" u="none" cap="none" strike="noStrike">
                <a:solidFill>
                  <a:srgbClr val="000000"/>
                </a:solidFill>
                <a:highlight>
                  <a:srgbClr val="FFFFFF"/>
                </a:highlight>
                <a:latin typeface="Arial"/>
                <a:ea typeface="Arial"/>
                <a:cs typeface="Arial"/>
                <a:sym typeface="Arial"/>
              </a:rPr>
              <a:t> to </a:t>
            </a:r>
            <a:r>
              <a:rPr b="1" i="0" lang="en-US" u="none" cap="none" strike="noStrike">
                <a:solidFill>
                  <a:srgbClr val="000000"/>
                </a:solidFill>
                <a:highlight>
                  <a:srgbClr val="FFFFFF"/>
                </a:highlight>
                <a:latin typeface="Arial"/>
                <a:ea typeface="Arial"/>
                <a:cs typeface="Arial"/>
                <a:sym typeface="Arial"/>
              </a:rPr>
              <a:t>m</a:t>
            </a:r>
            <a:r>
              <a:rPr b="0" i="0" lang="en-US" u="none" cap="none" strike="noStrike">
                <a:solidFill>
                  <a:srgbClr val="000000"/>
                </a:solidFill>
                <a:highlight>
                  <a:srgbClr val="FFFFFF"/>
                </a:highlight>
                <a:latin typeface="Arial"/>
                <a:ea typeface="Arial"/>
                <a:cs typeface="Arial"/>
                <a:sym typeface="Arial"/>
              </a:rPr>
              <a:t>, find the number of ways to get sum </a:t>
            </a:r>
            <a:r>
              <a:rPr b="1" i="0" lang="en-US" u="none" cap="none" strike="noStrike">
                <a:solidFill>
                  <a:srgbClr val="000000"/>
                </a:solidFill>
                <a:highlight>
                  <a:srgbClr val="FFFFFF"/>
                </a:highlight>
                <a:latin typeface="Arial"/>
                <a:ea typeface="Arial"/>
                <a:cs typeface="Arial"/>
                <a:sym typeface="Arial"/>
              </a:rPr>
              <a:t>X</a:t>
            </a:r>
            <a:r>
              <a:rPr b="0" i="0" lang="en-US" u="none" cap="none" strike="noStrike">
                <a:solidFill>
                  <a:srgbClr val="000000"/>
                </a:solidFill>
                <a:highlight>
                  <a:srgbClr val="FFFFFF"/>
                </a:highlight>
                <a:latin typeface="Arial"/>
                <a:ea typeface="Arial"/>
                <a:cs typeface="Arial"/>
                <a:sym typeface="Arial"/>
              </a:rPr>
              <a:t>. X is the summation of values on each face when all the dice are thrown.</a:t>
            </a:r>
            <a:endParaRPr b="0" i="0" u="none" cap="none" strike="noStrike">
              <a:solidFill>
                <a:srgbClr val="000000"/>
              </a:solidFill>
              <a:latin typeface="Arial"/>
              <a:ea typeface="Arial"/>
              <a:cs typeface="Arial"/>
              <a:sym typeface="Arial"/>
            </a:endParaRPr>
          </a:p>
        </p:txBody>
      </p:sp>
      <p:pic>
        <p:nvPicPr>
          <p:cNvPr id="216" name="Google Shape;216;p29"/>
          <p:cNvPicPr preferRelativeResize="0"/>
          <p:nvPr/>
        </p:nvPicPr>
        <p:blipFill rotWithShape="1">
          <a:blip r:embed="rId4">
            <a:alphaModFix/>
          </a:blip>
          <a:srcRect b="0" l="0" r="0" t="1283"/>
          <a:stretch/>
        </p:blipFill>
        <p:spPr>
          <a:xfrm>
            <a:off x="1277975" y="2512150"/>
            <a:ext cx="4519675" cy="4219300"/>
          </a:xfrm>
          <a:prstGeom prst="rect">
            <a:avLst/>
          </a:prstGeom>
          <a:noFill/>
          <a:ln>
            <a:noFill/>
          </a:ln>
        </p:spPr>
      </p:pic>
      <p:pic>
        <p:nvPicPr>
          <p:cNvPr id="217" name="Google Shape;217;p29"/>
          <p:cNvPicPr preferRelativeResize="0"/>
          <p:nvPr/>
        </p:nvPicPr>
        <p:blipFill rotWithShape="1">
          <a:blip r:embed="rId5">
            <a:alphaModFix/>
          </a:blip>
          <a:srcRect b="0" l="0" r="0" t="0"/>
          <a:stretch/>
        </p:blipFill>
        <p:spPr>
          <a:xfrm>
            <a:off x="7600900" y="1371803"/>
            <a:ext cx="4313951" cy="4313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Dynamic Programming</a:t>
            </a:r>
            <a:endParaRPr sz="2500"/>
          </a:p>
          <a:p>
            <a:pPr indent="0" lvl="0" marL="0" rtl="0" algn="l">
              <a:spcBef>
                <a:spcPts val="0"/>
              </a:spcBef>
              <a:spcAft>
                <a:spcPts val="0"/>
              </a:spcAft>
              <a:buClr>
                <a:schemeClr val="dk2"/>
              </a:buClr>
              <a:buSzPts val="6000"/>
              <a:buFont typeface="Georgia"/>
              <a:buNone/>
            </a:pPr>
            <a:r>
              <a:rPr lang="en-US" sz="1800"/>
              <a:t>MIT OpenCourseware Notes</a:t>
            </a:r>
            <a:endParaRPr sz="1800"/>
          </a:p>
        </p:txBody>
      </p:sp>
      <p:sp>
        <p:nvSpPr>
          <p:cNvPr id="223" name="Google Shape;223;p30"/>
          <p:cNvSpPr txBox="1"/>
          <p:nvPr/>
        </p:nvSpPr>
        <p:spPr>
          <a:xfrm>
            <a:off x="383900" y="1907525"/>
            <a:ext cx="6696300" cy="4587000"/>
          </a:xfrm>
          <a:prstGeom prst="rect">
            <a:avLst/>
          </a:prstGeom>
          <a:noFill/>
          <a:ln>
            <a:noFill/>
          </a:ln>
        </p:spPr>
        <p:txBody>
          <a:bodyPr anchorCtr="0" anchor="t" bIns="91425" lIns="91425" spcFirstLastPara="1" rIns="91425" wrap="square" tIns="91425">
            <a:spAutoFit/>
          </a:bodyPr>
          <a:lstStyle/>
          <a:p>
            <a:pPr indent="-311150" lvl="0" marL="457200" rtl="0" algn="l">
              <a:lnSpc>
                <a:spcPct val="150000"/>
              </a:lnSpc>
              <a:spcBef>
                <a:spcPts val="2400"/>
              </a:spcBef>
              <a:spcAft>
                <a:spcPts val="0"/>
              </a:spcAft>
              <a:buClr>
                <a:schemeClr val="dk1"/>
              </a:buClr>
              <a:buSzPts val="1300"/>
              <a:buChar char="●"/>
            </a:pPr>
            <a:r>
              <a:rPr lang="en-US" sz="1300">
                <a:solidFill>
                  <a:schemeClr val="dk1"/>
                </a:solidFill>
                <a:highlight>
                  <a:schemeClr val="lt1"/>
                </a:highlight>
              </a:rPr>
              <a:t>Dynamic Programming I: Memoization, Fibonacci, Shortest Paths, Guessing</a:t>
            </a:r>
            <a:br>
              <a:rPr lang="en-US" sz="1300">
                <a:solidFill>
                  <a:schemeClr val="dk1"/>
                </a:solidFill>
                <a:highlight>
                  <a:schemeClr val="lt1"/>
                </a:highlight>
              </a:rPr>
            </a:br>
            <a:r>
              <a:rPr lang="en-US" sz="1300" u="sng">
                <a:solidFill>
                  <a:srgbClr val="0097A7"/>
                </a:solidFill>
                <a:highlight>
                  <a:schemeClr val="lt1"/>
                </a:highlight>
                <a:hlinkClick r:id="rId3">
                  <a:extLst>
                    <a:ext uri="{A12FA001-AC4F-418D-AE19-62706E023703}">
                      <ahyp:hlinkClr val="tx"/>
                    </a:ext>
                  </a:extLst>
                </a:hlinkClick>
              </a:rPr>
              <a:t>https://ocw.mit.edu/courses/6-006-introduction-to-algorithms-fall-2011/resources/mit6_006f11_lec19/</a:t>
            </a:r>
            <a:endParaRPr sz="1300">
              <a:solidFill>
                <a:schemeClr val="dk1"/>
              </a:solidFill>
              <a:highlight>
                <a:schemeClr val="lt1"/>
              </a:highlight>
            </a:endParaRPr>
          </a:p>
          <a:p>
            <a:pPr indent="-311150" lvl="0" marL="457200" rtl="0" algn="l">
              <a:lnSpc>
                <a:spcPct val="150000"/>
              </a:lnSpc>
              <a:spcBef>
                <a:spcPts val="0"/>
              </a:spcBef>
              <a:spcAft>
                <a:spcPts val="0"/>
              </a:spcAft>
              <a:buClr>
                <a:schemeClr val="dk1"/>
              </a:buClr>
              <a:buSzPts val="1300"/>
              <a:buChar char="●"/>
            </a:pPr>
            <a:r>
              <a:rPr lang="en-US" sz="1300">
                <a:solidFill>
                  <a:schemeClr val="dk1"/>
                </a:solidFill>
                <a:highlight>
                  <a:schemeClr val="lt1"/>
                </a:highlight>
              </a:rPr>
              <a:t>Dynamic Programming II</a:t>
            </a:r>
            <a:br>
              <a:rPr lang="en-US" sz="1300">
                <a:solidFill>
                  <a:schemeClr val="dk1"/>
                </a:solidFill>
                <a:highlight>
                  <a:schemeClr val="lt1"/>
                </a:highlight>
              </a:rPr>
            </a:br>
            <a:r>
              <a:rPr lang="en-US" sz="1300" u="sng">
                <a:solidFill>
                  <a:srgbClr val="0097A7"/>
                </a:solidFill>
                <a:highlight>
                  <a:schemeClr val="lt1"/>
                </a:highlight>
                <a:hlinkClick r:id="rId4">
                  <a:extLst>
                    <a:ext uri="{A12FA001-AC4F-418D-AE19-62706E023703}">
                      <ahyp:hlinkClr val="tx"/>
                    </a:ext>
                  </a:extLst>
                </a:hlinkClick>
              </a:rPr>
              <a:t>https://ocw.mit.edu/courses/6-006-introduction-to-algorithms-fall-2011/resources/mit6_006f11_lec20/</a:t>
            </a:r>
            <a:endParaRPr sz="1300">
              <a:solidFill>
                <a:schemeClr val="dk1"/>
              </a:solidFill>
              <a:highlight>
                <a:schemeClr val="lt1"/>
              </a:highlight>
            </a:endParaRPr>
          </a:p>
          <a:p>
            <a:pPr indent="-311150" lvl="0" marL="457200" rtl="0" algn="l">
              <a:lnSpc>
                <a:spcPct val="150000"/>
              </a:lnSpc>
              <a:spcBef>
                <a:spcPts val="0"/>
              </a:spcBef>
              <a:spcAft>
                <a:spcPts val="0"/>
              </a:spcAft>
              <a:buClr>
                <a:schemeClr val="dk1"/>
              </a:buClr>
              <a:buSzPts val="1300"/>
              <a:buChar char="●"/>
            </a:pPr>
            <a:r>
              <a:rPr lang="en-US" sz="1300">
                <a:solidFill>
                  <a:schemeClr val="dk1"/>
                </a:solidFill>
                <a:highlight>
                  <a:schemeClr val="lt1"/>
                </a:highlight>
              </a:rPr>
              <a:t>Dynamic Programming III</a:t>
            </a:r>
            <a:br>
              <a:rPr lang="en-US" sz="1300">
                <a:solidFill>
                  <a:schemeClr val="dk1"/>
                </a:solidFill>
                <a:highlight>
                  <a:schemeClr val="lt1"/>
                </a:highlight>
              </a:rPr>
            </a:br>
            <a:r>
              <a:rPr lang="en-US" sz="1300" u="sng">
                <a:solidFill>
                  <a:srgbClr val="0097A7"/>
                </a:solidFill>
                <a:highlight>
                  <a:schemeClr val="lt1"/>
                </a:highlight>
                <a:hlinkClick r:id="rId5">
                  <a:extLst>
                    <a:ext uri="{A12FA001-AC4F-418D-AE19-62706E023703}">
                      <ahyp:hlinkClr val="tx"/>
                    </a:ext>
                  </a:extLst>
                </a:hlinkClick>
              </a:rPr>
              <a:t>https://ocw.mit.edu/courses/6-006-introduction-to-algorithms-fall-2011/resources/mit6_006f11_lec21/</a:t>
            </a:r>
            <a:endParaRPr sz="1300">
              <a:solidFill>
                <a:schemeClr val="dk1"/>
              </a:solidFill>
              <a:highlight>
                <a:schemeClr val="lt1"/>
              </a:highlight>
            </a:endParaRPr>
          </a:p>
          <a:p>
            <a:pPr indent="-311150" lvl="0" marL="457200" rtl="0" algn="l">
              <a:lnSpc>
                <a:spcPct val="150000"/>
              </a:lnSpc>
              <a:spcBef>
                <a:spcPts val="0"/>
              </a:spcBef>
              <a:spcAft>
                <a:spcPts val="0"/>
              </a:spcAft>
              <a:buClr>
                <a:schemeClr val="dk1"/>
              </a:buClr>
              <a:buSzPts val="1300"/>
              <a:buChar char="●"/>
            </a:pPr>
            <a:r>
              <a:rPr lang="en-US" sz="1300">
                <a:solidFill>
                  <a:schemeClr val="dk1"/>
                </a:solidFill>
                <a:highlight>
                  <a:schemeClr val="lt1"/>
                </a:highlight>
              </a:rPr>
              <a:t>Dynamic Programming IV</a:t>
            </a:r>
            <a:br>
              <a:rPr lang="en-US" sz="1300">
                <a:solidFill>
                  <a:schemeClr val="dk1"/>
                </a:solidFill>
                <a:highlight>
                  <a:schemeClr val="lt1"/>
                </a:highlight>
              </a:rPr>
            </a:br>
            <a:r>
              <a:rPr lang="en-US" sz="1300" u="sng">
                <a:solidFill>
                  <a:srgbClr val="0097A7"/>
                </a:solidFill>
                <a:highlight>
                  <a:schemeClr val="lt1"/>
                </a:highlight>
                <a:hlinkClick r:id="rId6">
                  <a:extLst>
                    <a:ext uri="{A12FA001-AC4F-418D-AE19-62706E023703}">
                      <ahyp:hlinkClr val="tx"/>
                    </a:ext>
                  </a:extLst>
                </a:hlinkClick>
              </a:rPr>
              <a:t>https://ocw.mit.edu/courses/6-006-introduction-to-algorithms-fall-2011/resources/mit6_006f11_lec22/</a:t>
            </a:r>
            <a:endParaRPr sz="1300">
              <a:solidFill>
                <a:schemeClr val="dk1"/>
              </a:solidFill>
              <a:highlight>
                <a:schemeClr val="lt1"/>
              </a:highlight>
            </a:endParaRPr>
          </a:p>
          <a:p>
            <a:pPr indent="-311150" lvl="0" marL="457200" rtl="0" algn="l">
              <a:lnSpc>
                <a:spcPct val="150000"/>
              </a:lnSpc>
              <a:spcBef>
                <a:spcPts val="0"/>
              </a:spcBef>
              <a:spcAft>
                <a:spcPts val="0"/>
              </a:spcAft>
              <a:buClr>
                <a:schemeClr val="dk1"/>
              </a:buClr>
              <a:buSzPts val="1300"/>
              <a:buChar char="●"/>
            </a:pPr>
            <a:r>
              <a:rPr lang="en-US" sz="1300">
                <a:solidFill>
                  <a:schemeClr val="dk1"/>
                </a:solidFill>
                <a:highlight>
                  <a:schemeClr val="lt1"/>
                </a:highlight>
              </a:rPr>
              <a:t>Dynamic Programming Lecture (Video)</a:t>
            </a:r>
            <a:br>
              <a:rPr lang="en-US" sz="1300">
                <a:solidFill>
                  <a:schemeClr val="dk1"/>
                </a:solidFill>
                <a:highlight>
                  <a:schemeClr val="lt1"/>
                </a:highlight>
              </a:rPr>
            </a:br>
            <a:r>
              <a:rPr lang="en-US" sz="1300" u="sng">
                <a:solidFill>
                  <a:srgbClr val="0097A7"/>
                </a:solidFill>
                <a:highlight>
                  <a:schemeClr val="lt1"/>
                </a:highlight>
                <a:hlinkClick r:id="rId7">
                  <a:extLst>
                    <a:ext uri="{A12FA001-AC4F-418D-AE19-62706E023703}">
                      <ahyp:hlinkClr val="tx"/>
                    </a:ext>
                  </a:extLst>
                </a:hlinkClick>
              </a:rPr>
              <a:t>https://ocw.mit.edu/courses/6-00sc-introduction-to-computer-science-and-programming-spring-2011/resources/lecture-23-dynamic-programming/</a:t>
            </a:r>
            <a:endParaRPr sz="1300">
              <a:highlight>
                <a:srgbClr val="FFFFFF"/>
              </a:highlight>
            </a:endParaRPr>
          </a:p>
        </p:txBody>
      </p:sp>
      <p:pic>
        <p:nvPicPr>
          <p:cNvPr id="224" name="Google Shape;224;p30"/>
          <p:cNvPicPr preferRelativeResize="0"/>
          <p:nvPr/>
        </p:nvPicPr>
        <p:blipFill rotWithShape="1">
          <a:blip r:embed="rId8">
            <a:alphaModFix/>
          </a:blip>
          <a:srcRect b="0" l="0" r="0" t="0"/>
          <a:stretch/>
        </p:blipFill>
        <p:spPr>
          <a:xfrm>
            <a:off x="7242475" y="1677700"/>
            <a:ext cx="4587001" cy="4587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Dynamic Programming</a:t>
            </a:r>
            <a:endParaRPr sz="2500"/>
          </a:p>
          <a:p>
            <a:pPr indent="0" lvl="0" marL="0" rtl="0" algn="l">
              <a:spcBef>
                <a:spcPts val="0"/>
              </a:spcBef>
              <a:spcAft>
                <a:spcPts val="0"/>
              </a:spcAft>
              <a:buClr>
                <a:schemeClr val="dk2"/>
              </a:buClr>
              <a:buSzPts val="6000"/>
              <a:buFont typeface="Georgia"/>
              <a:buNone/>
            </a:pPr>
            <a:r>
              <a:rPr lang="en-US" sz="1800"/>
              <a:t>Fibonacci Series</a:t>
            </a:r>
            <a:endParaRPr sz="2500"/>
          </a:p>
        </p:txBody>
      </p:sp>
      <p:sp>
        <p:nvSpPr>
          <p:cNvPr id="101" name="Google Shape;101;p17"/>
          <p:cNvSpPr txBox="1"/>
          <p:nvPr/>
        </p:nvSpPr>
        <p:spPr>
          <a:xfrm>
            <a:off x="337350" y="2042800"/>
            <a:ext cx="6554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Roboto"/>
                <a:ea typeface="Roboto"/>
                <a:cs typeface="Roboto"/>
                <a:sym typeface="Roboto"/>
              </a:rPr>
              <a:t>Dynamic Programming (DP) is an algorithmic technique for solving an optimization problem by breaking it down into simpler subproblems and utilizing the fact that the optimal solution to the overall problem depends upon the optimal solution to its subproblems.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US">
                <a:solidFill>
                  <a:schemeClr val="dk1"/>
                </a:solidFill>
                <a:latin typeface="Roboto"/>
                <a:ea typeface="Roboto"/>
                <a:cs typeface="Roboto"/>
                <a:sym typeface="Roboto"/>
              </a:rPr>
              <a:t>Let’s take the example of the Fibonacci numbers. As we all know, Fibonacci numbers are a series of numbers in which each number is the sum of the two preceding numbers. The first few Fibonacci numbers are 0, 1, 1, 2, 3, 5, and 8, and they continue on from there.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US">
                <a:solidFill>
                  <a:schemeClr val="dk1"/>
                </a:solidFill>
                <a:latin typeface="Roboto"/>
                <a:ea typeface="Roboto"/>
                <a:cs typeface="Roboto"/>
                <a:sym typeface="Roboto"/>
              </a:rPr>
              <a:t>If we are asked to calculate the nth Fibonacci number, we can do that with the following equation,</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02" name="Google Shape;102;p17"/>
          <p:cNvPicPr preferRelativeResize="0"/>
          <p:nvPr/>
        </p:nvPicPr>
        <p:blipFill rotWithShape="1">
          <a:blip r:embed="rId3">
            <a:alphaModFix/>
          </a:blip>
          <a:srcRect b="0" l="0" r="0" t="0"/>
          <a:stretch/>
        </p:blipFill>
        <p:spPr>
          <a:xfrm>
            <a:off x="436350" y="4776250"/>
            <a:ext cx="5212723" cy="885400"/>
          </a:xfrm>
          <a:prstGeom prst="rect">
            <a:avLst/>
          </a:prstGeom>
          <a:noFill/>
          <a:ln>
            <a:noFill/>
          </a:ln>
        </p:spPr>
      </p:pic>
      <p:sp>
        <p:nvSpPr>
          <p:cNvPr id="103" name="Google Shape;103;p17"/>
          <p:cNvSpPr txBox="1"/>
          <p:nvPr/>
        </p:nvSpPr>
        <p:spPr>
          <a:xfrm>
            <a:off x="436350" y="5618075"/>
            <a:ext cx="6455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3D3D4E"/>
                </a:solidFill>
                <a:highlight>
                  <a:schemeClr val="lt1"/>
                </a:highlight>
              </a:rPr>
              <a:t>As we can clearly see here, to solve the overall problem </a:t>
            </a:r>
            <a:br>
              <a:rPr lang="en-US">
                <a:solidFill>
                  <a:srgbClr val="3D3D4E"/>
                </a:solidFill>
                <a:highlight>
                  <a:schemeClr val="lt1"/>
                </a:highlight>
              </a:rPr>
            </a:br>
            <a:r>
              <a:rPr lang="en-US">
                <a:solidFill>
                  <a:srgbClr val="3D3D4E"/>
                </a:solidFill>
                <a:highlight>
                  <a:schemeClr val="lt1"/>
                </a:highlight>
              </a:rPr>
              <a:t>(i.e. </a:t>
            </a:r>
            <a:r>
              <a:rPr lang="en-US">
                <a:solidFill>
                  <a:srgbClr val="C7254E"/>
                </a:solidFill>
                <a:highlight>
                  <a:srgbClr val="F9F2F4"/>
                </a:highlight>
              </a:rPr>
              <a:t>Fib(n)</a:t>
            </a:r>
            <a:r>
              <a:rPr lang="en-US">
                <a:solidFill>
                  <a:srgbClr val="3D3D4E"/>
                </a:solidFill>
                <a:highlight>
                  <a:schemeClr val="lt1"/>
                </a:highlight>
              </a:rPr>
              <a:t>), we broke it down into two smaller subproblems </a:t>
            </a:r>
            <a:br>
              <a:rPr lang="en-US">
                <a:solidFill>
                  <a:srgbClr val="3D3D4E"/>
                </a:solidFill>
                <a:highlight>
                  <a:schemeClr val="lt1"/>
                </a:highlight>
              </a:rPr>
            </a:br>
            <a:r>
              <a:rPr lang="en-US">
                <a:solidFill>
                  <a:srgbClr val="3D3D4E"/>
                </a:solidFill>
                <a:highlight>
                  <a:schemeClr val="lt1"/>
                </a:highlight>
              </a:rPr>
              <a:t>(which are </a:t>
            </a:r>
            <a:r>
              <a:rPr lang="en-US">
                <a:solidFill>
                  <a:srgbClr val="C7254E"/>
                </a:solidFill>
                <a:highlight>
                  <a:srgbClr val="F9F2F4"/>
                </a:highlight>
              </a:rPr>
              <a:t>Fib(n-1)</a:t>
            </a:r>
            <a:r>
              <a:rPr lang="en-US">
                <a:solidFill>
                  <a:srgbClr val="3D3D4E"/>
                </a:solidFill>
                <a:highlight>
                  <a:schemeClr val="lt1"/>
                </a:highlight>
              </a:rPr>
              <a:t> and </a:t>
            </a:r>
            <a:r>
              <a:rPr lang="en-US">
                <a:solidFill>
                  <a:srgbClr val="C7254E"/>
                </a:solidFill>
                <a:highlight>
                  <a:srgbClr val="F9F2F4"/>
                </a:highlight>
              </a:rPr>
              <a:t>Fib(n-2)</a:t>
            </a:r>
            <a:r>
              <a:rPr lang="en-US">
                <a:solidFill>
                  <a:srgbClr val="3D3D4E"/>
                </a:solidFill>
                <a:highlight>
                  <a:schemeClr val="lt1"/>
                </a:highlight>
              </a:rPr>
              <a:t>). This shows that we can use DP to solve this problem.</a:t>
            </a:r>
            <a:endParaRPr/>
          </a:p>
        </p:txBody>
      </p:sp>
      <p:sp>
        <p:nvSpPr>
          <p:cNvPr id="104" name="Google Shape;104;p17"/>
          <p:cNvSpPr txBox="1"/>
          <p:nvPr/>
        </p:nvSpPr>
        <p:spPr>
          <a:xfrm>
            <a:off x="6976725" y="1345575"/>
            <a:ext cx="49092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u="none" cap="none" strike="noStrike">
                <a:solidFill>
                  <a:srgbClr val="000000"/>
                </a:solidFill>
                <a:latin typeface="Arial"/>
                <a:ea typeface="Arial"/>
                <a:cs typeface="Arial"/>
                <a:sym typeface="Arial"/>
              </a:rPr>
              <a:t>Subproblems are smaller versions of the original problem. Any problem has overlapping subproblems if finding its solution involves solving the same subproblem multiple times. Take the example of the Fibonacci numbers; to find the fib(4), we need to break it down into the following sub-problems:</a:t>
            </a:r>
            <a:endParaRPr b="0" i="0" u="none" cap="none" strike="noStrike">
              <a:solidFill>
                <a:srgbClr val="000000"/>
              </a:solidFill>
              <a:latin typeface="Arial"/>
              <a:ea typeface="Arial"/>
              <a:cs typeface="Arial"/>
              <a:sym typeface="Arial"/>
            </a:endParaRPr>
          </a:p>
        </p:txBody>
      </p:sp>
      <p:pic>
        <p:nvPicPr>
          <p:cNvPr id="105" name="Google Shape;105;p17"/>
          <p:cNvPicPr preferRelativeResize="0"/>
          <p:nvPr/>
        </p:nvPicPr>
        <p:blipFill rotWithShape="1">
          <a:blip r:embed="rId4">
            <a:alphaModFix/>
          </a:blip>
          <a:srcRect b="0" l="0" r="0" t="0"/>
          <a:stretch/>
        </p:blipFill>
        <p:spPr>
          <a:xfrm>
            <a:off x="7405038" y="3035900"/>
            <a:ext cx="3488699" cy="2317955"/>
          </a:xfrm>
          <a:prstGeom prst="rect">
            <a:avLst/>
          </a:prstGeom>
          <a:noFill/>
          <a:ln>
            <a:noFill/>
          </a:ln>
        </p:spPr>
      </p:pic>
      <p:sp>
        <p:nvSpPr>
          <p:cNvPr id="106" name="Google Shape;106;p17"/>
          <p:cNvSpPr txBox="1"/>
          <p:nvPr/>
        </p:nvSpPr>
        <p:spPr>
          <a:xfrm>
            <a:off x="7701588" y="2823075"/>
            <a:ext cx="3567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1100" u="none" cap="none" strike="noStrike">
                <a:solidFill>
                  <a:srgbClr val="000000"/>
                </a:solidFill>
                <a:latin typeface="Arial"/>
                <a:ea typeface="Arial"/>
                <a:cs typeface="Arial"/>
                <a:sym typeface="Arial"/>
              </a:rPr>
              <a:t>Recursion tree for calculating Fibonacci numbers</a:t>
            </a:r>
            <a:endParaRPr b="0" i="0" sz="1100" u="none" cap="none" strike="noStrike">
              <a:solidFill>
                <a:srgbClr val="000000"/>
              </a:solidFill>
              <a:latin typeface="Arial"/>
              <a:ea typeface="Arial"/>
              <a:cs typeface="Arial"/>
              <a:sym typeface="Arial"/>
            </a:endParaRPr>
          </a:p>
        </p:txBody>
      </p:sp>
      <p:sp>
        <p:nvSpPr>
          <p:cNvPr id="107" name="Google Shape;107;p17"/>
          <p:cNvSpPr txBox="1"/>
          <p:nvPr/>
        </p:nvSpPr>
        <p:spPr>
          <a:xfrm>
            <a:off x="8178188" y="5353850"/>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https://www.educative.io/</a:t>
            </a:r>
            <a:endParaRPr b="0" i="0" sz="800" u="none" cap="none" strike="noStrike">
              <a:solidFill>
                <a:srgbClr val="000000"/>
              </a:solidFill>
              <a:latin typeface="Arial"/>
              <a:ea typeface="Arial"/>
              <a:cs typeface="Arial"/>
              <a:sym typeface="Arial"/>
            </a:endParaRPr>
          </a:p>
        </p:txBody>
      </p:sp>
      <p:sp>
        <p:nvSpPr>
          <p:cNvPr id="108" name="Google Shape;108;p17"/>
          <p:cNvSpPr txBox="1"/>
          <p:nvPr/>
        </p:nvSpPr>
        <p:spPr>
          <a:xfrm>
            <a:off x="7219253" y="5621075"/>
            <a:ext cx="4292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3D3D4E"/>
                </a:solidFill>
                <a:highlight>
                  <a:srgbClr val="FFFFFF"/>
                </a:highlight>
                <a:latin typeface="Arial"/>
                <a:ea typeface="Arial"/>
                <a:cs typeface="Arial"/>
                <a:sym typeface="Arial"/>
              </a:rPr>
              <a:t>We can clearly see the overlapping subproblem pattern here, as </a:t>
            </a:r>
            <a:r>
              <a:rPr b="0" i="0" lang="en-US" u="none" cap="none" strike="noStrike">
                <a:solidFill>
                  <a:srgbClr val="C7254E"/>
                </a:solidFill>
                <a:highlight>
                  <a:srgbClr val="F9F2F4"/>
                </a:highlight>
                <a:latin typeface="Arial"/>
                <a:ea typeface="Arial"/>
                <a:cs typeface="Arial"/>
                <a:sym typeface="Arial"/>
              </a:rPr>
              <a:t>fib(2)</a:t>
            </a:r>
            <a:r>
              <a:rPr b="0" i="0" lang="en-US" u="none" cap="none" strike="noStrike">
                <a:solidFill>
                  <a:srgbClr val="3D3D4E"/>
                </a:solidFill>
                <a:highlight>
                  <a:srgbClr val="FFFFFF"/>
                </a:highlight>
                <a:latin typeface="Arial"/>
                <a:ea typeface="Arial"/>
                <a:cs typeface="Arial"/>
                <a:sym typeface="Arial"/>
              </a:rPr>
              <a:t> has been evaluated twice and </a:t>
            </a:r>
            <a:r>
              <a:rPr b="0" i="0" lang="en-US" u="none" cap="none" strike="noStrike">
                <a:solidFill>
                  <a:srgbClr val="C7254E"/>
                </a:solidFill>
                <a:highlight>
                  <a:srgbClr val="F9F2F4"/>
                </a:highlight>
                <a:latin typeface="Arial"/>
                <a:ea typeface="Arial"/>
                <a:cs typeface="Arial"/>
                <a:sym typeface="Arial"/>
              </a:rPr>
              <a:t>fib(1)</a:t>
            </a:r>
            <a:r>
              <a:rPr b="0" i="0" lang="en-US" u="none" cap="none" strike="noStrike">
                <a:solidFill>
                  <a:srgbClr val="3D3D4E"/>
                </a:solidFill>
                <a:highlight>
                  <a:srgbClr val="FFFFFF"/>
                </a:highlight>
                <a:latin typeface="Arial"/>
                <a:ea typeface="Arial"/>
                <a:cs typeface="Arial"/>
                <a:sym typeface="Arial"/>
              </a:rPr>
              <a:t> has been evaluated three times.</a:t>
            </a:r>
            <a:endParaRPr b="0" i="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Dynamic Programming</a:t>
            </a:r>
            <a:endParaRPr sz="2500"/>
          </a:p>
          <a:p>
            <a:pPr indent="0" lvl="0" marL="0" rtl="0" algn="l">
              <a:spcBef>
                <a:spcPts val="0"/>
              </a:spcBef>
              <a:spcAft>
                <a:spcPts val="0"/>
              </a:spcAft>
              <a:buClr>
                <a:schemeClr val="dk2"/>
              </a:buClr>
              <a:buSzPts val="6000"/>
              <a:buFont typeface="Georgia"/>
              <a:buNone/>
            </a:pPr>
            <a:r>
              <a:rPr lang="en-US" sz="1800"/>
              <a:t>Characteristics</a:t>
            </a:r>
            <a:endParaRPr sz="2500"/>
          </a:p>
        </p:txBody>
      </p:sp>
      <p:sp>
        <p:nvSpPr>
          <p:cNvPr id="114" name="Google Shape;114;p18"/>
          <p:cNvSpPr txBox="1"/>
          <p:nvPr/>
        </p:nvSpPr>
        <p:spPr>
          <a:xfrm>
            <a:off x="337350" y="1872325"/>
            <a:ext cx="57939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200"/>
              <a:buFont typeface="Arial"/>
              <a:buNone/>
            </a:pPr>
            <a:r>
              <a:rPr lang="en-US" sz="1500">
                <a:solidFill>
                  <a:srgbClr val="3D3D4E"/>
                </a:solidFill>
                <a:highlight>
                  <a:schemeClr val="lt1"/>
                </a:highlight>
              </a:rPr>
              <a:t>There are two key attributes that a problem must have in order for dynamic programming to be applicable: </a:t>
            </a:r>
            <a:r>
              <a:rPr b="1" lang="en-US" sz="1500">
                <a:solidFill>
                  <a:srgbClr val="C7254E"/>
                </a:solidFill>
                <a:highlight>
                  <a:schemeClr val="lt1"/>
                </a:highlight>
              </a:rPr>
              <a:t>optimal substructure</a:t>
            </a:r>
            <a:r>
              <a:rPr lang="en-US" sz="1500">
                <a:solidFill>
                  <a:srgbClr val="3D3D4E"/>
                </a:solidFill>
                <a:highlight>
                  <a:schemeClr val="lt1"/>
                </a:highlight>
              </a:rPr>
              <a:t> and </a:t>
            </a:r>
            <a:r>
              <a:rPr b="1" lang="en-US" sz="1500">
                <a:solidFill>
                  <a:srgbClr val="C7254E"/>
                </a:solidFill>
                <a:highlight>
                  <a:schemeClr val="lt1"/>
                </a:highlight>
              </a:rPr>
              <a:t>overlapping sub-problems</a:t>
            </a:r>
            <a:r>
              <a:rPr lang="en-US" sz="1500">
                <a:solidFill>
                  <a:srgbClr val="3D3D4E"/>
                </a:solidFill>
                <a:highlight>
                  <a:schemeClr val="lt1"/>
                </a:highlight>
              </a:rPr>
              <a:t>. </a:t>
            </a:r>
            <a:endParaRPr sz="1500">
              <a:solidFill>
                <a:srgbClr val="3D3D4E"/>
              </a:solidFill>
              <a:highlight>
                <a:schemeClr val="lt1"/>
              </a:highlight>
            </a:endParaRPr>
          </a:p>
          <a:p>
            <a:pPr indent="0" lvl="0" marL="0" rtl="0" algn="l">
              <a:spcBef>
                <a:spcPts val="0"/>
              </a:spcBef>
              <a:spcAft>
                <a:spcPts val="0"/>
              </a:spcAft>
              <a:buClr>
                <a:schemeClr val="dk1"/>
              </a:buClr>
              <a:buSzPts val="1200"/>
              <a:buFont typeface="Arial"/>
              <a:buNone/>
            </a:pPr>
            <a:r>
              <a:t/>
            </a:r>
            <a:endParaRPr sz="1500">
              <a:solidFill>
                <a:srgbClr val="3D3D4E"/>
              </a:solidFill>
              <a:highlight>
                <a:schemeClr val="lt1"/>
              </a:highlight>
            </a:endParaRPr>
          </a:p>
          <a:p>
            <a:pPr indent="0" lvl="0" marL="0" rtl="0" algn="l">
              <a:spcBef>
                <a:spcPts val="0"/>
              </a:spcBef>
              <a:spcAft>
                <a:spcPts val="0"/>
              </a:spcAft>
              <a:buClr>
                <a:schemeClr val="dk1"/>
              </a:buClr>
              <a:buSzPts val="1200"/>
              <a:buFont typeface="Arial"/>
              <a:buNone/>
            </a:pPr>
            <a:r>
              <a:rPr lang="en-US" sz="1500">
                <a:solidFill>
                  <a:srgbClr val="3D3D4E"/>
                </a:solidFill>
                <a:highlight>
                  <a:schemeClr val="lt1"/>
                </a:highlight>
              </a:rPr>
              <a:t>If a problem can be solved by combining optimal solutions to </a:t>
            </a:r>
            <a:r>
              <a:rPr b="1" lang="en-US" sz="1500">
                <a:solidFill>
                  <a:srgbClr val="C7254E"/>
                </a:solidFill>
                <a:highlight>
                  <a:schemeClr val="lt1"/>
                </a:highlight>
              </a:rPr>
              <a:t>non-overlapping sub-problems</a:t>
            </a:r>
            <a:r>
              <a:rPr lang="en-US" sz="1500">
                <a:solidFill>
                  <a:srgbClr val="3D3D4E"/>
                </a:solidFill>
                <a:highlight>
                  <a:schemeClr val="lt1"/>
                </a:highlight>
              </a:rPr>
              <a:t>, the strategy is called "</a:t>
            </a:r>
            <a:r>
              <a:rPr b="1" lang="en-US" sz="1500">
                <a:solidFill>
                  <a:srgbClr val="3D3D4E"/>
                </a:solidFill>
                <a:highlight>
                  <a:schemeClr val="lt1"/>
                </a:highlight>
              </a:rPr>
              <a:t>divide and conquer</a:t>
            </a:r>
            <a:r>
              <a:rPr lang="en-US" sz="1500">
                <a:solidFill>
                  <a:srgbClr val="3D3D4E"/>
                </a:solidFill>
                <a:highlight>
                  <a:schemeClr val="lt1"/>
                </a:highlight>
              </a:rPr>
              <a:t>" instead.</a:t>
            </a:r>
            <a:endParaRPr sz="1500">
              <a:solidFill>
                <a:srgbClr val="3D3D4E"/>
              </a:solidFill>
              <a:highlight>
                <a:schemeClr val="lt1"/>
              </a:highlight>
            </a:endParaRPr>
          </a:p>
          <a:p>
            <a:pPr indent="0" lvl="0" marL="0" rtl="0" algn="l">
              <a:spcBef>
                <a:spcPts val="0"/>
              </a:spcBef>
              <a:spcAft>
                <a:spcPts val="0"/>
              </a:spcAft>
              <a:buClr>
                <a:schemeClr val="dk1"/>
              </a:buClr>
              <a:buSzPts val="1200"/>
              <a:buFont typeface="Arial"/>
              <a:buNone/>
            </a:pPr>
            <a:r>
              <a:t/>
            </a:r>
            <a:endParaRPr sz="1500">
              <a:solidFill>
                <a:srgbClr val="3D3D4E"/>
              </a:solidFill>
              <a:highlight>
                <a:schemeClr val="lt1"/>
              </a:highlight>
            </a:endParaRPr>
          </a:p>
          <a:p>
            <a:pPr indent="-323850" lvl="0" marL="457200" rtl="0" algn="l">
              <a:spcBef>
                <a:spcPts val="0"/>
              </a:spcBef>
              <a:spcAft>
                <a:spcPts val="0"/>
              </a:spcAft>
              <a:buClr>
                <a:srgbClr val="3D3D4E"/>
              </a:buClr>
              <a:buSzPts val="1500"/>
              <a:buChar char="●"/>
            </a:pPr>
            <a:r>
              <a:rPr b="1" lang="en-US" sz="1500">
                <a:solidFill>
                  <a:srgbClr val="C7254E"/>
                </a:solidFill>
                <a:highlight>
                  <a:schemeClr val="lt1"/>
                </a:highlight>
              </a:rPr>
              <a:t>Optimal substructure</a:t>
            </a:r>
            <a:r>
              <a:rPr lang="en-US" sz="1500">
                <a:solidFill>
                  <a:srgbClr val="3D3D4E"/>
                </a:solidFill>
                <a:highlight>
                  <a:schemeClr val="lt1"/>
                </a:highlight>
              </a:rPr>
              <a:t> means that the solution to a given optimization problem can be obtained by the combination of optimal solutions to its sub-problems. Such optimal substructures are usually described by means of </a:t>
            </a:r>
            <a:r>
              <a:rPr b="1" lang="en-US" sz="1500">
                <a:solidFill>
                  <a:srgbClr val="C7254E"/>
                </a:solidFill>
                <a:highlight>
                  <a:schemeClr val="lt1"/>
                </a:highlight>
              </a:rPr>
              <a:t>recursion</a:t>
            </a:r>
            <a:r>
              <a:rPr lang="en-US" sz="1500">
                <a:solidFill>
                  <a:srgbClr val="3D3D4E"/>
                </a:solidFill>
                <a:highlight>
                  <a:schemeClr val="lt1"/>
                </a:highlight>
              </a:rPr>
              <a:t>.</a:t>
            </a:r>
            <a:br>
              <a:rPr lang="en-US" sz="1500">
                <a:solidFill>
                  <a:srgbClr val="3D3D4E"/>
                </a:solidFill>
                <a:highlight>
                  <a:schemeClr val="lt1"/>
                </a:highlight>
              </a:rPr>
            </a:br>
            <a:endParaRPr sz="1500">
              <a:solidFill>
                <a:srgbClr val="3D3D4E"/>
              </a:solidFill>
              <a:highlight>
                <a:schemeClr val="lt1"/>
              </a:highlight>
            </a:endParaRPr>
          </a:p>
          <a:p>
            <a:pPr indent="-323850" lvl="0" marL="457200" rtl="0" algn="l">
              <a:spcBef>
                <a:spcPts val="0"/>
              </a:spcBef>
              <a:spcAft>
                <a:spcPts val="0"/>
              </a:spcAft>
              <a:buClr>
                <a:srgbClr val="3D3D4E"/>
              </a:buClr>
              <a:buSzPts val="1500"/>
              <a:buChar char="●"/>
            </a:pPr>
            <a:r>
              <a:rPr b="1" lang="en-US" sz="1500">
                <a:solidFill>
                  <a:srgbClr val="C7254E"/>
                </a:solidFill>
                <a:highlight>
                  <a:schemeClr val="lt1"/>
                </a:highlight>
              </a:rPr>
              <a:t>Overlapping subproblems</a:t>
            </a:r>
            <a:r>
              <a:rPr lang="en-US" sz="1500">
                <a:solidFill>
                  <a:srgbClr val="3D3D4E"/>
                </a:solidFill>
                <a:highlight>
                  <a:schemeClr val="lt1"/>
                </a:highlight>
              </a:rPr>
              <a:t> means that the space of sub-problems must be small, that is, any recursive algorithm solving the problem should solve the same sub-problems over and over, rather than generating new sub-problems.</a:t>
            </a:r>
            <a:endParaRPr sz="1500">
              <a:solidFill>
                <a:srgbClr val="0A0A23"/>
              </a:solidFill>
              <a:highlight>
                <a:srgbClr val="FFFFFF"/>
              </a:highlight>
            </a:endParaRPr>
          </a:p>
        </p:txBody>
      </p:sp>
      <p:pic>
        <p:nvPicPr>
          <p:cNvPr id="115" name="Google Shape;115;p18"/>
          <p:cNvPicPr preferRelativeResize="0"/>
          <p:nvPr/>
        </p:nvPicPr>
        <p:blipFill rotWithShape="1">
          <a:blip r:embed="rId3">
            <a:alphaModFix/>
          </a:blip>
          <a:srcRect b="0" l="0" r="0" t="0"/>
          <a:stretch/>
        </p:blipFill>
        <p:spPr>
          <a:xfrm>
            <a:off x="6969000" y="1799275"/>
            <a:ext cx="3610616" cy="3124127"/>
          </a:xfrm>
          <a:prstGeom prst="rect">
            <a:avLst/>
          </a:prstGeom>
          <a:noFill/>
          <a:ln>
            <a:noFill/>
          </a:ln>
        </p:spPr>
      </p:pic>
      <p:sp>
        <p:nvSpPr>
          <p:cNvPr id="116" name="Google Shape;116;p18"/>
          <p:cNvSpPr txBox="1"/>
          <p:nvPr/>
        </p:nvSpPr>
        <p:spPr>
          <a:xfrm>
            <a:off x="6740400" y="1176325"/>
            <a:ext cx="3887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0A0A23"/>
                </a:solidFill>
                <a:highlight>
                  <a:srgbClr val="FFFFFF"/>
                </a:highlight>
                <a:latin typeface="Arial"/>
                <a:ea typeface="Arial"/>
                <a:cs typeface="Arial"/>
                <a:sym typeface="Arial"/>
              </a:rPr>
              <a:t>Every DP problem should have optimal substructure and overlapping subproblems.</a:t>
            </a:r>
            <a:endParaRPr b="0" i="0" u="none" cap="none" strike="noStrike">
              <a:solidFill>
                <a:srgbClr val="0A0A23"/>
              </a:solidFill>
              <a:highlight>
                <a:srgbClr val="FFFFFF"/>
              </a:highlight>
              <a:latin typeface="Arial"/>
              <a:ea typeface="Arial"/>
              <a:cs typeface="Arial"/>
              <a:sym typeface="Arial"/>
            </a:endParaRPr>
          </a:p>
        </p:txBody>
      </p:sp>
      <p:sp>
        <p:nvSpPr>
          <p:cNvPr id="117" name="Google Shape;117;p18"/>
          <p:cNvSpPr txBox="1"/>
          <p:nvPr/>
        </p:nvSpPr>
        <p:spPr>
          <a:xfrm>
            <a:off x="8052132" y="4923400"/>
            <a:ext cx="15018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logicmojo.com</a:t>
            </a:r>
            <a:endParaRPr b="0" i="0" sz="800" u="none" cap="none" strike="noStrike">
              <a:solidFill>
                <a:srgbClr val="000000"/>
              </a:solidFill>
              <a:latin typeface="Arial"/>
              <a:ea typeface="Arial"/>
              <a:cs typeface="Arial"/>
              <a:sym typeface="Arial"/>
            </a:endParaRPr>
          </a:p>
        </p:txBody>
      </p:sp>
      <p:pic>
        <p:nvPicPr>
          <p:cNvPr id="118" name="Google Shape;118;p18"/>
          <p:cNvPicPr preferRelativeResize="0"/>
          <p:nvPr/>
        </p:nvPicPr>
        <p:blipFill rotWithShape="1">
          <a:blip r:embed="rId4">
            <a:alphaModFix/>
          </a:blip>
          <a:srcRect b="0" l="0" r="0" t="0"/>
          <a:stretch/>
        </p:blipFill>
        <p:spPr>
          <a:xfrm>
            <a:off x="6829125" y="5194200"/>
            <a:ext cx="3836974" cy="150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Dynamic Programming</a:t>
            </a:r>
            <a:endParaRPr sz="2500"/>
          </a:p>
          <a:p>
            <a:pPr indent="0" lvl="0" marL="0" rtl="0" algn="l">
              <a:spcBef>
                <a:spcPts val="0"/>
              </a:spcBef>
              <a:spcAft>
                <a:spcPts val="0"/>
              </a:spcAft>
              <a:buClr>
                <a:schemeClr val="dk2"/>
              </a:buClr>
              <a:buSzPts val="6000"/>
              <a:buFont typeface="Georgia"/>
              <a:buNone/>
            </a:pPr>
            <a:r>
              <a:rPr lang="en-US" sz="1800"/>
              <a:t>Optimal Substructure</a:t>
            </a:r>
            <a:endParaRPr sz="2500"/>
          </a:p>
        </p:txBody>
      </p:sp>
      <p:sp>
        <p:nvSpPr>
          <p:cNvPr id="124" name="Google Shape;124;p19"/>
          <p:cNvSpPr txBox="1"/>
          <p:nvPr/>
        </p:nvSpPr>
        <p:spPr>
          <a:xfrm>
            <a:off x="337350" y="1872325"/>
            <a:ext cx="5528700" cy="430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200"/>
              <a:buFont typeface="Arial"/>
              <a:buNone/>
            </a:pPr>
            <a:r>
              <a:rPr lang="en-US">
                <a:solidFill>
                  <a:srgbClr val="3D3D4E"/>
                </a:solidFill>
                <a:highlight>
                  <a:schemeClr val="lt1"/>
                </a:highlight>
              </a:rPr>
              <a:t>A given problem is said to have Optimal Substructure Property if the optimal solution of the given problem can be obtained by using the optimal solution to its subproblems instead of trying every possible way to solve the subproblems. </a:t>
            </a:r>
            <a:r>
              <a:rPr lang="en-US">
                <a:solidFill>
                  <a:srgbClr val="333333"/>
                </a:solidFill>
                <a:highlight>
                  <a:schemeClr val="lt1"/>
                </a:highlight>
                <a:latin typeface="Roboto"/>
                <a:ea typeface="Roboto"/>
                <a:cs typeface="Roboto"/>
                <a:sym typeface="Roboto"/>
              </a:rPr>
              <a:t>A given optimal substructure property if the optimal solution of the given problem can be obtained by finding the optimal solutions of all the sub-problems. In other words, we can solve larger problems given the solution of smaller problems.</a:t>
            </a:r>
            <a:endParaRPr>
              <a:solidFill>
                <a:srgbClr val="333333"/>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rgbClr val="0A0A23"/>
              </a:solidFill>
              <a:highlight>
                <a:srgbClr val="FFFFFF"/>
              </a:highlight>
            </a:endParaRPr>
          </a:p>
          <a:p>
            <a:pPr indent="0" lvl="0" marL="0" rtl="0" algn="l">
              <a:spcBef>
                <a:spcPts val="0"/>
              </a:spcBef>
              <a:spcAft>
                <a:spcPts val="0"/>
              </a:spcAft>
              <a:buClr>
                <a:schemeClr val="dk1"/>
              </a:buClr>
              <a:buSzPts val="1200"/>
              <a:buFont typeface="Arial"/>
              <a:buNone/>
            </a:pPr>
            <a:r>
              <a:rPr b="1" lang="en-US" sz="1600">
                <a:solidFill>
                  <a:srgbClr val="333333"/>
                </a:solidFill>
                <a:highlight>
                  <a:schemeClr val="lt1"/>
                </a:highlight>
                <a:latin typeface="Roboto"/>
                <a:ea typeface="Roboto"/>
                <a:cs typeface="Roboto"/>
                <a:sym typeface="Roboto"/>
              </a:rPr>
              <a:t>Shortest Path Problem</a:t>
            </a:r>
            <a:endParaRPr b="1" sz="1600">
              <a:solidFill>
                <a:srgbClr val="333333"/>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200"/>
              <a:buFont typeface="Arial"/>
              <a:buNone/>
            </a:pPr>
            <a:r>
              <a:t/>
            </a:r>
            <a:endParaRPr>
              <a:solidFill>
                <a:srgbClr val="333333"/>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200"/>
              <a:buFont typeface="Arial"/>
              <a:buNone/>
            </a:pPr>
            <a:r>
              <a:rPr lang="en-US">
                <a:solidFill>
                  <a:srgbClr val="333333"/>
                </a:solidFill>
                <a:highlight>
                  <a:schemeClr val="lt1"/>
                </a:highlight>
                <a:latin typeface="Roboto"/>
                <a:ea typeface="Roboto"/>
                <a:cs typeface="Roboto"/>
                <a:sym typeface="Roboto"/>
              </a:rPr>
              <a:t>Consider an undirected graph with vertices a, b, c, d, e and edges (a, b), (a, e), (b, c), (b, e),(c, d) and (d, a) with some respective weights. Find the shortest path between a and c.</a:t>
            </a:r>
            <a:endParaRPr>
              <a:solidFill>
                <a:srgbClr val="333333"/>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200"/>
              <a:buFont typeface="Arial"/>
              <a:buNone/>
            </a:pPr>
            <a:r>
              <a:t/>
            </a:r>
            <a:endParaRPr>
              <a:solidFill>
                <a:srgbClr val="333333"/>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200"/>
              <a:buFont typeface="Arial"/>
              <a:buNone/>
            </a:pPr>
            <a:r>
              <a:rPr lang="en-US">
                <a:solidFill>
                  <a:srgbClr val="333333"/>
                </a:solidFill>
                <a:highlight>
                  <a:schemeClr val="lt1"/>
                </a:highlight>
                <a:latin typeface="Roboto"/>
                <a:ea typeface="Roboto"/>
                <a:cs typeface="Roboto"/>
                <a:sym typeface="Roboto"/>
              </a:rPr>
              <a:t>This problem can be broken down into finding the shortest path between a &amp; b and then shortest path between b &amp; c and this can give a valid solution i.e. shortest path between a and c.</a:t>
            </a:r>
            <a:endParaRPr>
              <a:solidFill>
                <a:srgbClr val="333333"/>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rgbClr val="0A0A23"/>
              </a:solidFill>
              <a:highlight>
                <a:srgbClr val="FFFFFF"/>
              </a:highlight>
            </a:endParaRPr>
          </a:p>
        </p:txBody>
      </p:sp>
      <p:sp>
        <p:nvSpPr>
          <p:cNvPr id="125" name="Google Shape;125;p19"/>
          <p:cNvSpPr txBox="1"/>
          <p:nvPr/>
        </p:nvSpPr>
        <p:spPr>
          <a:xfrm>
            <a:off x="6472350" y="1338925"/>
            <a:ext cx="53112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333333"/>
                </a:solidFill>
                <a:highlight>
                  <a:srgbClr val="FFFFFF"/>
                </a:highlight>
                <a:latin typeface="Roboto"/>
                <a:ea typeface="Roboto"/>
                <a:cs typeface="Roboto"/>
                <a:sym typeface="Roboto"/>
              </a:rPr>
              <a:t>We need to break this for all vertices between a &amp; c to check the shortest and also direct edge a-c if exists. So the following problem can be broken down into sub-problems and it can be used to find the optimal solution to the bigger problem(also the subproblems are optimal). So this problem has an optimal substructure.</a:t>
            </a:r>
            <a:endParaRPr b="0" i="0" u="none" cap="none" strike="noStrike">
              <a:solidFill>
                <a:srgbClr val="333333"/>
              </a:solidFill>
              <a:highlight>
                <a:srgbClr val="FFFFFF"/>
              </a:highlight>
              <a:latin typeface="Roboto"/>
              <a:ea typeface="Roboto"/>
              <a:cs typeface="Roboto"/>
              <a:sym typeface="Roboto"/>
            </a:endParaRPr>
          </a:p>
        </p:txBody>
      </p:sp>
      <p:pic>
        <p:nvPicPr>
          <p:cNvPr id="126" name="Google Shape;126;p19"/>
          <p:cNvPicPr preferRelativeResize="0"/>
          <p:nvPr/>
        </p:nvPicPr>
        <p:blipFill rotWithShape="1">
          <a:blip r:embed="rId3">
            <a:alphaModFix/>
          </a:blip>
          <a:srcRect b="0" l="21552" r="20290" t="14529"/>
          <a:stretch/>
        </p:blipFill>
        <p:spPr>
          <a:xfrm>
            <a:off x="6564675" y="2873175"/>
            <a:ext cx="4802102" cy="3710424"/>
          </a:xfrm>
          <a:prstGeom prst="rect">
            <a:avLst/>
          </a:prstGeom>
          <a:noFill/>
          <a:ln>
            <a:noFill/>
          </a:ln>
        </p:spPr>
      </p:pic>
      <p:sp>
        <p:nvSpPr>
          <p:cNvPr id="127" name="Google Shape;127;p19"/>
          <p:cNvSpPr txBox="1"/>
          <p:nvPr/>
        </p:nvSpPr>
        <p:spPr>
          <a:xfrm>
            <a:off x="8117625" y="6323900"/>
            <a:ext cx="25686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Sogunle Omowunmi @medium.com</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Dynamic Programming</a:t>
            </a:r>
            <a:endParaRPr sz="2500"/>
          </a:p>
          <a:p>
            <a:pPr indent="0" lvl="0" marL="0" rtl="0" algn="l">
              <a:spcBef>
                <a:spcPts val="0"/>
              </a:spcBef>
              <a:spcAft>
                <a:spcPts val="0"/>
              </a:spcAft>
              <a:buClr>
                <a:schemeClr val="dk2"/>
              </a:buClr>
              <a:buSzPts val="6000"/>
              <a:buFont typeface="Georgia"/>
              <a:buNone/>
            </a:pPr>
            <a:r>
              <a:rPr lang="en-US" sz="1800"/>
              <a:t>Overlapping Subproblems</a:t>
            </a:r>
            <a:endParaRPr sz="2500"/>
          </a:p>
        </p:txBody>
      </p:sp>
      <p:sp>
        <p:nvSpPr>
          <p:cNvPr id="133" name="Google Shape;133;p20"/>
          <p:cNvSpPr txBox="1"/>
          <p:nvPr/>
        </p:nvSpPr>
        <p:spPr>
          <a:xfrm>
            <a:off x="337350" y="1872325"/>
            <a:ext cx="5443200" cy="455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200"/>
              <a:buFont typeface="Arial"/>
              <a:buNone/>
            </a:pPr>
            <a:r>
              <a:rPr lang="en-US" sz="1500">
                <a:solidFill>
                  <a:srgbClr val="3D3D4E"/>
                </a:solidFill>
                <a:highlight>
                  <a:schemeClr val="lt1"/>
                </a:highlight>
              </a:rPr>
              <a:t>Like Divide and Conquer, Dynamic Programming </a:t>
            </a:r>
            <a:r>
              <a:rPr b="1" lang="en-US" sz="1500">
                <a:solidFill>
                  <a:srgbClr val="C7254E"/>
                </a:solidFill>
                <a:highlight>
                  <a:schemeClr val="lt1"/>
                </a:highlight>
              </a:rPr>
              <a:t>combines solutions to sub-problems.</a:t>
            </a:r>
            <a:r>
              <a:rPr lang="en-US" sz="1500">
                <a:solidFill>
                  <a:srgbClr val="3D3D4E"/>
                </a:solidFill>
                <a:highlight>
                  <a:schemeClr val="lt1"/>
                </a:highlight>
              </a:rPr>
              <a:t> Dynamic Programming is mainly used when solutions to the same subproblems are needed again and again. In dynamic programming, </a:t>
            </a:r>
            <a:r>
              <a:rPr b="1" lang="en-US" sz="1500">
                <a:solidFill>
                  <a:srgbClr val="C7254E"/>
                </a:solidFill>
                <a:highlight>
                  <a:schemeClr val="lt1"/>
                </a:highlight>
              </a:rPr>
              <a:t>computed solutions to subproblems are stored in a table</a:t>
            </a:r>
            <a:r>
              <a:rPr lang="en-US" sz="1500">
                <a:solidFill>
                  <a:srgbClr val="3D3D4E"/>
                </a:solidFill>
                <a:highlight>
                  <a:schemeClr val="lt1"/>
                </a:highlight>
              </a:rPr>
              <a:t> so that these don’t have to be recomputed.</a:t>
            </a:r>
            <a:endParaRPr sz="1500">
              <a:solidFill>
                <a:srgbClr val="3D3D4E"/>
              </a:solidFill>
              <a:highlight>
                <a:schemeClr val="lt1"/>
              </a:highlight>
            </a:endParaRPr>
          </a:p>
          <a:p>
            <a:pPr indent="0" lvl="0" marL="0" rtl="0" algn="l">
              <a:spcBef>
                <a:spcPts val="0"/>
              </a:spcBef>
              <a:spcAft>
                <a:spcPts val="0"/>
              </a:spcAft>
              <a:buClr>
                <a:schemeClr val="dk1"/>
              </a:buClr>
              <a:buSzPts val="1200"/>
              <a:buFont typeface="Arial"/>
              <a:buNone/>
            </a:pPr>
            <a:r>
              <a:t/>
            </a:r>
            <a:endParaRPr sz="1500">
              <a:solidFill>
                <a:srgbClr val="3D3D4E"/>
              </a:solidFill>
              <a:highlight>
                <a:schemeClr val="lt1"/>
              </a:highlight>
            </a:endParaRPr>
          </a:p>
          <a:p>
            <a:pPr indent="0" lvl="0" marL="0" rtl="0" algn="l">
              <a:spcBef>
                <a:spcPts val="0"/>
              </a:spcBef>
              <a:spcAft>
                <a:spcPts val="0"/>
              </a:spcAft>
              <a:buClr>
                <a:schemeClr val="dk1"/>
              </a:buClr>
              <a:buSzPts val="1200"/>
              <a:buFont typeface="Arial"/>
              <a:buNone/>
            </a:pPr>
            <a:r>
              <a:rPr lang="en-US" sz="1500">
                <a:solidFill>
                  <a:srgbClr val="3D3D4E"/>
                </a:solidFill>
                <a:highlight>
                  <a:schemeClr val="lt1"/>
                </a:highlight>
              </a:rPr>
              <a:t>So Dynamic Programming is </a:t>
            </a:r>
            <a:r>
              <a:rPr lang="en-US" sz="1500" u="sng">
                <a:solidFill>
                  <a:srgbClr val="3D3D4E"/>
                </a:solidFill>
                <a:highlight>
                  <a:schemeClr val="lt1"/>
                </a:highlight>
              </a:rPr>
              <a:t>not useful</a:t>
            </a:r>
            <a:r>
              <a:rPr lang="en-US" sz="1500">
                <a:solidFill>
                  <a:srgbClr val="3D3D4E"/>
                </a:solidFill>
                <a:highlight>
                  <a:schemeClr val="lt1"/>
                </a:highlight>
              </a:rPr>
              <a:t> when there are </a:t>
            </a:r>
            <a:r>
              <a:rPr lang="en-US" sz="1500" u="sng">
                <a:solidFill>
                  <a:srgbClr val="3D3D4E"/>
                </a:solidFill>
                <a:highlight>
                  <a:schemeClr val="lt1"/>
                </a:highlight>
              </a:rPr>
              <a:t>no common (overlapping) subproblems </a:t>
            </a:r>
            <a:r>
              <a:rPr lang="en-US" sz="1500">
                <a:solidFill>
                  <a:srgbClr val="3D3D4E"/>
                </a:solidFill>
                <a:highlight>
                  <a:schemeClr val="lt1"/>
                </a:highlight>
              </a:rPr>
              <a:t>because there is no point in storing the solutions if they are not needed again. </a:t>
            </a:r>
            <a:endParaRPr sz="1500">
              <a:solidFill>
                <a:srgbClr val="3D3D4E"/>
              </a:solidFill>
              <a:highlight>
                <a:schemeClr val="lt1"/>
              </a:highlight>
            </a:endParaRPr>
          </a:p>
          <a:p>
            <a:pPr indent="0" lvl="0" marL="0" rtl="0" algn="l">
              <a:spcBef>
                <a:spcPts val="0"/>
              </a:spcBef>
              <a:spcAft>
                <a:spcPts val="0"/>
              </a:spcAft>
              <a:buClr>
                <a:schemeClr val="dk1"/>
              </a:buClr>
              <a:buSzPts val="1200"/>
              <a:buFont typeface="Arial"/>
              <a:buNone/>
            </a:pPr>
            <a:r>
              <a:t/>
            </a:r>
            <a:endParaRPr sz="1500">
              <a:solidFill>
                <a:srgbClr val="3D3D4E"/>
              </a:solidFill>
              <a:highlight>
                <a:schemeClr val="lt1"/>
              </a:highlight>
            </a:endParaRPr>
          </a:p>
          <a:p>
            <a:pPr indent="0" lvl="0" marL="0" rtl="0" algn="l">
              <a:lnSpc>
                <a:spcPct val="115000"/>
              </a:lnSpc>
              <a:spcBef>
                <a:spcPts val="0"/>
              </a:spcBef>
              <a:spcAft>
                <a:spcPts val="0"/>
              </a:spcAft>
              <a:buClr>
                <a:schemeClr val="dk1"/>
              </a:buClr>
              <a:buSzPts val="1500"/>
              <a:buFont typeface="Arial"/>
              <a:buNone/>
            </a:pPr>
            <a:r>
              <a:rPr lang="en-US" sz="1600">
                <a:solidFill>
                  <a:srgbClr val="3D3D4E"/>
                </a:solidFill>
                <a:highlight>
                  <a:schemeClr val="lt1"/>
                </a:highlight>
              </a:rPr>
              <a:t>For example, Binary Search doesn’t have common subproblems. If we take the example of following a recursive program for Fibonacci Numbers, there are many subproblems that are solved again and again.</a:t>
            </a:r>
            <a:endParaRPr sz="1600">
              <a:solidFill>
                <a:srgbClr val="3D3D4E"/>
              </a:solidFill>
              <a:highlight>
                <a:schemeClr val="lt1"/>
              </a:highlight>
            </a:endParaRPr>
          </a:p>
          <a:p>
            <a:pPr indent="0" lvl="0" marL="0" rtl="0" algn="l">
              <a:spcBef>
                <a:spcPts val="0"/>
              </a:spcBef>
              <a:spcAft>
                <a:spcPts val="0"/>
              </a:spcAft>
              <a:buClr>
                <a:schemeClr val="dk1"/>
              </a:buClr>
              <a:buSzPts val="1200"/>
              <a:buFont typeface="Arial"/>
              <a:buNone/>
            </a:pPr>
            <a:r>
              <a:t/>
            </a:r>
            <a:endParaRPr sz="1500">
              <a:solidFill>
                <a:srgbClr val="3D3D4E"/>
              </a:solidFill>
              <a:highlight>
                <a:schemeClr val="lt1"/>
              </a:highlight>
            </a:endParaRPr>
          </a:p>
          <a:p>
            <a:pPr indent="0" lvl="0" marL="0" rtl="0" algn="l">
              <a:spcBef>
                <a:spcPts val="0"/>
              </a:spcBef>
              <a:spcAft>
                <a:spcPts val="0"/>
              </a:spcAft>
              <a:buClr>
                <a:schemeClr val="dk1"/>
              </a:buClr>
              <a:buSzPts val="900"/>
              <a:buFont typeface="Arial"/>
              <a:buNone/>
            </a:pPr>
            <a:r>
              <a:t/>
            </a:r>
            <a:endParaRPr sz="1500">
              <a:solidFill>
                <a:srgbClr val="3D3D4E"/>
              </a:solidFill>
              <a:highlight>
                <a:schemeClr val="lt1"/>
              </a:highlight>
            </a:endParaRPr>
          </a:p>
          <a:p>
            <a:pPr indent="0" lvl="0" marL="0" rtl="0" algn="l">
              <a:spcBef>
                <a:spcPts val="0"/>
              </a:spcBef>
              <a:spcAft>
                <a:spcPts val="0"/>
              </a:spcAft>
              <a:buNone/>
            </a:pPr>
            <a:r>
              <a:t/>
            </a:r>
            <a:endParaRPr sz="1500">
              <a:solidFill>
                <a:srgbClr val="202122"/>
              </a:solidFill>
              <a:highlight>
                <a:schemeClr val="lt1"/>
              </a:highlight>
            </a:endParaRPr>
          </a:p>
        </p:txBody>
      </p:sp>
      <p:pic>
        <p:nvPicPr>
          <p:cNvPr id="134" name="Google Shape;134;p20"/>
          <p:cNvPicPr preferRelativeResize="0"/>
          <p:nvPr/>
        </p:nvPicPr>
        <p:blipFill rotWithShape="1">
          <a:blip r:embed="rId3">
            <a:alphaModFix/>
          </a:blip>
          <a:srcRect b="0" l="0" r="0" t="0"/>
          <a:stretch/>
        </p:blipFill>
        <p:spPr>
          <a:xfrm>
            <a:off x="6282150" y="1332700"/>
            <a:ext cx="5491924" cy="3361876"/>
          </a:xfrm>
          <a:prstGeom prst="rect">
            <a:avLst/>
          </a:prstGeom>
          <a:noFill/>
          <a:ln>
            <a:noFill/>
          </a:ln>
        </p:spPr>
      </p:pic>
      <p:sp>
        <p:nvSpPr>
          <p:cNvPr id="135" name="Google Shape;135;p20"/>
          <p:cNvSpPr txBox="1"/>
          <p:nvPr/>
        </p:nvSpPr>
        <p:spPr>
          <a:xfrm>
            <a:off x="7043000" y="994000"/>
            <a:ext cx="3567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1000" u="none" cap="none" strike="noStrike">
                <a:solidFill>
                  <a:srgbClr val="000000"/>
                </a:solidFill>
                <a:latin typeface="Arial"/>
                <a:ea typeface="Arial"/>
                <a:cs typeface="Arial"/>
                <a:sym typeface="Arial"/>
              </a:rPr>
              <a:t>Recursion tree highlighting the overlapping subproblems</a:t>
            </a:r>
            <a:endParaRPr b="0" i="0" sz="1000" u="none" cap="none" strike="noStrike">
              <a:solidFill>
                <a:srgbClr val="000000"/>
              </a:solidFill>
              <a:latin typeface="Arial"/>
              <a:ea typeface="Arial"/>
              <a:cs typeface="Arial"/>
              <a:sym typeface="Arial"/>
            </a:endParaRPr>
          </a:p>
        </p:txBody>
      </p:sp>
      <p:sp>
        <p:nvSpPr>
          <p:cNvPr id="136" name="Google Shape;136;p20"/>
          <p:cNvSpPr txBox="1"/>
          <p:nvPr/>
        </p:nvSpPr>
        <p:spPr>
          <a:xfrm>
            <a:off x="6282075" y="4841325"/>
            <a:ext cx="5491800" cy="198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300" u="none" cap="none" strike="noStrike">
                <a:solidFill>
                  <a:srgbClr val="3D3D4E"/>
                </a:solidFill>
                <a:highlight>
                  <a:srgbClr val="FFFFFF"/>
                </a:highlight>
                <a:latin typeface="Arial"/>
                <a:ea typeface="Arial"/>
                <a:cs typeface="Arial"/>
                <a:sym typeface="Arial"/>
              </a:rPr>
              <a:t>There are following two different ways to store the values so that these values can be reused: </a:t>
            </a:r>
            <a:endParaRPr b="0" i="0" sz="1300" u="none" cap="none" strike="noStrike">
              <a:solidFill>
                <a:srgbClr val="3D3D4E"/>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300" u="none" cap="none" strike="noStrike">
              <a:solidFill>
                <a:srgbClr val="3D3D4E"/>
              </a:solidFill>
              <a:highlight>
                <a:srgbClr val="FFFFFF"/>
              </a:highlight>
              <a:latin typeface="Arial"/>
              <a:ea typeface="Arial"/>
              <a:cs typeface="Arial"/>
              <a:sym typeface="Arial"/>
            </a:endParaRPr>
          </a:p>
          <a:p>
            <a:pPr indent="-311150" lvl="0" marL="457200" marR="0" rtl="0" algn="l">
              <a:lnSpc>
                <a:spcPct val="100000"/>
              </a:lnSpc>
              <a:spcBef>
                <a:spcPts val="0"/>
              </a:spcBef>
              <a:spcAft>
                <a:spcPts val="0"/>
              </a:spcAft>
              <a:buClr>
                <a:srgbClr val="3D3D4E"/>
              </a:buClr>
              <a:buSzPts val="1300"/>
              <a:buFont typeface="Arial"/>
              <a:buChar char="●"/>
            </a:pPr>
            <a:r>
              <a:rPr b="1" i="0" lang="en-US" sz="1300" u="none" cap="none" strike="noStrike">
                <a:solidFill>
                  <a:srgbClr val="3D3D4E"/>
                </a:solidFill>
                <a:highlight>
                  <a:srgbClr val="FFFFFF"/>
                </a:highlight>
                <a:latin typeface="Arial"/>
                <a:ea typeface="Arial"/>
                <a:cs typeface="Arial"/>
                <a:sym typeface="Arial"/>
              </a:rPr>
              <a:t>Memoization (Top Down)</a:t>
            </a:r>
            <a:br>
              <a:rPr b="1" i="0" lang="en-US" sz="1300" u="none" cap="none" strike="noStrike">
                <a:solidFill>
                  <a:srgbClr val="3D3D4E"/>
                </a:solidFill>
                <a:highlight>
                  <a:srgbClr val="FFFFFF"/>
                </a:highlight>
                <a:latin typeface="Arial"/>
                <a:ea typeface="Arial"/>
                <a:cs typeface="Arial"/>
                <a:sym typeface="Arial"/>
              </a:rPr>
            </a:br>
            <a:r>
              <a:rPr b="0" i="0" lang="en-US" sz="1300" u="sng" cap="none" strike="noStrike">
                <a:solidFill>
                  <a:srgbClr val="0097A7"/>
                </a:solidFill>
                <a:highlight>
                  <a:srgbClr val="FFFFFF"/>
                </a:highlight>
                <a:latin typeface="Arial"/>
                <a:ea typeface="Arial"/>
                <a:cs typeface="Arial"/>
                <a:sym typeface="Arial"/>
                <a:hlinkClick r:id="rId4">
                  <a:extLst>
                    <a:ext uri="{A12FA001-AC4F-418D-AE19-62706E023703}">
                      <ahyp:hlinkClr val="tx"/>
                    </a:ext>
                  </a:extLst>
                </a:hlinkClick>
              </a:rPr>
              <a:t>https://www.interviewcake.com/concept/java/memoization</a:t>
            </a:r>
            <a:endParaRPr b="0" i="0" sz="1300" u="none" cap="none" strike="noStrike">
              <a:solidFill>
                <a:srgbClr val="3D3D4E"/>
              </a:solidFill>
              <a:highlight>
                <a:srgbClr val="FFFFFF"/>
              </a:highlight>
              <a:latin typeface="Arial"/>
              <a:ea typeface="Arial"/>
              <a:cs typeface="Arial"/>
              <a:sym typeface="Arial"/>
            </a:endParaRPr>
          </a:p>
          <a:p>
            <a:pPr indent="-311150" lvl="0" marL="457200" marR="0" rtl="0" algn="l">
              <a:lnSpc>
                <a:spcPct val="100000"/>
              </a:lnSpc>
              <a:spcBef>
                <a:spcPts val="0"/>
              </a:spcBef>
              <a:spcAft>
                <a:spcPts val="0"/>
              </a:spcAft>
              <a:buClr>
                <a:srgbClr val="3D3D4E"/>
              </a:buClr>
              <a:buSzPts val="1300"/>
              <a:buFont typeface="Arial"/>
              <a:buChar char="●"/>
            </a:pPr>
            <a:r>
              <a:rPr b="1" i="0" lang="en-US" sz="1300" u="none" cap="none" strike="noStrike">
                <a:solidFill>
                  <a:srgbClr val="3D3D4E"/>
                </a:solidFill>
                <a:highlight>
                  <a:srgbClr val="FFFFFF"/>
                </a:highlight>
                <a:latin typeface="Arial"/>
                <a:ea typeface="Arial"/>
                <a:cs typeface="Arial"/>
                <a:sym typeface="Arial"/>
              </a:rPr>
              <a:t>Tabulation (Bottom Up)</a:t>
            </a:r>
            <a:br>
              <a:rPr b="1" i="0" lang="en-US" sz="1300" u="none" cap="none" strike="noStrike">
                <a:solidFill>
                  <a:srgbClr val="3D3D4E"/>
                </a:solidFill>
                <a:highlight>
                  <a:srgbClr val="FFFFFF"/>
                </a:highlight>
                <a:latin typeface="Arial"/>
                <a:ea typeface="Arial"/>
                <a:cs typeface="Arial"/>
                <a:sym typeface="Arial"/>
              </a:rPr>
            </a:br>
            <a:r>
              <a:rPr b="0" i="0" lang="en-US" sz="1300" u="sng" cap="none" strike="noStrike">
                <a:solidFill>
                  <a:srgbClr val="0097A7"/>
                </a:solidFill>
                <a:highlight>
                  <a:srgbClr val="FFFFFF"/>
                </a:highlight>
                <a:latin typeface="Arial"/>
                <a:ea typeface="Arial"/>
                <a:cs typeface="Arial"/>
                <a:sym typeface="Arial"/>
                <a:hlinkClick r:id="rId5">
                  <a:extLst>
                    <a:ext uri="{A12FA001-AC4F-418D-AE19-62706E023703}">
                      <ahyp:hlinkClr val="tx"/>
                    </a:ext>
                  </a:extLst>
                </a:hlinkClick>
              </a:rPr>
              <a:t>https://programming.guide/dynamic-programming-vs-memoization-vs-tabulation.html</a:t>
            </a:r>
            <a:endParaRPr b="0" i="0" sz="1300" u="none" cap="none" strike="noStrike">
              <a:solidFill>
                <a:srgbClr val="3D3D4E"/>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Dynamic Programming</a:t>
            </a:r>
            <a:endParaRPr sz="2500"/>
          </a:p>
          <a:p>
            <a:pPr indent="0" lvl="0" marL="0" rtl="0" algn="l">
              <a:spcBef>
                <a:spcPts val="0"/>
              </a:spcBef>
              <a:spcAft>
                <a:spcPts val="0"/>
              </a:spcAft>
              <a:buClr>
                <a:schemeClr val="dk2"/>
              </a:buClr>
              <a:buSzPts val="6000"/>
              <a:buFont typeface="Georgia"/>
              <a:buNone/>
            </a:pPr>
            <a:r>
              <a:rPr lang="en-US" sz="1800"/>
              <a:t>Memoization</a:t>
            </a:r>
            <a:endParaRPr sz="2500"/>
          </a:p>
        </p:txBody>
      </p:sp>
      <p:pic>
        <p:nvPicPr>
          <p:cNvPr id="142" name="Google Shape;142;p21"/>
          <p:cNvPicPr preferRelativeResize="0"/>
          <p:nvPr/>
        </p:nvPicPr>
        <p:blipFill>
          <a:blip r:embed="rId3">
            <a:alphaModFix/>
          </a:blip>
          <a:stretch>
            <a:fillRect/>
          </a:stretch>
        </p:blipFill>
        <p:spPr>
          <a:xfrm>
            <a:off x="417500" y="1872316"/>
            <a:ext cx="5237218" cy="4680884"/>
          </a:xfrm>
          <a:prstGeom prst="rect">
            <a:avLst/>
          </a:prstGeom>
          <a:noFill/>
          <a:ln>
            <a:noFill/>
          </a:ln>
        </p:spPr>
      </p:pic>
      <p:pic>
        <p:nvPicPr>
          <p:cNvPr id="143" name="Google Shape;143;p21"/>
          <p:cNvPicPr preferRelativeResize="0"/>
          <p:nvPr/>
        </p:nvPicPr>
        <p:blipFill>
          <a:blip r:embed="rId4">
            <a:alphaModFix/>
          </a:blip>
          <a:stretch>
            <a:fillRect/>
          </a:stretch>
        </p:blipFill>
        <p:spPr>
          <a:xfrm>
            <a:off x="5654725" y="1917735"/>
            <a:ext cx="6384874" cy="4482390"/>
          </a:xfrm>
          <a:prstGeom prst="rect">
            <a:avLst/>
          </a:prstGeom>
          <a:noFill/>
          <a:ln>
            <a:noFill/>
          </a:ln>
        </p:spPr>
      </p:pic>
      <p:sp>
        <p:nvSpPr>
          <p:cNvPr id="144" name="Google Shape;144;p21"/>
          <p:cNvSpPr txBox="1"/>
          <p:nvPr/>
        </p:nvSpPr>
        <p:spPr>
          <a:xfrm>
            <a:off x="5116175" y="6553200"/>
            <a:ext cx="25686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https://algodaily.com/</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Dynamic Programming</a:t>
            </a:r>
            <a:endParaRPr sz="2500"/>
          </a:p>
          <a:p>
            <a:pPr indent="0" lvl="0" marL="0" rtl="0" algn="l">
              <a:spcBef>
                <a:spcPts val="0"/>
              </a:spcBef>
              <a:spcAft>
                <a:spcPts val="0"/>
              </a:spcAft>
              <a:buClr>
                <a:schemeClr val="dk2"/>
              </a:buClr>
              <a:buSzPts val="6000"/>
              <a:buFont typeface="Georgia"/>
              <a:buNone/>
            </a:pPr>
            <a:r>
              <a:rPr lang="en-US" sz="1800"/>
              <a:t>House Robber Problem</a:t>
            </a:r>
            <a:endParaRPr sz="2500"/>
          </a:p>
        </p:txBody>
      </p:sp>
      <p:sp>
        <p:nvSpPr>
          <p:cNvPr id="150" name="Google Shape;150;p22"/>
          <p:cNvSpPr txBox="1"/>
          <p:nvPr/>
        </p:nvSpPr>
        <p:spPr>
          <a:xfrm>
            <a:off x="434625" y="2008350"/>
            <a:ext cx="56025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200"/>
              <a:buFont typeface="Arial"/>
              <a:buNone/>
            </a:pPr>
            <a:r>
              <a:rPr lang="en-US">
                <a:solidFill>
                  <a:srgbClr val="3D3D4E"/>
                </a:solidFill>
                <a:highlight>
                  <a:schemeClr val="lt1"/>
                </a:highlight>
              </a:rPr>
              <a:t>A professional robber is planning to rob houses along a street. Each house has a certain amount of money stashed, the only constraint stopping him from robbing each of them is that </a:t>
            </a:r>
            <a:r>
              <a:rPr b="1" lang="en-US">
                <a:solidFill>
                  <a:srgbClr val="C7254E"/>
                </a:solidFill>
                <a:highlight>
                  <a:schemeClr val="lt1"/>
                </a:highlight>
              </a:rPr>
              <a:t>adjacent houses have security system</a:t>
            </a:r>
            <a:r>
              <a:rPr lang="en-US">
                <a:solidFill>
                  <a:srgbClr val="3D3D4E"/>
                </a:solidFill>
                <a:highlight>
                  <a:schemeClr val="lt1"/>
                </a:highlight>
              </a:rPr>
              <a:t> connected and it will automatically contact the police if two adjacent houses were broken into on the same night.</a:t>
            </a:r>
            <a:endParaRPr>
              <a:solidFill>
                <a:srgbClr val="3D3D4E"/>
              </a:solidFill>
              <a:highlight>
                <a:schemeClr val="lt1"/>
              </a:highlight>
            </a:endParaRPr>
          </a:p>
          <a:p>
            <a:pPr indent="0" lvl="0" marL="0" rtl="0" algn="l">
              <a:spcBef>
                <a:spcPts val="0"/>
              </a:spcBef>
              <a:spcAft>
                <a:spcPts val="0"/>
              </a:spcAft>
              <a:buClr>
                <a:schemeClr val="dk1"/>
              </a:buClr>
              <a:buSzPts val="1200"/>
              <a:buFont typeface="Arial"/>
              <a:buNone/>
            </a:pPr>
            <a:r>
              <a:t/>
            </a:r>
            <a:endParaRPr>
              <a:solidFill>
                <a:srgbClr val="3D3D4E"/>
              </a:solidFill>
              <a:highlight>
                <a:schemeClr val="lt1"/>
              </a:highlight>
            </a:endParaRPr>
          </a:p>
          <a:p>
            <a:pPr indent="0" lvl="0" marL="0" rtl="0" algn="l">
              <a:spcBef>
                <a:spcPts val="0"/>
              </a:spcBef>
              <a:spcAft>
                <a:spcPts val="0"/>
              </a:spcAft>
              <a:buNone/>
            </a:pPr>
            <a:r>
              <a:rPr lang="en-US">
                <a:solidFill>
                  <a:srgbClr val="3D3D4E"/>
                </a:solidFill>
                <a:highlight>
                  <a:schemeClr val="lt1"/>
                </a:highlight>
              </a:rPr>
              <a:t>Given a list of non-negative integers representing the amount of money of each house, determine the maximum amount of money he can rob tonight without alerting the police.</a:t>
            </a:r>
            <a:endParaRPr>
              <a:solidFill>
                <a:srgbClr val="212529"/>
              </a:solidFill>
              <a:latin typeface="Roboto"/>
              <a:ea typeface="Roboto"/>
              <a:cs typeface="Roboto"/>
              <a:sym typeface="Roboto"/>
            </a:endParaRPr>
          </a:p>
        </p:txBody>
      </p:sp>
      <p:pic>
        <p:nvPicPr>
          <p:cNvPr id="151" name="Google Shape;151;p22"/>
          <p:cNvPicPr preferRelativeResize="0"/>
          <p:nvPr/>
        </p:nvPicPr>
        <p:blipFill rotWithShape="1">
          <a:blip r:embed="rId3">
            <a:alphaModFix/>
          </a:blip>
          <a:srcRect b="0" l="0" r="0" t="0"/>
          <a:stretch/>
        </p:blipFill>
        <p:spPr>
          <a:xfrm>
            <a:off x="1929225" y="4318151"/>
            <a:ext cx="2374200" cy="2374200"/>
          </a:xfrm>
          <a:prstGeom prst="rect">
            <a:avLst/>
          </a:prstGeom>
          <a:noFill/>
          <a:ln>
            <a:noFill/>
          </a:ln>
        </p:spPr>
      </p:pic>
      <p:pic>
        <p:nvPicPr>
          <p:cNvPr id="152" name="Google Shape;152;p22"/>
          <p:cNvPicPr preferRelativeResize="0"/>
          <p:nvPr/>
        </p:nvPicPr>
        <p:blipFill rotWithShape="1">
          <a:blip r:embed="rId4">
            <a:alphaModFix/>
          </a:blip>
          <a:srcRect b="0" l="0" r="0" t="14273"/>
          <a:stretch/>
        </p:blipFill>
        <p:spPr>
          <a:xfrm>
            <a:off x="6282275" y="902600"/>
            <a:ext cx="5093851" cy="2304075"/>
          </a:xfrm>
          <a:prstGeom prst="rect">
            <a:avLst/>
          </a:prstGeom>
          <a:noFill/>
          <a:ln>
            <a:noFill/>
          </a:ln>
        </p:spPr>
      </p:pic>
      <p:sp>
        <p:nvSpPr>
          <p:cNvPr id="153" name="Google Shape;153;p22"/>
          <p:cNvSpPr txBox="1"/>
          <p:nvPr/>
        </p:nvSpPr>
        <p:spPr>
          <a:xfrm>
            <a:off x="6282275" y="3081700"/>
            <a:ext cx="51507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3D3D4E"/>
                </a:solidFill>
                <a:highlight>
                  <a:srgbClr val="FFFFFF"/>
                </a:highlight>
                <a:latin typeface="Arial"/>
                <a:ea typeface="Arial"/>
                <a:cs typeface="Arial"/>
                <a:sym typeface="Arial"/>
              </a:rPr>
              <a:t>The problem can be cut down to sub-problem of finding whether to rob from i-th house or not.</a:t>
            </a:r>
            <a:endParaRPr b="0" i="0" u="none" cap="none" strike="noStrike">
              <a:solidFill>
                <a:srgbClr val="3D3D4E"/>
              </a:solidFill>
              <a:highlight>
                <a:srgbClr val="FFFFFF"/>
              </a:highlight>
              <a:latin typeface="Arial"/>
              <a:ea typeface="Arial"/>
              <a:cs typeface="Arial"/>
              <a:sym typeface="Arial"/>
            </a:endParaRPr>
          </a:p>
        </p:txBody>
      </p:sp>
      <p:sp>
        <p:nvSpPr>
          <p:cNvPr id="154" name="Google Shape;154;p22"/>
          <p:cNvSpPr txBox="1"/>
          <p:nvPr/>
        </p:nvSpPr>
        <p:spPr>
          <a:xfrm>
            <a:off x="6282275" y="3678338"/>
            <a:ext cx="52605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3D3D4E"/>
                </a:solidFill>
                <a:highlight>
                  <a:srgbClr val="FFFFFF"/>
                </a:highlight>
                <a:latin typeface="Arial"/>
                <a:ea typeface="Arial"/>
                <a:cs typeface="Arial"/>
                <a:sym typeface="Arial"/>
              </a:rPr>
              <a:t>Now, in case of taking decision whether to rob from i-th house or not, it completely depends on where the money maximizes. Since, adjacent houses are connected, the robber can't rob two adjacent house. </a:t>
            </a:r>
            <a:endParaRPr b="0" i="0" u="none" cap="none" strike="noStrike">
              <a:solidFill>
                <a:srgbClr val="3D3D4E"/>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u="none" cap="none" strike="noStrike">
              <a:solidFill>
                <a:srgbClr val="3D3D4E"/>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3D3D4E"/>
                </a:solidFill>
                <a:highlight>
                  <a:srgbClr val="FFFFFF"/>
                </a:highlight>
                <a:latin typeface="Arial"/>
                <a:ea typeface="Arial"/>
                <a:cs typeface="Arial"/>
                <a:sym typeface="Arial"/>
              </a:rPr>
              <a:t>Either he can rob from (i-1)th house or he can rob from i-th house after robbing from (i-2)th house. To maximize the money simply find which results in maximum amount. In terms of recursive relation we can write:</a:t>
            </a:r>
            <a:endParaRPr b="0" i="0" u="none" cap="none" strike="noStrike">
              <a:solidFill>
                <a:srgbClr val="3D3D4E"/>
              </a:solidFill>
              <a:highlight>
                <a:srgbClr val="FFFFFF"/>
              </a:highlight>
              <a:latin typeface="Arial"/>
              <a:ea typeface="Arial"/>
              <a:cs typeface="Arial"/>
              <a:sym typeface="Arial"/>
            </a:endParaRPr>
          </a:p>
        </p:txBody>
      </p:sp>
      <p:pic>
        <p:nvPicPr>
          <p:cNvPr id="155" name="Google Shape;155;p22"/>
          <p:cNvPicPr preferRelativeResize="0"/>
          <p:nvPr/>
        </p:nvPicPr>
        <p:blipFill rotWithShape="1">
          <a:blip r:embed="rId5">
            <a:alphaModFix/>
          </a:blip>
          <a:srcRect b="0" l="0" r="0" t="0"/>
          <a:stretch/>
        </p:blipFill>
        <p:spPr>
          <a:xfrm>
            <a:off x="6326851" y="5765650"/>
            <a:ext cx="4953725" cy="560598"/>
          </a:xfrm>
          <a:prstGeom prst="rect">
            <a:avLst/>
          </a:prstGeom>
          <a:noFill/>
          <a:ln>
            <a:noFill/>
          </a:ln>
        </p:spPr>
      </p:pic>
      <p:sp>
        <p:nvSpPr>
          <p:cNvPr id="156" name="Google Shape;156;p22"/>
          <p:cNvSpPr txBox="1"/>
          <p:nvPr/>
        </p:nvSpPr>
        <p:spPr>
          <a:xfrm>
            <a:off x="8116975" y="6321600"/>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https://www.includehelp.com/</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Dynamic Programming</a:t>
            </a:r>
            <a:endParaRPr sz="2500"/>
          </a:p>
          <a:p>
            <a:pPr indent="0" lvl="0" marL="0" rtl="0" algn="l">
              <a:spcBef>
                <a:spcPts val="0"/>
              </a:spcBef>
              <a:spcAft>
                <a:spcPts val="0"/>
              </a:spcAft>
              <a:buClr>
                <a:schemeClr val="dk2"/>
              </a:buClr>
              <a:buSzPts val="6000"/>
              <a:buFont typeface="Georgia"/>
              <a:buNone/>
            </a:pPr>
            <a:r>
              <a:rPr lang="en-US" sz="1800"/>
              <a:t>House Robber Problem</a:t>
            </a:r>
            <a:endParaRPr sz="2500"/>
          </a:p>
        </p:txBody>
      </p:sp>
      <p:pic>
        <p:nvPicPr>
          <p:cNvPr id="162" name="Google Shape;162;p23"/>
          <p:cNvPicPr preferRelativeResize="0"/>
          <p:nvPr/>
        </p:nvPicPr>
        <p:blipFill rotWithShape="1">
          <a:blip r:embed="rId3">
            <a:alphaModFix/>
          </a:blip>
          <a:srcRect b="0" l="0" r="0" t="0"/>
          <a:stretch/>
        </p:blipFill>
        <p:spPr>
          <a:xfrm>
            <a:off x="337350" y="1900700"/>
            <a:ext cx="6067451" cy="4859874"/>
          </a:xfrm>
          <a:prstGeom prst="rect">
            <a:avLst/>
          </a:prstGeom>
          <a:noFill/>
          <a:ln>
            <a:noFill/>
          </a:ln>
        </p:spPr>
      </p:pic>
      <p:pic>
        <p:nvPicPr>
          <p:cNvPr id="163" name="Google Shape;163;p23"/>
          <p:cNvPicPr preferRelativeResize="0"/>
          <p:nvPr/>
        </p:nvPicPr>
        <p:blipFill rotWithShape="1">
          <a:blip r:embed="rId4">
            <a:alphaModFix/>
          </a:blip>
          <a:srcRect b="0" l="0" r="0" t="0"/>
          <a:stretch/>
        </p:blipFill>
        <p:spPr>
          <a:xfrm>
            <a:off x="6738275" y="1131325"/>
            <a:ext cx="4106195" cy="5629251"/>
          </a:xfrm>
          <a:prstGeom prst="rect">
            <a:avLst/>
          </a:prstGeom>
          <a:noFill/>
          <a:ln>
            <a:noFill/>
          </a:ln>
        </p:spPr>
      </p:pic>
      <p:sp>
        <p:nvSpPr>
          <p:cNvPr id="164" name="Google Shape;164;p23"/>
          <p:cNvSpPr txBox="1"/>
          <p:nvPr/>
        </p:nvSpPr>
        <p:spPr>
          <a:xfrm>
            <a:off x="9611625" y="868525"/>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https://www.includehelp.com/</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Dynamic</a:t>
            </a:r>
            <a:r>
              <a:rPr lang="en-US" sz="2500"/>
              <a:t> Programming</a:t>
            </a:r>
            <a:endParaRPr sz="2500"/>
          </a:p>
          <a:p>
            <a:pPr indent="0" lvl="0" marL="0" rtl="0" algn="l">
              <a:spcBef>
                <a:spcPts val="0"/>
              </a:spcBef>
              <a:spcAft>
                <a:spcPts val="0"/>
              </a:spcAft>
              <a:buClr>
                <a:schemeClr val="dk2"/>
              </a:buClr>
              <a:buSzPts val="6000"/>
              <a:buFont typeface="Georgia"/>
              <a:buNone/>
            </a:pPr>
            <a:r>
              <a:rPr lang="en-US" sz="1800"/>
              <a:t>0-1</a:t>
            </a:r>
            <a:r>
              <a:rPr lang="en-US" sz="1800"/>
              <a:t> Knapsack Problem</a:t>
            </a:r>
            <a:endParaRPr sz="1800"/>
          </a:p>
        </p:txBody>
      </p:sp>
      <p:sp>
        <p:nvSpPr>
          <p:cNvPr id="170" name="Google Shape;170;p24"/>
          <p:cNvSpPr txBox="1"/>
          <p:nvPr/>
        </p:nvSpPr>
        <p:spPr>
          <a:xfrm>
            <a:off x="434625" y="2008350"/>
            <a:ext cx="53202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200"/>
              <a:buFont typeface="Arial"/>
              <a:buNone/>
            </a:pPr>
            <a:r>
              <a:rPr lang="en-US">
                <a:solidFill>
                  <a:srgbClr val="3D3D4E"/>
                </a:solidFill>
                <a:highlight>
                  <a:schemeClr val="lt1"/>
                </a:highlight>
              </a:rPr>
              <a:t>For applying Dynamic programming to this problem we have to do three things in this problem:</a:t>
            </a:r>
            <a:endParaRPr>
              <a:solidFill>
                <a:srgbClr val="3D3D4E"/>
              </a:solidFill>
              <a:highlight>
                <a:schemeClr val="lt1"/>
              </a:highlight>
            </a:endParaRPr>
          </a:p>
          <a:p>
            <a:pPr indent="0" lvl="0" marL="0" rtl="0" algn="l">
              <a:spcBef>
                <a:spcPts val="0"/>
              </a:spcBef>
              <a:spcAft>
                <a:spcPts val="0"/>
              </a:spcAft>
              <a:buClr>
                <a:schemeClr val="dk1"/>
              </a:buClr>
              <a:buSzPts val="1200"/>
              <a:buFont typeface="Arial"/>
              <a:buNone/>
            </a:pPr>
            <a:r>
              <a:t/>
            </a:r>
            <a:endParaRPr>
              <a:solidFill>
                <a:srgbClr val="3D3D4E"/>
              </a:solidFill>
              <a:highlight>
                <a:schemeClr val="lt1"/>
              </a:highlight>
            </a:endParaRPr>
          </a:p>
          <a:p>
            <a:pPr indent="-317500" lvl="0" marL="457200" rtl="0" algn="l">
              <a:spcBef>
                <a:spcPts val="0"/>
              </a:spcBef>
              <a:spcAft>
                <a:spcPts val="0"/>
              </a:spcAft>
              <a:buClr>
                <a:srgbClr val="3D3D4E"/>
              </a:buClr>
              <a:buSzPts val="1400"/>
              <a:buChar char="●"/>
            </a:pPr>
            <a:r>
              <a:rPr lang="en-US">
                <a:solidFill>
                  <a:srgbClr val="3D3D4E"/>
                </a:solidFill>
                <a:highlight>
                  <a:schemeClr val="lt1"/>
                </a:highlight>
              </a:rPr>
              <a:t>Optimal substructure</a:t>
            </a:r>
            <a:endParaRPr>
              <a:solidFill>
                <a:srgbClr val="3D3D4E"/>
              </a:solidFill>
              <a:highlight>
                <a:schemeClr val="lt1"/>
              </a:highlight>
            </a:endParaRPr>
          </a:p>
          <a:p>
            <a:pPr indent="-317500" lvl="0" marL="457200" rtl="0" algn="l">
              <a:spcBef>
                <a:spcPts val="0"/>
              </a:spcBef>
              <a:spcAft>
                <a:spcPts val="0"/>
              </a:spcAft>
              <a:buClr>
                <a:srgbClr val="3D3D4E"/>
              </a:buClr>
              <a:buSzPts val="1400"/>
              <a:buChar char="●"/>
            </a:pPr>
            <a:r>
              <a:rPr lang="en-US">
                <a:solidFill>
                  <a:srgbClr val="3D3D4E"/>
                </a:solidFill>
                <a:highlight>
                  <a:schemeClr val="lt1"/>
                </a:highlight>
              </a:rPr>
              <a:t>Writing the recursive equation for substructure</a:t>
            </a:r>
            <a:endParaRPr>
              <a:solidFill>
                <a:srgbClr val="3D3D4E"/>
              </a:solidFill>
              <a:highlight>
                <a:schemeClr val="lt1"/>
              </a:highlight>
            </a:endParaRPr>
          </a:p>
          <a:p>
            <a:pPr indent="-317500" lvl="0" marL="457200" rtl="0" algn="l">
              <a:spcBef>
                <a:spcPts val="0"/>
              </a:spcBef>
              <a:spcAft>
                <a:spcPts val="0"/>
              </a:spcAft>
              <a:buClr>
                <a:srgbClr val="3D3D4E"/>
              </a:buClr>
              <a:buSzPts val="1400"/>
              <a:buChar char="●"/>
            </a:pPr>
            <a:r>
              <a:rPr lang="en-US">
                <a:solidFill>
                  <a:srgbClr val="3D3D4E"/>
                </a:solidFill>
                <a:highlight>
                  <a:schemeClr val="lt1"/>
                </a:highlight>
              </a:rPr>
              <a:t>Whether subproblems are repeating or not</a:t>
            </a:r>
            <a:endParaRPr>
              <a:solidFill>
                <a:srgbClr val="3D3D4E"/>
              </a:solidFill>
              <a:highlight>
                <a:schemeClr val="lt1"/>
              </a:highlight>
            </a:endParaRPr>
          </a:p>
          <a:p>
            <a:pPr indent="0" lvl="0" marL="0" rtl="0" algn="l">
              <a:spcBef>
                <a:spcPts val="0"/>
              </a:spcBef>
              <a:spcAft>
                <a:spcPts val="0"/>
              </a:spcAft>
              <a:buClr>
                <a:schemeClr val="dk1"/>
              </a:buClr>
              <a:buSzPts val="1200"/>
              <a:buFont typeface="Arial"/>
              <a:buNone/>
            </a:pPr>
            <a:r>
              <a:t/>
            </a:r>
            <a:endParaRPr>
              <a:solidFill>
                <a:srgbClr val="3D3D4E"/>
              </a:solidFill>
              <a:highlight>
                <a:schemeClr val="lt1"/>
              </a:highlight>
            </a:endParaRPr>
          </a:p>
          <a:p>
            <a:pPr indent="0" lvl="0" marL="0" rtl="0" algn="l">
              <a:spcBef>
                <a:spcPts val="0"/>
              </a:spcBef>
              <a:spcAft>
                <a:spcPts val="0"/>
              </a:spcAft>
              <a:buClr>
                <a:schemeClr val="dk1"/>
              </a:buClr>
              <a:buSzPts val="1200"/>
              <a:buFont typeface="Arial"/>
              <a:buNone/>
            </a:pPr>
            <a:r>
              <a:rPr lang="en-US">
                <a:solidFill>
                  <a:srgbClr val="3D3D4E"/>
                </a:solidFill>
                <a:highlight>
                  <a:schemeClr val="lt1"/>
                </a:highlight>
              </a:rPr>
              <a:t>Now assume we have 'n' items 1 2 3 ... N. I will take an item and observe that there are two ways to consider the item either</a:t>
            </a:r>
            <a:endParaRPr>
              <a:solidFill>
                <a:srgbClr val="3D3D4E"/>
              </a:solidFill>
              <a:highlight>
                <a:schemeClr val="lt1"/>
              </a:highlight>
            </a:endParaRPr>
          </a:p>
          <a:p>
            <a:pPr indent="0" lvl="0" marL="0" rtl="0" algn="l">
              <a:spcBef>
                <a:spcPts val="0"/>
              </a:spcBef>
              <a:spcAft>
                <a:spcPts val="0"/>
              </a:spcAft>
              <a:buClr>
                <a:schemeClr val="dk1"/>
              </a:buClr>
              <a:buSzPts val="1200"/>
              <a:buFont typeface="Arial"/>
              <a:buNone/>
            </a:pPr>
            <a:r>
              <a:t/>
            </a:r>
            <a:endParaRPr>
              <a:solidFill>
                <a:srgbClr val="3D3D4E"/>
              </a:solidFill>
              <a:highlight>
                <a:schemeClr val="lt1"/>
              </a:highlight>
            </a:endParaRPr>
          </a:p>
          <a:p>
            <a:pPr indent="-317500" lvl="0" marL="457200" rtl="0" algn="l">
              <a:spcBef>
                <a:spcPts val="0"/>
              </a:spcBef>
              <a:spcAft>
                <a:spcPts val="0"/>
              </a:spcAft>
              <a:buClr>
                <a:srgbClr val="3D3D4E"/>
              </a:buClr>
              <a:buSzPts val="1400"/>
              <a:buChar char="●"/>
            </a:pPr>
            <a:r>
              <a:rPr lang="en-US">
                <a:solidFill>
                  <a:srgbClr val="3D3D4E"/>
                </a:solidFill>
                <a:highlight>
                  <a:schemeClr val="lt1"/>
                </a:highlight>
              </a:rPr>
              <a:t>it could be included in knapsack</a:t>
            </a:r>
            <a:endParaRPr>
              <a:solidFill>
                <a:srgbClr val="3D3D4E"/>
              </a:solidFill>
              <a:highlight>
                <a:schemeClr val="lt1"/>
              </a:highlight>
            </a:endParaRPr>
          </a:p>
          <a:p>
            <a:pPr indent="-317500" lvl="0" marL="457200" rtl="0" algn="l">
              <a:spcBef>
                <a:spcPts val="0"/>
              </a:spcBef>
              <a:spcAft>
                <a:spcPts val="0"/>
              </a:spcAft>
              <a:buClr>
                <a:srgbClr val="3D3D4E"/>
              </a:buClr>
              <a:buSzPts val="1400"/>
              <a:buChar char="●"/>
            </a:pPr>
            <a:r>
              <a:rPr lang="en-US">
                <a:solidFill>
                  <a:srgbClr val="3D3D4E"/>
                </a:solidFill>
                <a:highlight>
                  <a:schemeClr val="lt1"/>
                </a:highlight>
              </a:rPr>
              <a:t>or you might not include it in knapsack</a:t>
            </a:r>
            <a:br>
              <a:rPr lang="en-US">
                <a:solidFill>
                  <a:srgbClr val="3D3D4E"/>
                </a:solidFill>
                <a:highlight>
                  <a:schemeClr val="lt1"/>
                </a:highlight>
              </a:rPr>
            </a:br>
            <a:endParaRPr>
              <a:solidFill>
                <a:srgbClr val="3D3D4E"/>
              </a:solidFill>
              <a:highlight>
                <a:schemeClr val="lt1"/>
              </a:highlight>
            </a:endParaRPr>
          </a:p>
          <a:p>
            <a:pPr indent="0" lvl="0" marL="0" rtl="0" algn="l">
              <a:spcBef>
                <a:spcPts val="0"/>
              </a:spcBef>
              <a:spcAft>
                <a:spcPts val="0"/>
              </a:spcAft>
              <a:buClr>
                <a:schemeClr val="dk1"/>
              </a:buClr>
              <a:buSzPts val="1200"/>
              <a:buFont typeface="Arial"/>
              <a:buNone/>
            </a:pPr>
            <a:r>
              <a:rPr lang="en-US">
                <a:solidFill>
                  <a:srgbClr val="3D3D4E"/>
                </a:solidFill>
                <a:highlight>
                  <a:schemeClr val="lt1"/>
                </a:highlight>
              </a:rPr>
              <a:t>Likewise, every element has 2 choices. Therefore we have 2X2X2X2... Upto n choices i.e </a:t>
            </a:r>
            <a:r>
              <a:rPr b="1" lang="en-US">
                <a:solidFill>
                  <a:srgbClr val="C7254E"/>
                </a:solidFill>
                <a:highlight>
                  <a:schemeClr val="lt1"/>
                </a:highlight>
              </a:rPr>
              <a:t>2^n choices</a:t>
            </a:r>
            <a:r>
              <a:rPr lang="en-US">
                <a:solidFill>
                  <a:srgbClr val="3D3D4E"/>
                </a:solidFill>
                <a:highlight>
                  <a:schemeClr val="lt1"/>
                </a:highlight>
              </a:rPr>
              <a:t>.</a:t>
            </a:r>
            <a:endParaRPr>
              <a:solidFill>
                <a:srgbClr val="3D3D4E"/>
              </a:solidFill>
              <a:highlight>
                <a:schemeClr val="lt1"/>
              </a:highlight>
            </a:endParaRPr>
          </a:p>
          <a:p>
            <a:pPr indent="0" lvl="0" marL="0" rtl="0" algn="l">
              <a:spcBef>
                <a:spcPts val="0"/>
              </a:spcBef>
              <a:spcAft>
                <a:spcPts val="0"/>
              </a:spcAft>
              <a:buClr>
                <a:schemeClr val="dk1"/>
              </a:buClr>
              <a:buSzPts val="1200"/>
              <a:buFont typeface="Arial"/>
              <a:buNone/>
            </a:pPr>
            <a:r>
              <a:t/>
            </a:r>
            <a:endParaRPr>
              <a:solidFill>
                <a:srgbClr val="3D3D4E"/>
              </a:solidFill>
              <a:highlight>
                <a:schemeClr val="lt1"/>
              </a:highlight>
            </a:endParaRPr>
          </a:p>
          <a:p>
            <a:pPr indent="0" lvl="0" marL="0" rtl="0" algn="l">
              <a:spcBef>
                <a:spcPts val="0"/>
              </a:spcBef>
              <a:spcAft>
                <a:spcPts val="0"/>
              </a:spcAft>
              <a:buNone/>
            </a:pPr>
            <a:r>
              <a:rPr lang="en-US">
                <a:solidFill>
                  <a:srgbClr val="3D3D4E"/>
                </a:solidFill>
                <a:highlight>
                  <a:schemeClr val="lt1"/>
                </a:highlight>
              </a:rPr>
              <a:t>We have to consider the 2^n solution to find out the optimal answer but now we have to find that is there any repeating substructure present in the problem so that exempt from examining 2^n solutions.</a:t>
            </a:r>
            <a:endParaRPr>
              <a:solidFill>
                <a:srgbClr val="212529"/>
              </a:solidFill>
              <a:highlight>
                <a:srgbClr val="F9FBFD"/>
              </a:highlight>
              <a:latin typeface="Roboto"/>
              <a:ea typeface="Roboto"/>
              <a:cs typeface="Roboto"/>
              <a:sym typeface="Roboto"/>
            </a:endParaRPr>
          </a:p>
        </p:txBody>
      </p:sp>
      <p:sp>
        <p:nvSpPr>
          <p:cNvPr id="171" name="Google Shape;171;p24"/>
          <p:cNvSpPr txBox="1"/>
          <p:nvPr/>
        </p:nvSpPr>
        <p:spPr>
          <a:xfrm>
            <a:off x="6028550" y="2008350"/>
            <a:ext cx="493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3D3D4E"/>
                </a:solidFill>
                <a:highlight>
                  <a:srgbClr val="FFFFFF"/>
                </a:highlight>
                <a:latin typeface="Arial"/>
                <a:ea typeface="Arial"/>
                <a:cs typeface="Arial"/>
                <a:sym typeface="Arial"/>
              </a:rPr>
              <a:t>The recursive equation for this problem is given below:</a:t>
            </a:r>
            <a:endParaRPr b="0" i="0" u="none" cap="none" strike="noStrike">
              <a:solidFill>
                <a:srgbClr val="3D3D4E"/>
              </a:solidFill>
              <a:highlight>
                <a:srgbClr val="FFFFFF"/>
              </a:highlight>
              <a:latin typeface="Arial"/>
              <a:ea typeface="Arial"/>
              <a:cs typeface="Arial"/>
              <a:sym typeface="Arial"/>
            </a:endParaRPr>
          </a:p>
        </p:txBody>
      </p:sp>
      <p:sp>
        <p:nvSpPr>
          <p:cNvPr id="172" name="Google Shape;172;p24"/>
          <p:cNvSpPr txBox="1"/>
          <p:nvPr/>
        </p:nvSpPr>
        <p:spPr>
          <a:xfrm>
            <a:off x="6028550" y="4040050"/>
            <a:ext cx="5380200" cy="2339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3D3D4E"/>
              </a:buClr>
              <a:buSzPts val="1400"/>
              <a:buFont typeface="Arial"/>
              <a:buChar char="●"/>
            </a:pPr>
            <a:r>
              <a:rPr b="1" i="0" lang="en-US" u="none" cap="none" strike="noStrike">
                <a:solidFill>
                  <a:srgbClr val="C7254E"/>
                </a:solidFill>
                <a:highlight>
                  <a:srgbClr val="FFFFFF"/>
                </a:highlight>
                <a:latin typeface="Arial"/>
                <a:ea typeface="Arial"/>
                <a:cs typeface="Arial"/>
                <a:sym typeface="Arial"/>
              </a:rPr>
              <a:t>Knapsack(i-1,W)</a:t>
            </a:r>
            <a:r>
              <a:rPr b="0" i="0" lang="en-US" u="none" cap="none" strike="noStrike">
                <a:solidFill>
                  <a:srgbClr val="3D3D4E"/>
                </a:solidFill>
                <a:highlight>
                  <a:srgbClr val="FFFFFF"/>
                </a:highlight>
                <a:latin typeface="Arial"/>
                <a:ea typeface="Arial"/>
                <a:cs typeface="Arial"/>
                <a:sym typeface="Arial"/>
              </a:rPr>
              <a:t>: is the case of not including the ith item. In this case we are not adding any size to knapsack.</a:t>
            </a:r>
            <a:endParaRPr b="0" i="0" u="none" cap="none" strike="noStrike">
              <a:solidFill>
                <a:srgbClr val="3D3D4E"/>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000"/>
              <a:buFont typeface="Arial"/>
              <a:buNone/>
            </a:pPr>
            <a:r>
              <a:t/>
            </a:r>
            <a:endParaRPr b="0" i="0" u="none" cap="none" strike="noStrike">
              <a:solidFill>
                <a:srgbClr val="3D3D4E"/>
              </a:solidFill>
              <a:highlight>
                <a:srgbClr val="FFFFFF"/>
              </a:highlight>
              <a:latin typeface="Arial"/>
              <a:ea typeface="Arial"/>
              <a:cs typeface="Arial"/>
              <a:sym typeface="Arial"/>
            </a:endParaRPr>
          </a:p>
          <a:p>
            <a:pPr indent="-317500" lvl="0" marL="457200" marR="0" rtl="0" algn="l">
              <a:lnSpc>
                <a:spcPct val="100000"/>
              </a:lnSpc>
              <a:spcBef>
                <a:spcPts val="0"/>
              </a:spcBef>
              <a:spcAft>
                <a:spcPts val="0"/>
              </a:spcAft>
              <a:buClr>
                <a:srgbClr val="3D3D4E"/>
              </a:buClr>
              <a:buSzPts val="1400"/>
              <a:buFont typeface="Arial"/>
              <a:buChar char="●"/>
            </a:pPr>
            <a:r>
              <a:rPr b="1" i="0" lang="en-US" u="none" cap="none" strike="noStrike">
                <a:solidFill>
                  <a:srgbClr val="C7254E"/>
                </a:solidFill>
                <a:highlight>
                  <a:srgbClr val="FFFFFF"/>
                </a:highlight>
                <a:latin typeface="Arial"/>
                <a:ea typeface="Arial"/>
                <a:cs typeface="Arial"/>
                <a:sym typeface="Arial"/>
              </a:rPr>
              <a:t>Vi + Knapsack(i-1,W-wi)</a:t>
            </a:r>
            <a:r>
              <a:rPr b="0" i="0" lang="en-US" u="none" cap="none" strike="noStrike">
                <a:solidFill>
                  <a:srgbClr val="3D3D4E"/>
                </a:solidFill>
                <a:highlight>
                  <a:srgbClr val="FFFFFF"/>
                </a:highlight>
                <a:latin typeface="Arial"/>
                <a:ea typeface="Arial"/>
                <a:cs typeface="Arial"/>
                <a:sym typeface="Arial"/>
              </a:rPr>
              <a:t>: indicates the case where we have selected the ith item. If we add i-th item then we need to add the value Vito the optimal solution.</a:t>
            </a:r>
            <a:endParaRPr b="0" i="0" u="none" cap="none" strike="noStrike">
              <a:solidFill>
                <a:srgbClr val="3D3D4E"/>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000"/>
              <a:buFont typeface="Arial"/>
              <a:buNone/>
            </a:pPr>
            <a:r>
              <a:t/>
            </a:r>
            <a:endParaRPr b="0" i="0" u="none" cap="none" strike="noStrike">
              <a:solidFill>
                <a:srgbClr val="3D3D4E"/>
              </a:solidFill>
              <a:highlight>
                <a:srgbClr val="FFFFFF"/>
              </a:highlight>
              <a:latin typeface="Arial"/>
              <a:ea typeface="Arial"/>
              <a:cs typeface="Arial"/>
              <a:sym typeface="Arial"/>
            </a:endParaRPr>
          </a:p>
          <a:p>
            <a:pPr indent="-317500" lvl="0" marL="457200" marR="0" rtl="0" algn="l">
              <a:lnSpc>
                <a:spcPct val="100000"/>
              </a:lnSpc>
              <a:spcBef>
                <a:spcPts val="0"/>
              </a:spcBef>
              <a:spcAft>
                <a:spcPts val="0"/>
              </a:spcAft>
              <a:buClr>
                <a:srgbClr val="3D3D4E"/>
              </a:buClr>
              <a:buSzPts val="1400"/>
              <a:buFont typeface="Arial"/>
              <a:buChar char="●"/>
            </a:pPr>
            <a:r>
              <a:rPr b="0" i="0" lang="en-US" u="none" cap="none" strike="noStrike">
                <a:solidFill>
                  <a:srgbClr val="3D3D4E"/>
                </a:solidFill>
                <a:highlight>
                  <a:srgbClr val="FFFFFF"/>
                </a:highlight>
                <a:latin typeface="Arial"/>
                <a:ea typeface="Arial"/>
                <a:cs typeface="Arial"/>
                <a:sym typeface="Arial"/>
              </a:rPr>
              <a:t>Number of unique subproblems in 0-1 knapsack problem is (n X W). We use tabular method using Bottom-up Dynamic programming to reduce the time from O(2^n) to O(n X W).</a:t>
            </a:r>
            <a:endParaRPr b="0" i="0" u="none" cap="none" strike="noStrike">
              <a:solidFill>
                <a:srgbClr val="3D3D4E"/>
              </a:solidFill>
              <a:highlight>
                <a:srgbClr val="FFFFFF"/>
              </a:highlight>
              <a:latin typeface="Arial"/>
              <a:ea typeface="Arial"/>
              <a:cs typeface="Arial"/>
              <a:sym typeface="Arial"/>
            </a:endParaRPr>
          </a:p>
        </p:txBody>
      </p:sp>
      <p:pic>
        <p:nvPicPr>
          <p:cNvPr id="173" name="Google Shape;173;p24"/>
          <p:cNvPicPr preferRelativeResize="0"/>
          <p:nvPr/>
        </p:nvPicPr>
        <p:blipFill rotWithShape="1">
          <a:blip r:embed="rId3">
            <a:alphaModFix/>
          </a:blip>
          <a:srcRect b="0" l="0" r="0" t="0"/>
          <a:stretch/>
        </p:blipFill>
        <p:spPr>
          <a:xfrm>
            <a:off x="6028550" y="2408553"/>
            <a:ext cx="5380300" cy="1054950"/>
          </a:xfrm>
          <a:prstGeom prst="rect">
            <a:avLst/>
          </a:prstGeom>
          <a:noFill/>
          <a:ln>
            <a:noFill/>
          </a:ln>
        </p:spPr>
      </p:pic>
      <p:sp>
        <p:nvSpPr>
          <p:cNvPr id="174" name="Google Shape;174;p24"/>
          <p:cNvSpPr txBox="1"/>
          <p:nvPr/>
        </p:nvSpPr>
        <p:spPr>
          <a:xfrm>
            <a:off x="7849800" y="3463488"/>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https://www.includehelp.com/</a:t>
            </a:r>
            <a:endParaRPr b="0" i="0" sz="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CG-White-TopNavyBar">
  <a:themeElements>
    <a:clrScheme name="uncg-brand-2018_v1">
      <a:dk1>
        <a:srgbClr val="000000"/>
      </a:dk1>
      <a:lt1>
        <a:srgbClr val="FFFFFF"/>
      </a:lt1>
      <a:dk2>
        <a:srgbClr val="0F2044"/>
      </a:dk2>
      <a:lt2>
        <a:srgbClr val="BEC0C2"/>
      </a:lt2>
      <a:accent1>
        <a:srgbClr val="FFB71B"/>
      </a:accent1>
      <a:accent2>
        <a:srgbClr val="92D1B3"/>
      </a:accent2>
      <a:accent3>
        <a:srgbClr val="00698C"/>
      </a:accent3>
      <a:accent4>
        <a:srgbClr val="A00C30"/>
      </a:accent4>
      <a:accent5>
        <a:srgbClr val="A59C87"/>
      </a:accent5>
      <a:accent6>
        <a:srgbClr val="4FC2BF"/>
      </a:accent6>
      <a:hlink>
        <a:srgbClr val="00698C"/>
      </a:hlink>
      <a:folHlink>
        <a:srgbClr val="A6B0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NCG Cover Slides">
  <a:themeElements>
    <a:clrScheme name="uncg-brand-2018_v1">
      <a:dk1>
        <a:srgbClr val="000000"/>
      </a:dk1>
      <a:lt1>
        <a:srgbClr val="FFFFFF"/>
      </a:lt1>
      <a:dk2>
        <a:srgbClr val="0F2044"/>
      </a:dk2>
      <a:lt2>
        <a:srgbClr val="BEC0C2"/>
      </a:lt2>
      <a:accent1>
        <a:srgbClr val="FFB71B"/>
      </a:accent1>
      <a:accent2>
        <a:srgbClr val="92D1B3"/>
      </a:accent2>
      <a:accent3>
        <a:srgbClr val="00698C"/>
      </a:accent3>
      <a:accent4>
        <a:srgbClr val="A00C30"/>
      </a:accent4>
      <a:accent5>
        <a:srgbClr val="A59C87"/>
      </a:accent5>
      <a:accent6>
        <a:srgbClr val="4FC2BF"/>
      </a:accent6>
      <a:hlink>
        <a:srgbClr val="00698C"/>
      </a:hlink>
      <a:folHlink>
        <a:srgbClr val="A6B0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