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F8C992-7F74-4B33-8922-C919779DD5C6}">
  <a:tblStyle styleId="{7DF8C992-7F74-4B33-8922-C919779DD5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9506b68f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79506b68f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9506b68f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79506b68f3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9506b68f3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79506b68f3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9506b68f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279506b68f3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77df26ffa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77df26ffa1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7df26ffa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77df26ffa1_0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77df26ffa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277df26ffa1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79506b68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279506b68f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79506b68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79506b68f3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9506b68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279506b68f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7df26ffa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77df26ffa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77df26ffa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277df26ffa1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5a33492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75a334929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5b00a29d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75b00a29d9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7df26ffa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77df26ffa1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9506b68f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79506b68f3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9506b68f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79506b68f3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dbdbf08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6dbdbf08a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9506b68f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79506b68f3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Projection White">
  <p:cSld name="Cover-Projection Whit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2376487" y="2195512"/>
            <a:ext cx="7439025" cy="24669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839788" y="902524"/>
            <a:ext cx="3932100" cy="1321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12"/>
          <p:cNvSpPr txBox="1"/>
          <p:nvPr>
            <p:ph idx="1" type="body"/>
          </p:nvPr>
        </p:nvSpPr>
        <p:spPr>
          <a:xfrm>
            <a:off x="5183188" y="12249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06400" lvl="1" marL="914400" marR="0" rtl="0" algn="l">
              <a:lnSpc>
                <a:spcPct val="90000"/>
              </a:lnSpc>
              <a:spcBef>
                <a:spcPts val="5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381000" lvl="2" marL="13716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55600" lvl="3" marL="18288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2"/>
          <p:cNvSpPr txBox="1"/>
          <p:nvPr>
            <p:ph idx="2" type="body"/>
          </p:nvPr>
        </p:nvSpPr>
        <p:spPr>
          <a:xfrm>
            <a:off x="839788" y="22949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7" name="Google Shape;6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3"/>
          <p:cNvSpPr txBox="1"/>
          <p:nvPr>
            <p:ph type="title"/>
          </p:nvPr>
        </p:nvSpPr>
        <p:spPr>
          <a:xfrm>
            <a:off x="839788" y="926274"/>
            <a:ext cx="3932100" cy="12975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2" name="Google Shape;72;p13"/>
          <p:cNvSpPr/>
          <p:nvPr>
            <p:ph idx="2" type="pic"/>
          </p:nvPr>
        </p:nvSpPr>
        <p:spPr>
          <a:xfrm>
            <a:off x="5183188" y="1272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13"/>
          <p:cNvSpPr txBox="1"/>
          <p:nvPr>
            <p:ph idx="1" type="body"/>
          </p:nvPr>
        </p:nvSpPr>
        <p:spPr>
          <a:xfrm>
            <a:off x="839788" y="2342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74" name="Google Shape;74;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9" name="Google Shape;79;p14"/>
          <p:cNvSpPr txBox="1"/>
          <p:nvPr>
            <p:ph idx="1" type="body"/>
          </p:nvPr>
        </p:nvSpPr>
        <p:spPr>
          <a:xfrm rot="5400000">
            <a:off x="4171350" y="-1005587"/>
            <a:ext cx="38493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5"/>
          <p:cNvSpPr txBox="1"/>
          <p:nvPr>
            <p:ph type="title"/>
          </p:nvPr>
        </p:nvSpPr>
        <p:spPr>
          <a:xfrm rot="5400000">
            <a:off x="7425900" y="2249025"/>
            <a:ext cx="5226900"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15"/>
          <p:cNvSpPr txBox="1"/>
          <p:nvPr>
            <p:ph idx="1" type="body"/>
          </p:nvPr>
        </p:nvSpPr>
        <p:spPr>
          <a:xfrm rot="5400000">
            <a:off x="2091900" y="-303675"/>
            <a:ext cx="5226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Title with Logo">
  <p:cSld name="White Cover-Title with Logo">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ph idx="1" type="subTitle"/>
          </p:nvPr>
        </p:nvSpPr>
        <p:spPr>
          <a:xfrm>
            <a:off x="1524000" y="4484905"/>
            <a:ext cx="9144000" cy="1075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12" name="Google Shape;12;p3"/>
          <p:cNvPicPr preferRelativeResize="0"/>
          <p:nvPr/>
        </p:nvPicPr>
        <p:blipFill rotWithShape="1">
          <a:blip r:embed="rId2">
            <a:alphaModFix/>
          </a:blip>
          <a:srcRect b="0" l="0" r="0" t="0"/>
          <a:stretch/>
        </p:blipFill>
        <p:spPr>
          <a:xfrm>
            <a:off x="3314918" y="1201978"/>
            <a:ext cx="5629274" cy="1866815"/>
          </a:xfrm>
          <a:prstGeom prst="rect">
            <a:avLst/>
          </a:prstGeom>
          <a:noFill/>
          <a:ln>
            <a:noFill/>
          </a:ln>
        </p:spPr>
      </p:pic>
      <p:sp>
        <p:nvSpPr>
          <p:cNvPr id="13" name="Google Shape;13;p3"/>
          <p:cNvSpPr txBox="1"/>
          <p:nvPr>
            <p:ph idx="2" type="body"/>
          </p:nvPr>
        </p:nvSpPr>
        <p:spPr>
          <a:xfrm>
            <a:off x="1524000" y="3132668"/>
            <a:ext cx="9144000" cy="126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4400"/>
              <a:buFont typeface="Arial"/>
              <a:buNone/>
              <a:defRPr b="0" i="0" sz="4400" u="none" cap="none" strike="noStrike">
                <a:solidFill>
                  <a:schemeClr val="dk2"/>
                </a:solidFill>
                <a:latin typeface="Georgia"/>
                <a:ea typeface="Georgia"/>
                <a:cs typeface="Georgia"/>
                <a:sym typeface="Georgia"/>
              </a:defRPr>
            </a:lvl1pPr>
            <a:lvl2pPr indent="-228600" lvl="1" marL="914400"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 name="Google Shape;22;p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3" name="Google Shape;2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8" name="Google Shape;28;p6"/>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4" name="Google Shape;34;p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5" name="Google Shape;35;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8"/>
          <p:cNvSpPr txBox="1"/>
          <p:nvPr>
            <p:ph type="title"/>
          </p:nvPr>
        </p:nvSpPr>
        <p:spPr>
          <a:xfrm>
            <a:off x="838200" y="1021278"/>
            <a:ext cx="10515600" cy="1091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0" name="Google Shape;40;p8"/>
          <p:cNvSpPr txBox="1"/>
          <p:nvPr>
            <p:ph idx="1" type="body"/>
          </p:nvPr>
        </p:nvSpPr>
        <p:spPr>
          <a:xfrm>
            <a:off x="838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8"/>
          <p:cNvSpPr txBox="1"/>
          <p:nvPr>
            <p:ph idx="2" type="body"/>
          </p:nvPr>
        </p:nvSpPr>
        <p:spPr>
          <a:xfrm>
            <a:off x="6172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9"/>
          <p:cNvSpPr txBox="1"/>
          <p:nvPr>
            <p:ph type="title"/>
          </p:nvPr>
        </p:nvSpPr>
        <p:spPr>
          <a:xfrm>
            <a:off x="838200" y="914400"/>
            <a:ext cx="10515600" cy="1268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7" name="Google Shape;47;p9"/>
          <p:cNvSpPr txBox="1"/>
          <p:nvPr>
            <p:ph idx="1" type="body"/>
          </p:nvPr>
        </p:nvSpPr>
        <p:spPr>
          <a:xfrm>
            <a:off x="836612" y="2182813"/>
            <a:ext cx="51579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9"/>
          <p:cNvSpPr txBox="1"/>
          <p:nvPr>
            <p:ph idx="2" type="body"/>
          </p:nvPr>
        </p:nvSpPr>
        <p:spPr>
          <a:xfrm>
            <a:off x="839788" y="3006725"/>
            <a:ext cx="51579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9"/>
          <p:cNvSpPr txBox="1"/>
          <p:nvPr>
            <p:ph idx="3" type="body"/>
          </p:nvPr>
        </p:nvSpPr>
        <p:spPr>
          <a:xfrm>
            <a:off x="6169024" y="2182813"/>
            <a:ext cx="51831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9"/>
          <p:cNvSpPr txBox="1"/>
          <p:nvPr>
            <p:ph idx="4" type="body"/>
          </p:nvPr>
        </p:nvSpPr>
        <p:spPr>
          <a:xfrm>
            <a:off x="6172200" y="3006725"/>
            <a:ext cx="51831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0"/>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3.xml"/><Relationship Id="rId12" Type="http://schemas.openxmlformats.org/officeDocument/2006/relationships/slideLayout" Target="../slideLayouts/slideLayout13.xml"/><Relationship Id="rId1" Type="http://schemas.openxmlformats.org/officeDocument/2006/relationships/image" Target="../media/image2.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 name="Google Shape;16;p4"/>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hyperlink" Target="https://leetcode.com/tag/greed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5.png"/><Relationship Id="rId7"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5.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6000"/>
              <a:buFont typeface="Georgia"/>
              <a:buNone/>
            </a:pPr>
            <a:r>
              <a:rPr lang="en-US" sz="5000"/>
              <a:t>CSC 250: Foundations of Computer Science I</a:t>
            </a:r>
            <a:endParaRPr b="0" i="0" sz="5000" u="none" cap="none" strike="noStrike">
              <a:solidFill>
                <a:schemeClr val="dk2"/>
              </a:solidFill>
              <a:latin typeface="Georgia"/>
              <a:ea typeface="Georgia"/>
              <a:cs typeface="Georgia"/>
              <a:sym typeface="Georgia"/>
            </a:endParaRPr>
          </a:p>
        </p:txBody>
      </p:sp>
      <p:sp>
        <p:nvSpPr>
          <p:cNvPr id="94" name="Google Shape;94;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Arial"/>
              <a:buNone/>
            </a:pPr>
            <a:r>
              <a:rPr lang="en-US"/>
              <a:t>Fall 2023 - Lecture 6</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sz="1500"/>
              <a:t>Amitabha Dey</a:t>
            </a:r>
            <a:endParaRPr sz="1500"/>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a:t>Department</a:t>
            </a:r>
            <a:r>
              <a:rPr lang="en-US"/>
              <a:t> of Computer Science</a:t>
            </a:r>
            <a:endParaRPr/>
          </a:p>
          <a:p>
            <a:pPr indent="0" lvl="0" marL="0" marR="0" rtl="0" algn="ctr">
              <a:lnSpc>
                <a:spcPct val="90000"/>
              </a:lnSpc>
              <a:spcBef>
                <a:spcPts val="0"/>
              </a:spcBef>
              <a:spcAft>
                <a:spcPts val="0"/>
              </a:spcAft>
              <a:buClr>
                <a:schemeClr val="dk2"/>
              </a:buClr>
              <a:buSzPts val="2400"/>
              <a:buFont typeface="Arial"/>
              <a:buNone/>
            </a:pPr>
            <a:r>
              <a:rPr lang="en-US"/>
              <a:t>University of North Carolina at Greensboro</a:t>
            </a:r>
            <a:endParaRPr/>
          </a:p>
        </p:txBody>
      </p:sp>
      <p:cxnSp>
        <p:nvCxnSpPr>
          <p:cNvPr id="95" name="Google Shape;95;p16"/>
          <p:cNvCxnSpPr/>
          <p:nvPr/>
        </p:nvCxnSpPr>
        <p:spPr>
          <a:xfrm>
            <a:off x="1618175" y="4145625"/>
            <a:ext cx="9054000" cy="3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Fractional Knapsack Problem</a:t>
            </a:r>
            <a:endParaRPr sz="1800"/>
          </a:p>
        </p:txBody>
      </p:sp>
      <p:sp>
        <p:nvSpPr>
          <p:cNvPr id="182" name="Google Shape;182;p25"/>
          <p:cNvSpPr txBox="1"/>
          <p:nvPr/>
        </p:nvSpPr>
        <p:spPr>
          <a:xfrm>
            <a:off x="434625" y="2008350"/>
            <a:ext cx="4978200" cy="425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sz="1500">
                <a:solidFill>
                  <a:srgbClr val="212529"/>
                </a:solidFill>
                <a:highlight>
                  <a:srgbClr val="F9FBFD"/>
                </a:highlight>
                <a:latin typeface="Roboto"/>
                <a:ea typeface="Roboto"/>
                <a:cs typeface="Roboto"/>
                <a:sym typeface="Roboto"/>
              </a:rPr>
              <a:t>Let's say that the maximum capacity of the knapsack is 17, and there are three items available. The first item is gold, the second item is silver, and third item is wood.</a:t>
            </a:r>
            <a:endParaRPr sz="1500">
              <a:solidFill>
                <a:srgbClr val="212529"/>
              </a:solidFill>
              <a:highlight>
                <a:srgbClr val="F9FBFD"/>
              </a:highlight>
              <a:latin typeface="Roboto"/>
              <a:ea typeface="Roboto"/>
              <a:cs typeface="Roboto"/>
              <a:sym typeface="Roboto"/>
            </a:endParaRPr>
          </a:p>
          <a:p>
            <a:pPr indent="-317500" lvl="0" marL="457200" rtl="0" algn="l">
              <a:lnSpc>
                <a:spcPct val="150000"/>
              </a:lnSpc>
              <a:spcBef>
                <a:spcPts val="1200"/>
              </a:spcBef>
              <a:spcAft>
                <a:spcPts val="0"/>
              </a:spcAft>
              <a:buClr>
                <a:srgbClr val="212529"/>
              </a:buClr>
              <a:buSzPts val="1400"/>
              <a:buFont typeface="Roboto"/>
              <a:buChar char="●"/>
            </a:pPr>
            <a:r>
              <a:rPr lang="en-US">
                <a:solidFill>
                  <a:srgbClr val="212529"/>
                </a:solidFill>
                <a:highlight>
                  <a:srgbClr val="F9FBFD"/>
                </a:highlight>
                <a:latin typeface="Roboto"/>
                <a:ea typeface="Roboto"/>
                <a:cs typeface="Roboto"/>
                <a:sym typeface="Roboto"/>
              </a:rPr>
              <a:t>Weight of gold is 10, the weight of silver is 6, and the weight of wood is 2</a:t>
            </a:r>
            <a:endParaRPr>
              <a:solidFill>
                <a:srgbClr val="212529"/>
              </a:solidFill>
              <a:highlight>
                <a:srgbClr val="F9FBFD"/>
              </a:highlight>
              <a:latin typeface="Roboto"/>
              <a:ea typeface="Roboto"/>
              <a:cs typeface="Roboto"/>
              <a:sym typeface="Roboto"/>
            </a:endParaRPr>
          </a:p>
          <a:p>
            <a:pPr indent="-317500" lvl="0" marL="457200" rtl="0" algn="l">
              <a:lnSpc>
                <a:spcPct val="150000"/>
              </a:lnSpc>
              <a:spcBef>
                <a:spcPts val="0"/>
              </a:spcBef>
              <a:spcAft>
                <a:spcPts val="0"/>
              </a:spcAft>
              <a:buClr>
                <a:srgbClr val="212529"/>
              </a:buClr>
              <a:buSzPts val="1400"/>
              <a:buFont typeface="Roboto"/>
              <a:buChar char="●"/>
            </a:pPr>
            <a:r>
              <a:rPr lang="en-US">
                <a:solidFill>
                  <a:srgbClr val="212529"/>
                </a:solidFill>
                <a:highlight>
                  <a:srgbClr val="F9FBFD"/>
                </a:highlight>
                <a:latin typeface="Roboto"/>
                <a:ea typeface="Roboto"/>
                <a:cs typeface="Roboto"/>
                <a:sym typeface="Roboto"/>
              </a:rPr>
              <a:t>the value (profit) of gold is 40, the value (profit) of silver is 30, and the value (profit) of wood is 6.</a:t>
            </a:r>
            <a:endParaRPr>
              <a:solidFill>
                <a:srgbClr val="212529"/>
              </a:solidFill>
              <a:highlight>
                <a:srgbClr val="F9FBFD"/>
              </a:highlight>
              <a:latin typeface="Roboto"/>
              <a:ea typeface="Roboto"/>
              <a:cs typeface="Roboto"/>
              <a:sym typeface="Roboto"/>
            </a:endParaRPr>
          </a:p>
          <a:p>
            <a:pPr indent="-317500" lvl="0" marL="457200" rtl="0" algn="l">
              <a:lnSpc>
                <a:spcPct val="150000"/>
              </a:lnSpc>
              <a:spcBef>
                <a:spcPts val="0"/>
              </a:spcBef>
              <a:spcAft>
                <a:spcPts val="0"/>
              </a:spcAft>
              <a:buClr>
                <a:srgbClr val="212529"/>
              </a:buClr>
              <a:buSzPts val="1400"/>
              <a:buFont typeface="Roboto"/>
              <a:buChar char="●"/>
            </a:pPr>
            <a:r>
              <a:rPr lang="en-US">
                <a:solidFill>
                  <a:srgbClr val="212529"/>
                </a:solidFill>
                <a:highlight>
                  <a:srgbClr val="F9FBFD"/>
                </a:highlight>
                <a:latin typeface="Roboto"/>
                <a:ea typeface="Roboto"/>
                <a:cs typeface="Roboto"/>
                <a:sym typeface="Roboto"/>
              </a:rPr>
              <a:t>Ratio of gold= value/weight = 40/10 = 4</a:t>
            </a:r>
            <a:endParaRPr>
              <a:solidFill>
                <a:srgbClr val="212529"/>
              </a:solidFill>
              <a:highlight>
                <a:srgbClr val="F9FBFD"/>
              </a:highlight>
              <a:latin typeface="Roboto"/>
              <a:ea typeface="Roboto"/>
              <a:cs typeface="Roboto"/>
              <a:sym typeface="Roboto"/>
            </a:endParaRPr>
          </a:p>
          <a:p>
            <a:pPr indent="-317500" lvl="0" marL="457200" rtl="0" algn="l">
              <a:lnSpc>
                <a:spcPct val="150000"/>
              </a:lnSpc>
              <a:spcBef>
                <a:spcPts val="0"/>
              </a:spcBef>
              <a:spcAft>
                <a:spcPts val="0"/>
              </a:spcAft>
              <a:buClr>
                <a:srgbClr val="212529"/>
              </a:buClr>
              <a:buSzPts val="1400"/>
              <a:buFont typeface="Roboto"/>
              <a:buChar char="●"/>
            </a:pPr>
            <a:r>
              <a:rPr lang="en-US">
                <a:solidFill>
                  <a:srgbClr val="212529"/>
                </a:solidFill>
                <a:highlight>
                  <a:srgbClr val="F9FBFD"/>
                </a:highlight>
                <a:latin typeface="Roboto"/>
                <a:ea typeface="Roboto"/>
                <a:cs typeface="Roboto"/>
                <a:sym typeface="Roboto"/>
              </a:rPr>
              <a:t>Ratio of silver = value/weight=30/6 = 5</a:t>
            </a:r>
            <a:endParaRPr>
              <a:solidFill>
                <a:srgbClr val="212529"/>
              </a:solidFill>
              <a:highlight>
                <a:srgbClr val="F9FBFD"/>
              </a:highlight>
              <a:latin typeface="Roboto"/>
              <a:ea typeface="Roboto"/>
              <a:cs typeface="Roboto"/>
              <a:sym typeface="Roboto"/>
            </a:endParaRPr>
          </a:p>
          <a:p>
            <a:pPr indent="-317500" lvl="0" marL="457200" rtl="0" algn="l">
              <a:lnSpc>
                <a:spcPct val="150000"/>
              </a:lnSpc>
              <a:spcBef>
                <a:spcPts val="0"/>
              </a:spcBef>
              <a:spcAft>
                <a:spcPts val="0"/>
              </a:spcAft>
              <a:buClr>
                <a:srgbClr val="212529"/>
              </a:buClr>
              <a:buSzPts val="1400"/>
              <a:buFont typeface="Roboto"/>
              <a:buChar char="●"/>
            </a:pPr>
            <a:r>
              <a:rPr lang="en-US">
                <a:solidFill>
                  <a:srgbClr val="212529"/>
                </a:solidFill>
                <a:highlight>
                  <a:srgbClr val="F9FBFD"/>
                </a:highlight>
                <a:latin typeface="Roboto"/>
                <a:ea typeface="Roboto"/>
                <a:cs typeface="Roboto"/>
                <a:sym typeface="Roboto"/>
              </a:rPr>
              <a:t>Ratio of wood = value/weight = 6/2 = 3</a:t>
            </a:r>
            <a:endParaRPr>
              <a:solidFill>
                <a:srgbClr val="212529"/>
              </a:solidFill>
              <a:highlight>
                <a:srgbClr val="F9FBFD"/>
              </a:highlight>
              <a:latin typeface="Roboto"/>
              <a:ea typeface="Roboto"/>
              <a:cs typeface="Roboto"/>
              <a:sym typeface="Roboto"/>
            </a:endParaRPr>
          </a:p>
          <a:p>
            <a:pPr indent="-317500" lvl="0" marL="457200" rtl="0" algn="l">
              <a:lnSpc>
                <a:spcPct val="150000"/>
              </a:lnSpc>
              <a:spcBef>
                <a:spcPts val="0"/>
              </a:spcBef>
              <a:spcAft>
                <a:spcPts val="0"/>
              </a:spcAft>
              <a:buClr>
                <a:srgbClr val="212529"/>
              </a:buClr>
              <a:buSzPts val="1400"/>
              <a:buFont typeface="Roboto"/>
              <a:buChar char="●"/>
            </a:pPr>
            <a:r>
              <a:rPr lang="en-US">
                <a:solidFill>
                  <a:srgbClr val="212529"/>
                </a:solidFill>
                <a:highlight>
                  <a:srgbClr val="F9FBFD"/>
                </a:highlight>
                <a:latin typeface="Roboto"/>
                <a:ea typeface="Roboto"/>
                <a:cs typeface="Roboto"/>
                <a:sym typeface="Roboto"/>
              </a:rPr>
              <a:t>Arranging the ratios in descending: 5, 4, 3.</a:t>
            </a:r>
            <a:endParaRPr>
              <a:solidFill>
                <a:srgbClr val="212529"/>
              </a:solidFill>
              <a:highlight>
                <a:srgbClr val="F9FBFD"/>
              </a:highlight>
              <a:latin typeface="Roboto"/>
              <a:ea typeface="Roboto"/>
              <a:cs typeface="Roboto"/>
              <a:sym typeface="Roboto"/>
            </a:endParaRPr>
          </a:p>
          <a:p>
            <a:pPr indent="-317500" lvl="0" marL="457200" rtl="0" algn="l">
              <a:lnSpc>
                <a:spcPct val="150000"/>
              </a:lnSpc>
              <a:spcBef>
                <a:spcPts val="0"/>
              </a:spcBef>
              <a:spcAft>
                <a:spcPts val="0"/>
              </a:spcAft>
              <a:buClr>
                <a:srgbClr val="212529"/>
              </a:buClr>
              <a:buSzPts val="1400"/>
              <a:buFont typeface="Roboto"/>
              <a:buChar char="●"/>
            </a:pPr>
            <a:r>
              <a:rPr lang="en-US">
                <a:solidFill>
                  <a:srgbClr val="212529"/>
                </a:solidFill>
                <a:highlight>
                  <a:srgbClr val="F9FBFD"/>
                </a:highlight>
                <a:latin typeface="Roboto"/>
                <a:ea typeface="Roboto"/>
                <a:cs typeface="Roboto"/>
                <a:sym typeface="Roboto"/>
              </a:rPr>
              <a:t>The largest ratio is 5 and we match it to the corresponding weight “6”. It points to silver.</a:t>
            </a:r>
            <a:endParaRPr>
              <a:solidFill>
                <a:srgbClr val="212529"/>
              </a:solidFill>
              <a:highlight>
                <a:srgbClr val="F9FBFD"/>
              </a:highlight>
              <a:latin typeface="Roboto"/>
              <a:ea typeface="Roboto"/>
              <a:cs typeface="Roboto"/>
              <a:sym typeface="Roboto"/>
            </a:endParaRPr>
          </a:p>
        </p:txBody>
      </p:sp>
      <p:pic>
        <p:nvPicPr>
          <p:cNvPr id="183" name="Google Shape;183;p25"/>
          <p:cNvPicPr preferRelativeResize="0"/>
          <p:nvPr/>
        </p:nvPicPr>
        <p:blipFill>
          <a:blip r:embed="rId3">
            <a:alphaModFix/>
          </a:blip>
          <a:stretch>
            <a:fillRect/>
          </a:stretch>
        </p:blipFill>
        <p:spPr>
          <a:xfrm>
            <a:off x="5412825" y="2008351"/>
            <a:ext cx="6661226" cy="4028750"/>
          </a:xfrm>
          <a:prstGeom prst="rect">
            <a:avLst/>
          </a:prstGeom>
          <a:noFill/>
          <a:ln cap="flat" cmpd="sng" w="9525">
            <a:solidFill>
              <a:schemeClr val="dk2"/>
            </a:solidFill>
            <a:prstDash val="solid"/>
            <a:round/>
            <a:headEnd len="sm" w="sm" type="none"/>
            <a:tailEnd len="sm" w="sm" type="none"/>
          </a:ln>
        </p:spPr>
      </p:pic>
      <p:sp>
        <p:nvSpPr>
          <p:cNvPr id="184" name="Google Shape;184;p25"/>
          <p:cNvSpPr txBox="1"/>
          <p:nvPr/>
        </p:nvSpPr>
        <p:spPr>
          <a:xfrm>
            <a:off x="7777700" y="626805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https://www.freecodecamp.org/</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Fractional Knapsack Problem</a:t>
            </a:r>
            <a:endParaRPr sz="1800"/>
          </a:p>
        </p:txBody>
      </p:sp>
      <p:sp>
        <p:nvSpPr>
          <p:cNvPr id="190" name="Google Shape;190;p26"/>
          <p:cNvSpPr txBox="1"/>
          <p:nvPr/>
        </p:nvSpPr>
        <p:spPr>
          <a:xfrm>
            <a:off x="434625" y="2008350"/>
            <a:ext cx="4978200" cy="45714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200"/>
              </a:spcBef>
              <a:spcAft>
                <a:spcPts val="0"/>
              </a:spcAft>
              <a:buClr>
                <a:srgbClr val="212529"/>
              </a:buClr>
              <a:buSzPts val="1400"/>
              <a:buFont typeface="Roboto"/>
              <a:buChar char="●"/>
            </a:pPr>
            <a:r>
              <a:rPr lang="en-US" sz="1500">
                <a:solidFill>
                  <a:srgbClr val="212529"/>
                </a:solidFill>
                <a:highlight>
                  <a:srgbClr val="F9FBFD"/>
                </a:highlight>
                <a:latin typeface="Roboto"/>
                <a:ea typeface="Roboto"/>
                <a:cs typeface="Roboto"/>
                <a:sym typeface="Roboto"/>
              </a:rPr>
              <a:t>We put silver in the knapsack first and compare it to the maximum weight which is 17. 6 is less than 17 so we have to add another item. Going back to the ratios, the second largest is “4” and it corresponds to the weight of “10” which points to gold.</a:t>
            </a:r>
            <a:endParaRPr sz="1500">
              <a:solidFill>
                <a:srgbClr val="212529"/>
              </a:solidFill>
              <a:highlight>
                <a:srgbClr val="F9FBFD"/>
              </a:highlight>
              <a:latin typeface="Roboto"/>
              <a:ea typeface="Roboto"/>
              <a:cs typeface="Roboto"/>
              <a:sym typeface="Roboto"/>
            </a:endParaRPr>
          </a:p>
          <a:p>
            <a:pPr indent="-317500" lvl="0" marL="457200" rtl="0" algn="l">
              <a:lnSpc>
                <a:spcPct val="150000"/>
              </a:lnSpc>
              <a:spcBef>
                <a:spcPts val="0"/>
              </a:spcBef>
              <a:spcAft>
                <a:spcPts val="0"/>
              </a:spcAft>
              <a:buClr>
                <a:srgbClr val="212529"/>
              </a:buClr>
              <a:buSzPts val="1400"/>
              <a:buFont typeface="Roboto"/>
              <a:buChar char="●"/>
            </a:pPr>
            <a:r>
              <a:rPr lang="en-US" sz="1500">
                <a:solidFill>
                  <a:srgbClr val="212529"/>
                </a:solidFill>
                <a:highlight>
                  <a:srgbClr val="F9FBFD"/>
                </a:highlight>
                <a:latin typeface="Roboto"/>
                <a:ea typeface="Roboto"/>
                <a:cs typeface="Roboto"/>
                <a:sym typeface="Roboto"/>
              </a:rPr>
              <a:t>Now, we put gold in the knapsack, add the weight of the silver and gold, and compare it with the knapsack weight. (6 + 10 = 16). Checking it against the maximum weight, we see that it is less. So we can take another item. We go back to the list of ratios and take the 3rd largest which is “3” and it corresponds to “2” which points to wood.</a:t>
            </a:r>
            <a:endParaRPr sz="1500">
              <a:solidFill>
                <a:srgbClr val="212529"/>
              </a:solidFill>
              <a:highlight>
                <a:srgbClr val="F9FBFD"/>
              </a:highlight>
              <a:latin typeface="Roboto"/>
              <a:ea typeface="Roboto"/>
              <a:cs typeface="Roboto"/>
              <a:sym typeface="Roboto"/>
            </a:endParaRPr>
          </a:p>
        </p:txBody>
      </p:sp>
      <p:pic>
        <p:nvPicPr>
          <p:cNvPr id="191" name="Google Shape;191;p26"/>
          <p:cNvPicPr preferRelativeResize="0"/>
          <p:nvPr/>
        </p:nvPicPr>
        <p:blipFill>
          <a:blip r:embed="rId3">
            <a:alphaModFix/>
          </a:blip>
          <a:stretch>
            <a:fillRect/>
          </a:stretch>
        </p:blipFill>
        <p:spPr>
          <a:xfrm>
            <a:off x="5412825" y="2008351"/>
            <a:ext cx="6661226" cy="4028750"/>
          </a:xfrm>
          <a:prstGeom prst="rect">
            <a:avLst/>
          </a:prstGeom>
          <a:noFill/>
          <a:ln cap="flat" cmpd="sng" w="9525">
            <a:solidFill>
              <a:schemeClr val="dk2"/>
            </a:solidFill>
            <a:prstDash val="solid"/>
            <a:round/>
            <a:headEnd len="sm" w="sm" type="none"/>
            <a:tailEnd len="sm" w="sm" type="none"/>
          </a:ln>
        </p:spPr>
      </p:pic>
      <p:sp>
        <p:nvSpPr>
          <p:cNvPr id="192" name="Google Shape;192;p26"/>
          <p:cNvSpPr txBox="1"/>
          <p:nvPr/>
        </p:nvSpPr>
        <p:spPr>
          <a:xfrm>
            <a:off x="7777700" y="626805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https://www.freecodecamp.org/</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Fractional Knapsack Problem</a:t>
            </a:r>
            <a:endParaRPr sz="1800"/>
          </a:p>
        </p:txBody>
      </p:sp>
      <p:graphicFrame>
        <p:nvGraphicFramePr>
          <p:cNvPr id="198" name="Google Shape;198;p27"/>
          <p:cNvGraphicFramePr/>
          <p:nvPr/>
        </p:nvGraphicFramePr>
        <p:xfrm>
          <a:off x="430875" y="2347575"/>
          <a:ext cx="3000000" cy="3000000"/>
        </p:xfrm>
        <a:graphic>
          <a:graphicData uri="http://schemas.openxmlformats.org/drawingml/2006/table">
            <a:tbl>
              <a:tblPr>
                <a:noFill/>
                <a:tableStyleId>{7DF8C992-7F74-4B33-8922-C919779DD5C6}</a:tableStyleId>
              </a:tblPr>
              <a:tblGrid>
                <a:gridCol w="2571750"/>
                <a:gridCol w="2571750"/>
                <a:gridCol w="2571750"/>
                <a:gridCol w="2571750"/>
              </a:tblGrid>
              <a:tr h="381000">
                <a:tc>
                  <a:txBody>
                    <a:bodyPr/>
                    <a:lstStyle/>
                    <a:p>
                      <a:pPr indent="0" lvl="0" marL="0" rtl="0" algn="ctr">
                        <a:spcBef>
                          <a:spcPts val="0"/>
                        </a:spcBef>
                        <a:spcAft>
                          <a:spcPts val="0"/>
                        </a:spcAft>
                        <a:buNone/>
                      </a:pPr>
                      <a:r>
                        <a:rPr b="1" lang="en-US"/>
                        <a:t>Item</a:t>
                      </a:r>
                      <a:endParaRPr b="1"/>
                    </a:p>
                  </a:txBody>
                  <a:tcPr marT="91425" marB="91425" marR="91425" marL="91425"/>
                </a:tc>
                <a:tc>
                  <a:txBody>
                    <a:bodyPr/>
                    <a:lstStyle/>
                    <a:p>
                      <a:pPr indent="0" lvl="0" marL="0" rtl="0" algn="ctr">
                        <a:spcBef>
                          <a:spcPts val="0"/>
                        </a:spcBef>
                        <a:spcAft>
                          <a:spcPts val="0"/>
                        </a:spcAft>
                        <a:buNone/>
                      </a:pPr>
                      <a:r>
                        <a:rPr b="1" lang="en-US"/>
                        <a:t>Weight</a:t>
                      </a:r>
                      <a:endParaRPr b="1"/>
                    </a:p>
                  </a:txBody>
                  <a:tcPr marT="91425" marB="91425" marR="91425" marL="91425"/>
                </a:tc>
                <a:tc>
                  <a:txBody>
                    <a:bodyPr/>
                    <a:lstStyle/>
                    <a:p>
                      <a:pPr indent="0" lvl="0" marL="0" rtl="0" algn="ctr">
                        <a:spcBef>
                          <a:spcPts val="0"/>
                        </a:spcBef>
                        <a:spcAft>
                          <a:spcPts val="0"/>
                        </a:spcAft>
                        <a:buNone/>
                      </a:pPr>
                      <a:r>
                        <a:rPr b="1" lang="en-US"/>
                        <a:t>Value</a:t>
                      </a:r>
                      <a:endParaRPr b="1"/>
                    </a:p>
                  </a:txBody>
                  <a:tcPr marT="91425" marB="91425" marR="91425" marL="91425"/>
                </a:tc>
                <a:tc>
                  <a:txBody>
                    <a:bodyPr/>
                    <a:lstStyle/>
                    <a:p>
                      <a:pPr indent="0" lvl="0" marL="0" rtl="0" algn="ctr">
                        <a:spcBef>
                          <a:spcPts val="0"/>
                        </a:spcBef>
                        <a:spcAft>
                          <a:spcPts val="0"/>
                        </a:spcAft>
                        <a:buNone/>
                      </a:pPr>
                      <a:r>
                        <a:rPr b="1" lang="en-US"/>
                        <a:t>Value / Weight</a:t>
                      </a:r>
                      <a:endParaRPr b="1"/>
                    </a:p>
                  </a:txBody>
                  <a:tcPr marT="91425" marB="91425" marR="91425" marL="91425"/>
                </a:tc>
              </a:tr>
              <a:tr h="381000">
                <a:tc>
                  <a:txBody>
                    <a:bodyPr/>
                    <a:lstStyle/>
                    <a:p>
                      <a:pPr indent="0" lvl="0" marL="0" rtl="0" algn="ctr">
                        <a:spcBef>
                          <a:spcPts val="0"/>
                        </a:spcBef>
                        <a:spcAft>
                          <a:spcPts val="0"/>
                        </a:spcAft>
                        <a:buNone/>
                      </a:pPr>
                      <a:r>
                        <a:rPr lang="en-US"/>
                        <a:t>Gold</a:t>
                      </a:r>
                      <a:endParaRPr/>
                    </a:p>
                  </a:txBody>
                  <a:tcPr marT="91425" marB="91425" marR="91425" marL="91425"/>
                </a:tc>
                <a:tc>
                  <a:txBody>
                    <a:bodyPr/>
                    <a:lstStyle/>
                    <a:p>
                      <a:pPr indent="0" lvl="0" marL="0" rtl="0" algn="ctr">
                        <a:spcBef>
                          <a:spcPts val="0"/>
                        </a:spcBef>
                        <a:spcAft>
                          <a:spcPts val="0"/>
                        </a:spcAft>
                        <a:buNone/>
                      </a:pPr>
                      <a:r>
                        <a:rPr lang="en-US"/>
                        <a:t>10</a:t>
                      </a:r>
                      <a:endParaRPr/>
                    </a:p>
                  </a:txBody>
                  <a:tcPr marT="91425" marB="91425" marR="91425" marL="91425"/>
                </a:tc>
                <a:tc>
                  <a:txBody>
                    <a:bodyPr/>
                    <a:lstStyle/>
                    <a:p>
                      <a:pPr indent="0" lvl="0" marL="0" rtl="0" algn="ctr">
                        <a:spcBef>
                          <a:spcPts val="0"/>
                        </a:spcBef>
                        <a:spcAft>
                          <a:spcPts val="0"/>
                        </a:spcAft>
                        <a:buNone/>
                      </a:pPr>
                      <a:r>
                        <a:rPr lang="en-US"/>
                        <a:t>40</a:t>
                      </a:r>
                      <a:endParaRPr/>
                    </a:p>
                  </a:txBody>
                  <a:tcPr marT="91425" marB="91425" marR="91425" marL="91425"/>
                </a:tc>
                <a:tc>
                  <a:txBody>
                    <a:bodyPr/>
                    <a:lstStyle/>
                    <a:p>
                      <a:pPr indent="0" lvl="0" marL="0" rtl="0" algn="ctr">
                        <a:spcBef>
                          <a:spcPts val="0"/>
                        </a:spcBef>
                        <a:spcAft>
                          <a:spcPts val="0"/>
                        </a:spcAft>
                        <a:buNone/>
                      </a:pPr>
                      <a:r>
                        <a:rPr lang="en-US"/>
                        <a:t>40 / 10 = 4</a:t>
                      </a:r>
                      <a:endParaRPr/>
                    </a:p>
                  </a:txBody>
                  <a:tcPr marT="91425" marB="91425" marR="91425" marL="91425"/>
                </a:tc>
              </a:tr>
              <a:tr h="381000">
                <a:tc>
                  <a:txBody>
                    <a:bodyPr/>
                    <a:lstStyle/>
                    <a:p>
                      <a:pPr indent="0" lvl="0" marL="0" rtl="0" algn="ctr">
                        <a:spcBef>
                          <a:spcPts val="0"/>
                        </a:spcBef>
                        <a:spcAft>
                          <a:spcPts val="0"/>
                        </a:spcAft>
                        <a:buNone/>
                      </a:pPr>
                      <a:r>
                        <a:rPr lang="en-US"/>
                        <a:t>Silver</a:t>
                      </a:r>
                      <a:endParaRPr/>
                    </a:p>
                  </a:txBody>
                  <a:tcPr marT="91425" marB="91425" marR="91425" marL="91425"/>
                </a:tc>
                <a:tc>
                  <a:txBody>
                    <a:bodyPr/>
                    <a:lstStyle/>
                    <a:p>
                      <a:pPr indent="0" lvl="0" marL="0" rtl="0" algn="ctr">
                        <a:spcBef>
                          <a:spcPts val="0"/>
                        </a:spcBef>
                        <a:spcAft>
                          <a:spcPts val="0"/>
                        </a:spcAft>
                        <a:buNone/>
                      </a:pPr>
                      <a:r>
                        <a:rPr lang="en-US"/>
                        <a:t>6</a:t>
                      </a:r>
                      <a:endParaRPr/>
                    </a:p>
                  </a:txBody>
                  <a:tcPr marT="91425" marB="91425" marR="91425" marL="91425"/>
                </a:tc>
                <a:tc>
                  <a:txBody>
                    <a:bodyPr/>
                    <a:lstStyle/>
                    <a:p>
                      <a:pPr indent="0" lvl="0" marL="0" rtl="0" algn="ctr">
                        <a:spcBef>
                          <a:spcPts val="0"/>
                        </a:spcBef>
                        <a:spcAft>
                          <a:spcPts val="0"/>
                        </a:spcAft>
                        <a:buNone/>
                      </a:pPr>
                      <a:r>
                        <a:rPr lang="en-US"/>
                        <a:t>30</a:t>
                      </a:r>
                      <a:endParaRPr/>
                    </a:p>
                  </a:txBody>
                  <a:tcPr marT="91425" marB="91425" marR="91425" marL="91425"/>
                </a:tc>
                <a:tc>
                  <a:txBody>
                    <a:bodyPr/>
                    <a:lstStyle/>
                    <a:p>
                      <a:pPr indent="0" lvl="0" marL="0" rtl="0" algn="ctr">
                        <a:spcBef>
                          <a:spcPts val="0"/>
                        </a:spcBef>
                        <a:spcAft>
                          <a:spcPts val="0"/>
                        </a:spcAft>
                        <a:buNone/>
                      </a:pPr>
                      <a:r>
                        <a:rPr lang="en-US"/>
                        <a:t>30 / 6 = 5</a:t>
                      </a:r>
                      <a:endParaRPr/>
                    </a:p>
                  </a:txBody>
                  <a:tcPr marT="91425" marB="91425" marR="91425" marL="91425"/>
                </a:tc>
              </a:tr>
              <a:tr h="381000">
                <a:tc>
                  <a:txBody>
                    <a:bodyPr/>
                    <a:lstStyle/>
                    <a:p>
                      <a:pPr indent="0" lvl="0" marL="0" rtl="0" algn="ctr">
                        <a:spcBef>
                          <a:spcPts val="0"/>
                        </a:spcBef>
                        <a:spcAft>
                          <a:spcPts val="0"/>
                        </a:spcAft>
                        <a:buNone/>
                      </a:pPr>
                      <a:r>
                        <a:rPr lang="en-US"/>
                        <a:t>Wood</a:t>
                      </a:r>
                      <a:endParaRPr/>
                    </a:p>
                  </a:txBody>
                  <a:tcPr marT="91425" marB="91425" marR="91425" marL="91425"/>
                </a:tc>
                <a:tc>
                  <a:txBody>
                    <a:bodyPr/>
                    <a:lstStyle/>
                    <a:p>
                      <a:pPr indent="0" lvl="0" marL="0" rtl="0" algn="ctr">
                        <a:spcBef>
                          <a:spcPts val="0"/>
                        </a:spcBef>
                        <a:spcAft>
                          <a:spcPts val="0"/>
                        </a:spcAft>
                        <a:buNone/>
                      </a:pPr>
                      <a:r>
                        <a:rPr lang="en-US"/>
                        <a:t>2</a:t>
                      </a:r>
                      <a:endParaRPr/>
                    </a:p>
                  </a:txBody>
                  <a:tcPr marT="91425" marB="91425" marR="91425" marL="91425"/>
                </a:tc>
                <a:tc>
                  <a:txBody>
                    <a:bodyPr/>
                    <a:lstStyle/>
                    <a:p>
                      <a:pPr indent="0" lvl="0" marL="0" rtl="0" algn="ctr">
                        <a:spcBef>
                          <a:spcPts val="0"/>
                        </a:spcBef>
                        <a:spcAft>
                          <a:spcPts val="0"/>
                        </a:spcAft>
                        <a:buNone/>
                      </a:pPr>
                      <a:r>
                        <a:rPr lang="en-US"/>
                        <a:t>6</a:t>
                      </a:r>
                      <a:endParaRPr/>
                    </a:p>
                  </a:txBody>
                  <a:tcPr marT="91425" marB="91425" marR="91425" marL="91425"/>
                </a:tc>
                <a:tc>
                  <a:txBody>
                    <a:bodyPr/>
                    <a:lstStyle/>
                    <a:p>
                      <a:pPr indent="0" lvl="0" marL="0" rtl="0" algn="ctr">
                        <a:spcBef>
                          <a:spcPts val="0"/>
                        </a:spcBef>
                        <a:spcAft>
                          <a:spcPts val="0"/>
                        </a:spcAft>
                        <a:buNone/>
                      </a:pPr>
                      <a:r>
                        <a:rPr lang="en-US"/>
                        <a:t>6 / 2 = 3</a:t>
                      </a:r>
                      <a:endParaRPr/>
                    </a:p>
                  </a:txBody>
                  <a:tcPr marT="91425" marB="91425" marR="91425" marL="91425"/>
                </a:tc>
              </a:tr>
            </a:tbl>
          </a:graphicData>
        </a:graphic>
      </p:graphicFrame>
      <p:sp>
        <p:nvSpPr>
          <p:cNvPr id="199" name="Google Shape;199;p27"/>
          <p:cNvSpPr txBox="1"/>
          <p:nvPr/>
        </p:nvSpPr>
        <p:spPr>
          <a:xfrm>
            <a:off x="430875" y="4067300"/>
            <a:ext cx="49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S</a:t>
            </a:r>
            <a:r>
              <a:rPr lang="en-US"/>
              <a:t>ort </a:t>
            </a:r>
            <a:r>
              <a:rPr b="1" lang="en-US"/>
              <a:t>v/w</a:t>
            </a:r>
            <a:r>
              <a:rPr lang="en-US"/>
              <a:t> in descending order.</a:t>
            </a:r>
            <a:endParaRPr/>
          </a:p>
        </p:txBody>
      </p:sp>
      <p:graphicFrame>
        <p:nvGraphicFramePr>
          <p:cNvPr id="200" name="Google Shape;200;p27"/>
          <p:cNvGraphicFramePr/>
          <p:nvPr/>
        </p:nvGraphicFramePr>
        <p:xfrm>
          <a:off x="430875" y="4467500"/>
          <a:ext cx="3000000" cy="3000000"/>
        </p:xfrm>
        <a:graphic>
          <a:graphicData uri="http://schemas.openxmlformats.org/drawingml/2006/table">
            <a:tbl>
              <a:tblPr>
                <a:noFill/>
                <a:tableStyleId>{7DF8C992-7F74-4B33-8922-C919779DD5C6}</a:tableStyleId>
              </a:tblPr>
              <a:tblGrid>
                <a:gridCol w="2571750"/>
                <a:gridCol w="2571750"/>
                <a:gridCol w="2571750"/>
                <a:gridCol w="2571750"/>
              </a:tblGrid>
              <a:tr h="381000">
                <a:tc>
                  <a:txBody>
                    <a:bodyPr/>
                    <a:lstStyle/>
                    <a:p>
                      <a:pPr indent="0" lvl="0" marL="0" rtl="0" algn="ctr">
                        <a:spcBef>
                          <a:spcPts val="0"/>
                        </a:spcBef>
                        <a:spcAft>
                          <a:spcPts val="0"/>
                        </a:spcAft>
                        <a:buClr>
                          <a:schemeClr val="dk1"/>
                        </a:buClr>
                        <a:buSzPts val="1100"/>
                        <a:buFont typeface="Arial"/>
                        <a:buNone/>
                      </a:pPr>
                      <a:r>
                        <a:rPr b="1" lang="en-US">
                          <a:solidFill>
                            <a:schemeClr val="dk1"/>
                          </a:solidFill>
                        </a:rPr>
                        <a:t>Value / Weight</a:t>
                      </a:r>
                      <a:endParaRPr b="1"/>
                    </a:p>
                  </a:txBody>
                  <a:tcPr marT="91425" marB="91425" marR="91425" marL="91425"/>
                </a:tc>
                <a:tc>
                  <a:txBody>
                    <a:bodyPr/>
                    <a:lstStyle/>
                    <a:p>
                      <a:pPr indent="0" lvl="0" marL="0" rtl="0" algn="ctr">
                        <a:spcBef>
                          <a:spcPts val="0"/>
                        </a:spcBef>
                        <a:spcAft>
                          <a:spcPts val="0"/>
                        </a:spcAft>
                        <a:buNone/>
                      </a:pPr>
                      <a:r>
                        <a:rPr b="1" lang="en-US"/>
                        <a:t>Weight</a:t>
                      </a:r>
                      <a:endParaRPr b="1"/>
                    </a:p>
                  </a:txBody>
                  <a:tcPr marT="91425" marB="91425" marR="91425" marL="91425"/>
                </a:tc>
                <a:tc>
                  <a:txBody>
                    <a:bodyPr/>
                    <a:lstStyle/>
                    <a:p>
                      <a:pPr indent="0" lvl="0" marL="0" rtl="0" algn="ctr">
                        <a:spcBef>
                          <a:spcPts val="0"/>
                        </a:spcBef>
                        <a:spcAft>
                          <a:spcPts val="0"/>
                        </a:spcAft>
                        <a:buNone/>
                      </a:pPr>
                      <a:r>
                        <a:rPr b="1" lang="en-US"/>
                        <a:t>Remaining Capacity</a:t>
                      </a:r>
                      <a:endParaRPr b="1"/>
                    </a:p>
                  </a:txBody>
                  <a:tcPr marT="91425" marB="91425" marR="91425" marL="91425"/>
                </a:tc>
                <a:tc>
                  <a:txBody>
                    <a:bodyPr/>
                    <a:lstStyle/>
                    <a:p>
                      <a:pPr indent="0" lvl="0" marL="0" rtl="0" algn="ctr">
                        <a:spcBef>
                          <a:spcPts val="0"/>
                        </a:spcBef>
                        <a:spcAft>
                          <a:spcPts val="0"/>
                        </a:spcAft>
                        <a:buNone/>
                      </a:pPr>
                      <a:r>
                        <a:rPr b="1" lang="en-US"/>
                        <a:t>Value</a:t>
                      </a:r>
                      <a:endParaRPr b="1"/>
                    </a:p>
                  </a:txBody>
                  <a:tcPr marT="91425" marB="91425" marR="91425" marL="91425"/>
                </a:tc>
              </a:tr>
              <a:tr h="381000">
                <a:tc>
                  <a:txBody>
                    <a:bodyPr/>
                    <a:lstStyle/>
                    <a:p>
                      <a:pPr indent="0" lvl="0" marL="0" rtl="0" algn="ctr">
                        <a:spcBef>
                          <a:spcPts val="0"/>
                        </a:spcBef>
                        <a:spcAft>
                          <a:spcPts val="0"/>
                        </a:spcAft>
                        <a:buNone/>
                      </a:pPr>
                      <a:r>
                        <a:rPr lang="en-US"/>
                        <a:t>5</a:t>
                      </a:r>
                      <a:endParaRPr/>
                    </a:p>
                  </a:txBody>
                  <a:tcPr marT="91425" marB="91425" marR="91425" marL="91425"/>
                </a:tc>
                <a:tc>
                  <a:txBody>
                    <a:bodyPr/>
                    <a:lstStyle/>
                    <a:p>
                      <a:pPr indent="0" lvl="0" marL="0" rtl="0" algn="ctr">
                        <a:spcBef>
                          <a:spcPts val="0"/>
                        </a:spcBef>
                        <a:spcAft>
                          <a:spcPts val="0"/>
                        </a:spcAft>
                        <a:buNone/>
                      </a:pPr>
                      <a:r>
                        <a:rPr lang="en-US"/>
                        <a:t>6</a:t>
                      </a:r>
                      <a:endParaRPr/>
                    </a:p>
                  </a:txBody>
                  <a:tcPr marT="91425" marB="91425" marR="91425" marL="91425"/>
                </a:tc>
                <a:tc>
                  <a:txBody>
                    <a:bodyPr/>
                    <a:lstStyle/>
                    <a:p>
                      <a:pPr indent="0" lvl="0" marL="0" rtl="0" algn="ctr">
                        <a:spcBef>
                          <a:spcPts val="0"/>
                        </a:spcBef>
                        <a:spcAft>
                          <a:spcPts val="0"/>
                        </a:spcAft>
                        <a:buNone/>
                      </a:pPr>
                      <a:r>
                        <a:rPr lang="en-US"/>
                        <a:t>17 - 6 = 11</a:t>
                      </a:r>
                      <a:endParaRPr/>
                    </a:p>
                  </a:txBody>
                  <a:tcPr marT="91425" marB="91425" marR="91425" marL="91425"/>
                </a:tc>
                <a:tc>
                  <a:txBody>
                    <a:bodyPr/>
                    <a:lstStyle/>
                    <a:p>
                      <a:pPr indent="0" lvl="0" marL="0" rtl="0" algn="ctr">
                        <a:spcBef>
                          <a:spcPts val="0"/>
                        </a:spcBef>
                        <a:spcAft>
                          <a:spcPts val="0"/>
                        </a:spcAft>
                        <a:buNone/>
                      </a:pPr>
                      <a:r>
                        <a:rPr lang="en-US"/>
                        <a:t>5 x 6 = 30</a:t>
                      </a:r>
                      <a:endParaRPr/>
                    </a:p>
                  </a:txBody>
                  <a:tcPr marT="91425" marB="91425" marR="91425" marL="91425"/>
                </a:tc>
              </a:tr>
              <a:tr h="381000">
                <a:tc>
                  <a:txBody>
                    <a:bodyPr/>
                    <a:lstStyle/>
                    <a:p>
                      <a:pPr indent="0" lvl="0" marL="0" rtl="0" algn="ctr">
                        <a:spcBef>
                          <a:spcPts val="0"/>
                        </a:spcBef>
                        <a:spcAft>
                          <a:spcPts val="0"/>
                        </a:spcAft>
                        <a:buNone/>
                      </a:pPr>
                      <a:r>
                        <a:rPr lang="en-US"/>
                        <a:t>4</a:t>
                      </a:r>
                      <a:endParaRPr/>
                    </a:p>
                  </a:txBody>
                  <a:tcPr marT="91425" marB="91425" marR="91425" marL="91425"/>
                </a:tc>
                <a:tc>
                  <a:txBody>
                    <a:bodyPr/>
                    <a:lstStyle/>
                    <a:p>
                      <a:pPr indent="0" lvl="0" marL="0" rtl="0" algn="ctr">
                        <a:spcBef>
                          <a:spcPts val="0"/>
                        </a:spcBef>
                        <a:spcAft>
                          <a:spcPts val="0"/>
                        </a:spcAft>
                        <a:buNone/>
                      </a:pPr>
                      <a:r>
                        <a:rPr lang="en-US"/>
                        <a:t>10</a:t>
                      </a:r>
                      <a:endParaRPr/>
                    </a:p>
                  </a:txBody>
                  <a:tcPr marT="91425" marB="91425" marR="91425" marL="91425"/>
                </a:tc>
                <a:tc>
                  <a:txBody>
                    <a:bodyPr/>
                    <a:lstStyle/>
                    <a:p>
                      <a:pPr indent="0" lvl="0" marL="0" rtl="0" algn="ctr">
                        <a:spcBef>
                          <a:spcPts val="0"/>
                        </a:spcBef>
                        <a:spcAft>
                          <a:spcPts val="0"/>
                        </a:spcAft>
                        <a:buNone/>
                      </a:pPr>
                      <a:r>
                        <a:rPr lang="en-US"/>
                        <a:t>11 - 10 = 1</a:t>
                      </a:r>
                      <a:endParaRPr/>
                    </a:p>
                  </a:txBody>
                  <a:tcPr marT="91425" marB="91425" marR="91425" marL="91425"/>
                </a:tc>
                <a:tc>
                  <a:txBody>
                    <a:bodyPr/>
                    <a:lstStyle/>
                    <a:p>
                      <a:pPr indent="0" lvl="0" marL="0" rtl="0" algn="ctr">
                        <a:spcBef>
                          <a:spcPts val="0"/>
                        </a:spcBef>
                        <a:spcAft>
                          <a:spcPts val="0"/>
                        </a:spcAft>
                        <a:buNone/>
                      </a:pPr>
                      <a:r>
                        <a:rPr lang="en-US"/>
                        <a:t>4 x 10 = 40</a:t>
                      </a:r>
                      <a:endParaRPr/>
                    </a:p>
                  </a:txBody>
                  <a:tcPr marT="91425" marB="91425" marR="91425" marL="91425"/>
                </a:tc>
              </a:tr>
              <a:tr h="381000">
                <a:tc>
                  <a:txBody>
                    <a:bodyPr/>
                    <a:lstStyle/>
                    <a:p>
                      <a:pPr indent="0" lvl="0" marL="0" rtl="0" algn="ctr">
                        <a:spcBef>
                          <a:spcPts val="0"/>
                        </a:spcBef>
                        <a:spcAft>
                          <a:spcPts val="0"/>
                        </a:spcAft>
                        <a:buNone/>
                      </a:pPr>
                      <a:r>
                        <a:rPr lang="en-US"/>
                        <a:t>3</a:t>
                      </a:r>
                      <a:endParaRPr/>
                    </a:p>
                  </a:txBody>
                  <a:tcPr marT="91425" marB="91425" marR="91425" marL="91425"/>
                </a:tc>
                <a:tc>
                  <a:txBody>
                    <a:bodyPr/>
                    <a:lstStyle/>
                    <a:p>
                      <a:pPr indent="0" lvl="0" marL="0" rtl="0" algn="ctr">
                        <a:spcBef>
                          <a:spcPts val="0"/>
                        </a:spcBef>
                        <a:spcAft>
                          <a:spcPts val="0"/>
                        </a:spcAft>
                        <a:buNone/>
                      </a:pPr>
                      <a:r>
                        <a:rPr lang="en-US"/>
                        <a:t>2</a:t>
                      </a:r>
                      <a:endParaRPr/>
                    </a:p>
                  </a:txBody>
                  <a:tcPr marT="91425" marB="91425" marR="91425" marL="91425"/>
                </a:tc>
                <a:tc>
                  <a:txBody>
                    <a:bodyPr/>
                    <a:lstStyle/>
                    <a:p>
                      <a:pPr indent="0" lvl="0" marL="0" rtl="0" algn="ctr">
                        <a:spcBef>
                          <a:spcPts val="0"/>
                        </a:spcBef>
                        <a:spcAft>
                          <a:spcPts val="0"/>
                        </a:spcAft>
                        <a:buNone/>
                      </a:pPr>
                      <a:r>
                        <a:rPr lang="en-US"/>
                        <a:t>1 - 1 = 0</a:t>
                      </a:r>
                      <a:endParaRPr/>
                    </a:p>
                  </a:txBody>
                  <a:tcPr marT="91425" marB="91425" marR="91425" marL="91425"/>
                </a:tc>
                <a:tc>
                  <a:txBody>
                    <a:bodyPr/>
                    <a:lstStyle/>
                    <a:p>
                      <a:pPr indent="0" lvl="0" marL="0" rtl="0" algn="ctr">
                        <a:spcBef>
                          <a:spcPts val="0"/>
                        </a:spcBef>
                        <a:spcAft>
                          <a:spcPts val="0"/>
                        </a:spcAft>
                        <a:buNone/>
                      </a:pPr>
                      <a:r>
                        <a:rPr lang="en-US"/>
                        <a:t>3 x 1 = 3</a:t>
                      </a:r>
                      <a:endParaRPr/>
                    </a:p>
                  </a:txBody>
                  <a:tcPr marT="91425" marB="91425" marR="91425" marL="91425"/>
                </a:tc>
              </a:tr>
            </a:tbl>
          </a:graphicData>
        </a:graphic>
      </p:graphicFrame>
      <p:sp>
        <p:nvSpPr>
          <p:cNvPr id="201" name="Google Shape;201;p27"/>
          <p:cNvSpPr txBox="1"/>
          <p:nvPr/>
        </p:nvSpPr>
        <p:spPr>
          <a:xfrm>
            <a:off x="430875" y="1947375"/>
            <a:ext cx="49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Knapsack size - 17</a:t>
            </a:r>
            <a:endParaRPr/>
          </a:p>
        </p:txBody>
      </p:sp>
      <p:sp>
        <p:nvSpPr>
          <p:cNvPr id="202" name="Google Shape;202;p27"/>
          <p:cNvSpPr txBox="1"/>
          <p:nvPr/>
        </p:nvSpPr>
        <p:spPr>
          <a:xfrm>
            <a:off x="430875" y="6052300"/>
            <a:ext cx="49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Total Profit = 30 + 40 + 3 = 73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Fractional Knapsack Problem</a:t>
            </a:r>
            <a:endParaRPr sz="1800"/>
          </a:p>
        </p:txBody>
      </p:sp>
      <p:sp>
        <p:nvSpPr>
          <p:cNvPr id="208" name="Google Shape;208;p28"/>
          <p:cNvSpPr txBox="1"/>
          <p:nvPr/>
        </p:nvSpPr>
        <p:spPr>
          <a:xfrm>
            <a:off x="434625" y="2008350"/>
            <a:ext cx="4679100" cy="37095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1200"/>
              </a:spcBef>
              <a:spcAft>
                <a:spcPts val="0"/>
              </a:spcAft>
              <a:buClr>
                <a:srgbClr val="212529"/>
              </a:buClr>
              <a:buSzPts val="1400"/>
              <a:buFont typeface="Roboto"/>
              <a:buChar char="●"/>
            </a:pPr>
            <a:r>
              <a:rPr lang="en-US" sz="1500">
                <a:solidFill>
                  <a:srgbClr val="212529"/>
                </a:solidFill>
                <a:highlight>
                  <a:srgbClr val="F9FBFD"/>
                </a:highlight>
                <a:latin typeface="Roboto"/>
                <a:ea typeface="Roboto"/>
                <a:cs typeface="Roboto"/>
                <a:sym typeface="Roboto"/>
              </a:rPr>
              <a:t>When we add wood in the knapsack, the total weight is (6 +10+2 = 18) but that is greater than our maximum weight which is 17. We take out the wood from the knapsack and we are left with gold and silver. The total sum of the two is 16 and the maximum capacity is 17. So we need a weight of 1 to make it equal. Now we apply condition 2 discussed above to find the fraction of wood to fit in the knapsack.</a:t>
            </a:r>
            <a:endParaRPr sz="1500">
              <a:solidFill>
                <a:srgbClr val="212529"/>
              </a:solidFill>
              <a:highlight>
                <a:srgbClr val="F9FBFD"/>
              </a:highlight>
              <a:latin typeface="Roboto"/>
              <a:ea typeface="Roboto"/>
              <a:cs typeface="Roboto"/>
              <a:sym typeface="Roboto"/>
            </a:endParaRPr>
          </a:p>
          <a:p>
            <a:pPr indent="0" lvl="0" marL="914400" rtl="0" algn="l">
              <a:lnSpc>
                <a:spcPct val="150000"/>
              </a:lnSpc>
              <a:spcBef>
                <a:spcPts val="1200"/>
              </a:spcBef>
              <a:spcAft>
                <a:spcPts val="1200"/>
              </a:spcAft>
              <a:buNone/>
            </a:pPr>
            <a:r>
              <a:rPr b="1" lang="en-US" sz="1650">
                <a:solidFill>
                  <a:srgbClr val="0A0A23"/>
                </a:solidFill>
                <a:highlight>
                  <a:srgbClr val="FFFFFF"/>
                </a:highlight>
              </a:rPr>
              <a:t>Now the knapsack is filled.</a:t>
            </a:r>
            <a:endParaRPr b="1" sz="1500">
              <a:solidFill>
                <a:srgbClr val="212529"/>
              </a:solidFill>
              <a:highlight>
                <a:srgbClr val="F9FBFD"/>
              </a:highlight>
              <a:latin typeface="Roboto"/>
              <a:ea typeface="Roboto"/>
              <a:cs typeface="Roboto"/>
              <a:sym typeface="Roboto"/>
            </a:endParaRPr>
          </a:p>
        </p:txBody>
      </p:sp>
      <p:pic>
        <p:nvPicPr>
          <p:cNvPr id="209" name="Google Shape;209;p28"/>
          <p:cNvPicPr preferRelativeResize="0"/>
          <p:nvPr/>
        </p:nvPicPr>
        <p:blipFill>
          <a:blip r:embed="rId3">
            <a:alphaModFix/>
          </a:blip>
          <a:stretch>
            <a:fillRect/>
          </a:stretch>
        </p:blipFill>
        <p:spPr>
          <a:xfrm>
            <a:off x="5412825" y="2008351"/>
            <a:ext cx="6661226" cy="4028750"/>
          </a:xfrm>
          <a:prstGeom prst="rect">
            <a:avLst/>
          </a:prstGeom>
          <a:noFill/>
          <a:ln cap="flat" cmpd="sng" w="9525">
            <a:solidFill>
              <a:schemeClr val="dk2"/>
            </a:solidFill>
            <a:prstDash val="solid"/>
            <a:round/>
            <a:headEnd len="sm" w="sm" type="none"/>
            <a:tailEnd len="sm" w="sm" type="none"/>
          </a:ln>
        </p:spPr>
      </p:pic>
      <p:sp>
        <p:nvSpPr>
          <p:cNvPr id="210" name="Google Shape;210;p28"/>
          <p:cNvSpPr txBox="1"/>
          <p:nvPr/>
        </p:nvSpPr>
        <p:spPr>
          <a:xfrm>
            <a:off x="7777700" y="626805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https://www.freecodecamp.org/</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Finding the Path With Maximum Reward</a:t>
            </a:r>
            <a:endParaRPr sz="1800"/>
          </a:p>
        </p:txBody>
      </p:sp>
      <p:sp>
        <p:nvSpPr>
          <p:cNvPr id="216" name="Google Shape;216;p29"/>
          <p:cNvSpPr txBox="1"/>
          <p:nvPr/>
        </p:nvSpPr>
        <p:spPr>
          <a:xfrm>
            <a:off x="434625" y="2008350"/>
            <a:ext cx="6243900" cy="437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solidFill>
                  <a:srgbClr val="212529"/>
                </a:solidFill>
                <a:highlight>
                  <a:srgbClr val="F9FBFD"/>
                </a:highlight>
                <a:latin typeface="Roboto"/>
                <a:ea typeface="Roboto"/>
                <a:cs typeface="Roboto"/>
                <a:sym typeface="Roboto"/>
              </a:rPr>
              <a:t>Suppose we have a robot that is placed at cell </a:t>
            </a:r>
            <a:r>
              <a:rPr lang="en-US" sz="1500">
                <a:solidFill>
                  <a:srgbClr val="6C757D"/>
                </a:solidFill>
                <a:highlight>
                  <a:srgbClr val="E6E6E6"/>
                </a:highlight>
                <a:latin typeface="Courier New"/>
                <a:ea typeface="Courier New"/>
                <a:cs typeface="Courier New"/>
                <a:sym typeface="Courier New"/>
              </a:rPr>
              <a:t>(0, 0)</a:t>
            </a:r>
            <a:r>
              <a:rPr lang="en-US" sz="1500">
                <a:solidFill>
                  <a:srgbClr val="212529"/>
                </a:solidFill>
                <a:highlight>
                  <a:srgbClr val="F9FBFD"/>
                </a:highlight>
                <a:latin typeface="Roboto"/>
                <a:ea typeface="Roboto"/>
                <a:cs typeface="Roboto"/>
                <a:sym typeface="Roboto"/>
              </a:rPr>
              <a:t> of an </a:t>
            </a:r>
            <a:r>
              <a:rPr lang="en-US" sz="1500">
                <a:solidFill>
                  <a:srgbClr val="6C757D"/>
                </a:solidFill>
                <a:highlight>
                  <a:srgbClr val="E6E6E6"/>
                </a:highlight>
                <a:latin typeface="Courier New"/>
                <a:ea typeface="Courier New"/>
                <a:cs typeface="Courier New"/>
                <a:sym typeface="Courier New"/>
              </a:rPr>
              <a:t>m * n</a:t>
            </a:r>
            <a:r>
              <a:rPr lang="en-US" sz="1500">
                <a:solidFill>
                  <a:srgbClr val="212529"/>
                </a:solidFill>
                <a:highlight>
                  <a:srgbClr val="F9FBFD"/>
                </a:highlight>
                <a:latin typeface="Roboto"/>
                <a:ea typeface="Roboto"/>
                <a:cs typeface="Roboto"/>
                <a:sym typeface="Roboto"/>
              </a:rPr>
              <a:t> grid. </a:t>
            </a:r>
            <a:endParaRPr sz="1500">
              <a:solidFill>
                <a:srgbClr val="212529"/>
              </a:solidFill>
              <a:highlight>
                <a:srgbClr val="F9FBFD"/>
              </a:highlight>
              <a:latin typeface="Roboto"/>
              <a:ea typeface="Roboto"/>
              <a:cs typeface="Roboto"/>
              <a:sym typeface="Roboto"/>
            </a:endParaRPr>
          </a:p>
          <a:p>
            <a:pPr indent="0" lvl="0" marL="0" rtl="0" algn="l">
              <a:lnSpc>
                <a:spcPct val="115000"/>
              </a:lnSpc>
              <a:spcBef>
                <a:spcPts val="1200"/>
              </a:spcBef>
              <a:spcAft>
                <a:spcPts val="0"/>
              </a:spcAft>
              <a:buNone/>
            </a:pPr>
            <a:r>
              <a:rPr lang="en-US" sz="1500">
                <a:solidFill>
                  <a:srgbClr val="212529"/>
                </a:solidFill>
                <a:highlight>
                  <a:srgbClr val="F9FBFD"/>
                </a:highlight>
                <a:latin typeface="Roboto"/>
                <a:ea typeface="Roboto"/>
                <a:cs typeface="Roboto"/>
                <a:sym typeface="Roboto"/>
              </a:rPr>
              <a:t>The robot has to navigate the grid and reach its goal position, while collecting a reward from each cell it passes through. </a:t>
            </a:r>
            <a:endParaRPr sz="1500">
              <a:solidFill>
                <a:srgbClr val="212529"/>
              </a:solidFill>
              <a:highlight>
                <a:srgbClr val="F9FBFD"/>
              </a:highlight>
              <a:latin typeface="Roboto"/>
              <a:ea typeface="Roboto"/>
              <a:cs typeface="Roboto"/>
              <a:sym typeface="Roboto"/>
            </a:endParaRPr>
          </a:p>
          <a:p>
            <a:pPr indent="0" lvl="0" marL="0" rtl="0" algn="l">
              <a:lnSpc>
                <a:spcPct val="115000"/>
              </a:lnSpc>
              <a:spcBef>
                <a:spcPts val="1200"/>
              </a:spcBef>
              <a:spcAft>
                <a:spcPts val="0"/>
              </a:spcAft>
              <a:buNone/>
            </a:pPr>
            <a:r>
              <a:rPr lang="en-US" sz="1500">
                <a:solidFill>
                  <a:srgbClr val="212529"/>
                </a:solidFill>
                <a:highlight>
                  <a:srgbClr val="F9FBFD"/>
                </a:highlight>
                <a:latin typeface="Roboto"/>
                <a:ea typeface="Roboto"/>
                <a:cs typeface="Roboto"/>
                <a:sym typeface="Roboto"/>
              </a:rPr>
              <a:t>The aim of navigation is to follow a path that maximizes the reward through the grid. The only legal moves allowed are an "</a:t>
            </a:r>
            <a:r>
              <a:rPr b="1" lang="en-US" sz="1500">
                <a:solidFill>
                  <a:srgbClr val="CC0000"/>
                </a:solidFill>
                <a:highlight>
                  <a:srgbClr val="F9FBFD"/>
                </a:highlight>
                <a:latin typeface="Roboto"/>
                <a:ea typeface="Roboto"/>
                <a:cs typeface="Roboto"/>
                <a:sym typeface="Roboto"/>
              </a:rPr>
              <a:t>up</a:t>
            </a:r>
            <a:r>
              <a:rPr lang="en-US" sz="1500">
                <a:solidFill>
                  <a:srgbClr val="212529"/>
                </a:solidFill>
                <a:highlight>
                  <a:srgbClr val="F9FBFD"/>
                </a:highlight>
                <a:latin typeface="Roboto"/>
                <a:ea typeface="Roboto"/>
                <a:cs typeface="Roboto"/>
                <a:sym typeface="Roboto"/>
              </a:rPr>
              <a:t>" move and a "</a:t>
            </a:r>
            <a:r>
              <a:rPr b="1" lang="en-US" sz="1500">
                <a:solidFill>
                  <a:srgbClr val="CC0000"/>
                </a:solidFill>
                <a:highlight>
                  <a:srgbClr val="F9FBFD"/>
                </a:highlight>
                <a:latin typeface="Roboto"/>
                <a:ea typeface="Roboto"/>
                <a:cs typeface="Roboto"/>
                <a:sym typeface="Roboto"/>
              </a:rPr>
              <a:t>right</a:t>
            </a:r>
            <a:r>
              <a:rPr lang="en-US" sz="1500">
                <a:solidFill>
                  <a:srgbClr val="212529"/>
                </a:solidFill>
                <a:highlight>
                  <a:srgbClr val="F9FBFD"/>
                </a:highlight>
                <a:latin typeface="Roboto"/>
                <a:ea typeface="Roboto"/>
                <a:cs typeface="Roboto"/>
                <a:sym typeface="Roboto"/>
              </a:rPr>
              <a:t>" move.</a:t>
            </a:r>
            <a:endParaRPr sz="1500">
              <a:solidFill>
                <a:srgbClr val="212529"/>
              </a:solidFill>
              <a:highlight>
                <a:srgbClr val="F9FBFD"/>
              </a:highlight>
              <a:latin typeface="Roboto"/>
              <a:ea typeface="Roboto"/>
              <a:cs typeface="Roboto"/>
              <a:sym typeface="Roboto"/>
            </a:endParaRPr>
          </a:p>
          <a:p>
            <a:pPr indent="0" lvl="0" marL="0" rtl="0" algn="l">
              <a:lnSpc>
                <a:spcPct val="115000"/>
              </a:lnSpc>
              <a:spcBef>
                <a:spcPts val="1200"/>
              </a:spcBef>
              <a:spcAft>
                <a:spcPts val="0"/>
              </a:spcAft>
              <a:buNone/>
            </a:pPr>
            <a:r>
              <a:rPr lang="en-US" sz="1500">
                <a:solidFill>
                  <a:srgbClr val="212529"/>
                </a:solidFill>
                <a:highlight>
                  <a:srgbClr val="F9FBFD"/>
                </a:highlight>
                <a:latin typeface="Roboto"/>
                <a:ea typeface="Roboto"/>
                <a:cs typeface="Roboto"/>
                <a:sym typeface="Roboto"/>
              </a:rPr>
              <a:t>The greedy algorithm for maximizing reward in a path starts simply-- with us taking a step in a direction which maximizes reward. </a:t>
            </a:r>
            <a:endParaRPr sz="1500">
              <a:solidFill>
                <a:srgbClr val="212529"/>
              </a:solidFill>
              <a:highlight>
                <a:srgbClr val="F9FBFD"/>
              </a:highlight>
              <a:latin typeface="Roboto"/>
              <a:ea typeface="Roboto"/>
              <a:cs typeface="Roboto"/>
              <a:sym typeface="Roboto"/>
            </a:endParaRPr>
          </a:p>
          <a:p>
            <a:pPr indent="0" lvl="0" marL="0" rtl="0" algn="l">
              <a:lnSpc>
                <a:spcPct val="115000"/>
              </a:lnSpc>
              <a:spcBef>
                <a:spcPts val="1200"/>
              </a:spcBef>
              <a:spcAft>
                <a:spcPts val="0"/>
              </a:spcAft>
              <a:buNone/>
            </a:pPr>
            <a:r>
              <a:rPr lang="en-US" sz="1500">
                <a:solidFill>
                  <a:srgbClr val="212529"/>
                </a:solidFill>
                <a:highlight>
                  <a:srgbClr val="F9FBFD"/>
                </a:highlight>
                <a:latin typeface="Roboto"/>
                <a:ea typeface="Roboto"/>
                <a:cs typeface="Roboto"/>
                <a:sym typeface="Roboto"/>
              </a:rPr>
              <a:t>It doesn't keep track of any other path. The algorithm only follows a specific direction, which is the </a:t>
            </a:r>
            <a:r>
              <a:rPr lang="en-US" sz="1500">
                <a:solidFill>
                  <a:srgbClr val="6C757D"/>
                </a:solidFill>
                <a:highlight>
                  <a:srgbClr val="E6E6E6"/>
                </a:highlight>
                <a:latin typeface="Courier New"/>
                <a:ea typeface="Courier New"/>
                <a:cs typeface="Courier New"/>
                <a:sym typeface="Courier New"/>
              </a:rPr>
              <a:t>local best</a:t>
            </a:r>
            <a:r>
              <a:rPr lang="en-US" sz="1500">
                <a:solidFill>
                  <a:srgbClr val="212529"/>
                </a:solidFill>
                <a:highlight>
                  <a:srgbClr val="F9FBFD"/>
                </a:highlight>
                <a:latin typeface="Roboto"/>
                <a:ea typeface="Roboto"/>
                <a:cs typeface="Roboto"/>
                <a:sym typeface="Roboto"/>
              </a:rPr>
              <a:t> direction. The pseudo-code for the algorithm is provided here.</a:t>
            </a:r>
            <a:endParaRPr sz="1500">
              <a:solidFill>
                <a:srgbClr val="212529"/>
              </a:solidFill>
              <a:highlight>
                <a:srgbClr val="F9FBFD"/>
              </a:highlight>
              <a:latin typeface="Roboto"/>
              <a:ea typeface="Roboto"/>
              <a:cs typeface="Roboto"/>
              <a:sym typeface="Roboto"/>
            </a:endParaRPr>
          </a:p>
          <a:p>
            <a:pPr indent="0" lvl="0" marL="0" rtl="0" algn="l">
              <a:lnSpc>
                <a:spcPct val="115000"/>
              </a:lnSpc>
              <a:spcBef>
                <a:spcPts val="1200"/>
              </a:spcBef>
              <a:spcAft>
                <a:spcPts val="1200"/>
              </a:spcAft>
              <a:buNone/>
            </a:pPr>
            <a:r>
              <a:t/>
            </a:r>
            <a:endParaRPr sz="1500">
              <a:solidFill>
                <a:srgbClr val="212529"/>
              </a:solidFill>
              <a:highlight>
                <a:srgbClr val="F9FBFD"/>
              </a:highlight>
              <a:latin typeface="Roboto"/>
              <a:ea typeface="Roboto"/>
              <a:cs typeface="Roboto"/>
              <a:sym typeface="Roboto"/>
            </a:endParaRPr>
          </a:p>
        </p:txBody>
      </p:sp>
      <p:sp>
        <p:nvSpPr>
          <p:cNvPr id="217" name="Google Shape;217;p29"/>
          <p:cNvSpPr txBox="1"/>
          <p:nvPr/>
        </p:nvSpPr>
        <p:spPr>
          <a:xfrm>
            <a:off x="8580200" y="651450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https://algodaily.com/</a:t>
            </a:r>
            <a:endParaRPr b="0" i="0" sz="800" u="none" cap="none" strike="noStrike">
              <a:solidFill>
                <a:srgbClr val="000000"/>
              </a:solidFill>
              <a:latin typeface="Arial"/>
              <a:ea typeface="Arial"/>
              <a:cs typeface="Arial"/>
              <a:sym typeface="Arial"/>
            </a:endParaRPr>
          </a:p>
        </p:txBody>
      </p:sp>
      <p:pic>
        <p:nvPicPr>
          <p:cNvPr id="218" name="Google Shape;218;p29"/>
          <p:cNvPicPr preferRelativeResize="0"/>
          <p:nvPr/>
        </p:nvPicPr>
        <p:blipFill rotWithShape="1">
          <a:blip r:embed="rId3">
            <a:alphaModFix/>
          </a:blip>
          <a:srcRect b="0" l="0" r="0" t="0"/>
          <a:stretch/>
        </p:blipFill>
        <p:spPr>
          <a:xfrm>
            <a:off x="6832351" y="902025"/>
            <a:ext cx="4685675" cy="561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Buy and Sell Stocks</a:t>
            </a:r>
            <a:endParaRPr sz="1800"/>
          </a:p>
        </p:txBody>
      </p:sp>
      <p:sp>
        <p:nvSpPr>
          <p:cNvPr id="224" name="Google Shape;224;p30"/>
          <p:cNvSpPr txBox="1"/>
          <p:nvPr/>
        </p:nvSpPr>
        <p:spPr>
          <a:xfrm>
            <a:off x="434625" y="2008350"/>
            <a:ext cx="6979200" cy="43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1300">
                <a:solidFill>
                  <a:srgbClr val="333333"/>
                </a:solidFill>
                <a:highlight>
                  <a:schemeClr val="lt1"/>
                </a:highlight>
              </a:rPr>
              <a:t>Problem Statement:</a:t>
            </a:r>
            <a:r>
              <a:rPr lang="en-US" sz="1300">
                <a:solidFill>
                  <a:srgbClr val="333333"/>
                </a:solidFill>
                <a:highlight>
                  <a:schemeClr val="lt1"/>
                </a:highlight>
              </a:rPr>
              <a:t>  You are given array prices [] which contain the price of a stock on some days. You have to choose one day for buying the stock and a different one for selling it. Return the days on which you buy and sell the stock.</a:t>
            </a:r>
            <a:endParaRPr sz="1300">
              <a:solidFill>
                <a:srgbClr val="333333"/>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lang="en-US" sz="1300">
                <a:solidFill>
                  <a:srgbClr val="333333"/>
                </a:solidFill>
                <a:highlight>
                  <a:schemeClr val="lt1"/>
                </a:highlight>
              </a:rPr>
              <a:t>Approach towards Solution: In this question, you need not know anything about stocks, the approach we're providing is easy enough to understand even for beginners. Now, it's quite obvious that when you want to purchase anything, you want to pay the least price you can. Similarly, while selling the same stuff, you'll want to increase your profits by selling it at a larger price. Thus, you're greedy to increase your profits. </a:t>
            </a:r>
            <a:endParaRPr sz="1300">
              <a:solidFill>
                <a:srgbClr val="333333"/>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b="1" lang="en-US" sz="1300">
                <a:solidFill>
                  <a:srgbClr val="333333"/>
                </a:solidFill>
                <a:highlight>
                  <a:schemeClr val="lt1"/>
                </a:highlight>
              </a:rPr>
              <a:t>Example:</a:t>
            </a:r>
            <a:endParaRPr b="1" sz="1300">
              <a:solidFill>
                <a:srgbClr val="333333"/>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lang="en-US" sz="1300">
                <a:solidFill>
                  <a:srgbClr val="333333"/>
                </a:solidFill>
                <a:highlight>
                  <a:schemeClr val="lt1"/>
                </a:highlight>
              </a:rPr>
              <a:t>Input: {7,1,5,3,6,4}</a:t>
            </a:r>
            <a:endParaRPr sz="1300">
              <a:solidFill>
                <a:srgbClr val="333333"/>
              </a:solidFill>
              <a:highlight>
                <a:schemeClr val="lt1"/>
              </a:highlight>
            </a:endParaRPr>
          </a:p>
          <a:p>
            <a:pPr indent="0" lvl="0" marL="0" rtl="0" algn="l">
              <a:lnSpc>
                <a:spcPct val="115000"/>
              </a:lnSpc>
              <a:spcBef>
                <a:spcPts val="1100"/>
              </a:spcBef>
              <a:spcAft>
                <a:spcPts val="0"/>
              </a:spcAft>
              <a:buClr>
                <a:schemeClr val="dk1"/>
              </a:buClr>
              <a:buSzPts val="1100"/>
              <a:buFont typeface="Arial"/>
              <a:buNone/>
            </a:pPr>
            <a:r>
              <a:rPr b="1" lang="en-US" sz="1300">
                <a:solidFill>
                  <a:srgbClr val="333333"/>
                </a:solidFill>
                <a:highlight>
                  <a:schemeClr val="lt1"/>
                </a:highlight>
              </a:rPr>
              <a:t>Output:</a:t>
            </a:r>
            <a:r>
              <a:rPr lang="en-US" sz="1300">
                <a:solidFill>
                  <a:srgbClr val="333333"/>
                </a:solidFill>
                <a:highlight>
                  <a:schemeClr val="lt1"/>
                </a:highlight>
              </a:rPr>
              <a:t> 5</a:t>
            </a:r>
            <a:endParaRPr sz="1300">
              <a:solidFill>
                <a:srgbClr val="333333"/>
              </a:solidFill>
              <a:highlight>
                <a:schemeClr val="lt1"/>
              </a:highlight>
            </a:endParaRPr>
          </a:p>
          <a:p>
            <a:pPr indent="0" lvl="0" marL="0" rtl="0" algn="l">
              <a:lnSpc>
                <a:spcPct val="115000"/>
              </a:lnSpc>
              <a:spcBef>
                <a:spcPts val="1100"/>
              </a:spcBef>
              <a:spcAft>
                <a:spcPts val="0"/>
              </a:spcAft>
              <a:buNone/>
            </a:pPr>
            <a:r>
              <a:rPr b="1" lang="en-US" sz="1300">
                <a:solidFill>
                  <a:srgbClr val="333333"/>
                </a:solidFill>
                <a:highlight>
                  <a:schemeClr val="lt1"/>
                </a:highlight>
              </a:rPr>
              <a:t>Explanation:</a:t>
            </a:r>
            <a:r>
              <a:rPr lang="en-US" sz="1300">
                <a:solidFill>
                  <a:srgbClr val="333333"/>
                </a:solidFill>
                <a:highlight>
                  <a:schemeClr val="lt1"/>
                </a:highlight>
              </a:rPr>
              <a:t> As we've mentioned in the approach, first you'll find the least element, which is 1, here. Now, the buyingDay becomes 1. After that, we search for the maximum value of stock in the days following 1. So, the sellingDay becomes day having 6 value. Now, we find the difference between both and get 5 as our output. Take a look at the below illustration.</a:t>
            </a:r>
            <a:endParaRPr sz="1300">
              <a:solidFill>
                <a:srgbClr val="212529"/>
              </a:solidFill>
              <a:highlight>
                <a:srgbClr val="F9FBFD"/>
              </a:highlight>
              <a:latin typeface="Roboto"/>
              <a:ea typeface="Roboto"/>
              <a:cs typeface="Roboto"/>
              <a:sym typeface="Roboto"/>
            </a:endParaRPr>
          </a:p>
        </p:txBody>
      </p:sp>
      <p:pic>
        <p:nvPicPr>
          <p:cNvPr id="225" name="Google Shape;225;p30"/>
          <p:cNvPicPr preferRelativeResize="0"/>
          <p:nvPr/>
        </p:nvPicPr>
        <p:blipFill rotWithShape="1">
          <a:blip r:embed="rId3">
            <a:alphaModFix/>
          </a:blip>
          <a:srcRect b="7551" l="7486" r="6662" t="13209"/>
          <a:stretch/>
        </p:blipFill>
        <p:spPr>
          <a:xfrm>
            <a:off x="7413825" y="2565325"/>
            <a:ext cx="4778173" cy="3150475"/>
          </a:xfrm>
          <a:prstGeom prst="rect">
            <a:avLst/>
          </a:prstGeom>
          <a:noFill/>
          <a:ln cap="flat" cmpd="sng" w="9525">
            <a:solidFill>
              <a:srgbClr val="000000"/>
            </a:solidFill>
            <a:prstDash val="solid"/>
            <a:round/>
            <a:headEnd len="sm" w="sm" type="none"/>
            <a:tailEnd len="sm" w="sm" type="none"/>
          </a:ln>
        </p:spPr>
      </p:pic>
      <p:sp>
        <p:nvSpPr>
          <p:cNvPr id="226" name="Google Shape;226;p30"/>
          <p:cNvSpPr txBox="1"/>
          <p:nvPr/>
        </p:nvSpPr>
        <p:spPr>
          <a:xfrm>
            <a:off x="9186700" y="5744013"/>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https://favtutor.com/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Activity Selection Problem</a:t>
            </a:r>
            <a:endParaRPr sz="1800"/>
          </a:p>
        </p:txBody>
      </p:sp>
      <p:sp>
        <p:nvSpPr>
          <p:cNvPr id="232" name="Google Shape;232;p31"/>
          <p:cNvSpPr txBox="1"/>
          <p:nvPr/>
        </p:nvSpPr>
        <p:spPr>
          <a:xfrm>
            <a:off x="337350" y="2016900"/>
            <a:ext cx="6098400" cy="522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1300">
                <a:solidFill>
                  <a:srgbClr val="0A0A23"/>
                </a:solidFill>
              </a:rPr>
              <a:t>This problem contains a set of activities or tasks that need to be completed. Each one has a start and finish time. The algorithm finds the maximum number of activities that can be done in a given time without them overlapping.</a:t>
            </a:r>
            <a:endParaRPr sz="1300">
              <a:solidFill>
                <a:srgbClr val="0A0A23"/>
              </a:solidFill>
            </a:endParaRPr>
          </a:p>
          <a:p>
            <a:pPr indent="0" lvl="0" marL="0" rtl="0" algn="l">
              <a:lnSpc>
                <a:spcPct val="115000"/>
              </a:lnSpc>
              <a:spcBef>
                <a:spcPts val="0"/>
              </a:spcBef>
              <a:spcAft>
                <a:spcPts val="0"/>
              </a:spcAft>
              <a:buClr>
                <a:schemeClr val="dk1"/>
              </a:buClr>
              <a:buSzPts val="1100"/>
              <a:buFont typeface="Arial"/>
              <a:buNone/>
            </a:pPr>
            <a:br>
              <a:rPr b="1" lang="en-US" sz="1300">
                <a:solidFill>
                  <a:schemeClr val="dk1"/>
                </a:solidFill>
              </a:rPr>
            </a:br>
            <a:r>
              <a:rPr b="1" lang="en-US" sz="1300">
                <a:solidFill>
                  <a:schemeClr val="dk1"/>
                </a:solidFill>
              </a:rPr>
              <a:t>Approach to the Problem</a:t>
            </a:r>
            <a:br>
              <a:rPr b="1" lang="en-US" sz="1300">
                <a:solidFill>
                  <a:schemeClr val="dk1"/>
                </a:solidFill>
              </a:rPr>
            </a:br>
            <a:endParaRPr b="1" sz="1300">
              <a:solidFill>
                <a:schemeClr val="dk1"/>
              </a:solidFill>
            </a:endParaRPr>
          </a:p>
          <a:p>
            <a:pPr indent="-311150" lvl="0" marL="457200" rtl="0" algn="l">
              <a:lnSpc>
                <a:spcPct val="150000"/>
              </a:lnSpc>
              <a:spcBef>
                <a:spcPts val="0"/>
              </a:spcBef>
              <a:spcAft>
                <a:spcPts val="0"/>
              </a:spcAft>
              <a:buSzPts val="1300"/>
              <a:buChar char="●"/>
            </a:pPr>
            <a:r>
              <a:rPr lang="en-US" sz="1300">
                <a:solidFill>
                  <a:srgbClr val="0A0A23"/>
                </a:solidFill>
              </a:rPr>
              <a:t>We have a list of activities. Each has a start time and finish time.</a:t>
            </a:r>
            <a:endParaRPr sz="1300">
              <a:solidFill>
                <a:srgbClr val="0A0A23"/>
              </a:solidFill>
            </a:endParaRPr>
          </a:p>
          <a:p>
            <a:pPr indent="-311150" lvl="0" marL="457200" rtl="0" algn="l">
              <a:lnSpc>
                <a:spcPct val="150000"/>
              </a:lnSpc>
              <a:spcBef>
                <a:spcPts val="0"/>
              </a:spcBef>
              <a:spcAft>
                <a:spcPts val="0"/>
              </a:spcAft>
              <a:buSzPts val="1300"/>
              <a:buChar char="●"/>
            </a:pPr>
            <a:r>
              <a:rPr lang="en-US" sz="1300">
                <a:solidFill>
                  <a:srgbClr val="0A0A23"/>
                </a:solidFill>
              </a:rPr>
              <a:t>First, we sort the activities and start time in ascending order using the finish time of each.</a:t>
            </a:r>
            <a:endParaRPr sz="1300">
              <a:solidFill>
                <a:srgbClr val="0A0A23"/>
              </a:solidFill>
            </a:endParaRPr>
          </a:p>
          <a:p>
            <a:pPr indent="-311150" lvl="0" marL="457200" rtl="0" algn="l">
              <a:lnSpc>
                <a:spcPct val="150000"/>
              </a:lnSpc>
              <a:spcBef>
                <a:spcPts val="0"/>
              </a:spcBef>
              <a:spcAft>
                <a:spcPts val="0"/>
              </a:spcAft>
              <a:buSzPts val="1300"/>
              <a:buChar char="●"/>
            </a:pPr>
            <a:r>
              <a:rPr lang="en-US" sz="1300">
                <a:solidFill>
                  <a:srgbClr val="0A0A23"/>
                </a:solidFill>
              </a:rPr>
              <a:t>Then we start by picking the first activity. We create a new list to store the selected activity.</a:t>
            </a:r>
            <a:endParaRPr sz="1300">
              <a:solidFill>
                <a:srgbClr val="0A0A23"/>
              </a:solidFill>
            </a:endParaRPr>
          </a:p>
          <a:p>
            <a:pPr indent="-311150" lvl="0" marL="457200" rtl="0" algn="l">
              <a:lnSpc>
                <a:spcPct val="150000"/>
              </a:lnSpc>
              <a:spcBef>
                <a:spcPts val="0"/>
              </a:spcBef>
              <a:spcAft>
                <a:spcPts val="0"/>
              </a:spcAft>
              <a:buSzPts val="1300"/>
              <a:buChar char="●"/>
            </a:pPr>
            <a:r>
              <a:rPr lang="en-US" sz="1300">
                <a:solidFill>
                  <a:srgbClr val="0A0A23"/>
                </a:solidFill>
              </a:rPr>
              <a:t>To choose the next activity, we compare the finish time of the last activity to the start time of the next activity. If the start time of the next activity is greater than the finish time of the last activity, it can be selected. If not we skip this and check the next one.</a:t>
            </a:r>
            <a:endParaRPr sz="1300">
              <a:solidFill>
                <a:srgbClr val="0A0A23"/>
              </a:solidFill>
            </a:endParaRPr>
          </a:p>
          <a:p>
            <a:pPr indent="-311150" lvl="0" marL="457200" rtl="0" algn="l">
              <a:lnSpc>
                <a:spcPct val="150000"/>
              </a:lnSpc>
              <a:spcBef>
                <a:spcPts val="0"/>
              </a:spcBef>
              <a:spcAft>
                <a:spcPts val="0"/>
              </a:spcAft>
              <a:buSzPts val="1300"/>
              <a:buChar char="●"/>
            </a:pPr>
            <a:r>
              <a:rPr lang="en-US" sz="1300">
                <a:solidFill>
                  <a:srgbClr val="0A0A23"/>
                </a:solidFill>
              </a:rPr>
              <a:t>This process is repeated until all activities are checked. The final solution is a list containing the activities that can be done.</a:t>
            </a:r>
            <a:endParaRPr sz="1300">
              <a:solidFill>
                <a:srgbClr val="0A0A23"/>
              </a:solidFill>
            </a:endParaRPr>
          </a:p>
          <a:p>
            <a:pPr indent="0" lvl="0" marL="0" rtl="0" algn="l">
              <a:lnSpc>
                <a:spcPct val="115000"/>
              </a:lnSpc>
              <a:spcBef>
                <a:spcPts val="1200"/>
              </a:spcBef>
              <a:spcAft>
                <a:spcPts val="1200"/>
              </a:spcAft>
              <a:buNone/>
            </a:pPr>
            <a:r>
              <a:t/>
            </a:r>
            <a:endParaRPr sz="1300">
              <a:solidFill>
                <a:srgbClr val="212529"/>
              </a:solidFill>
              <a:highlight>
                <a:srgbClr val="F9FBFD"/>
              </a:highlight>
              <a:latin typeface="Roboto"/>
              <a:ea typeface="Roboto"/>
              <a:cs typeface="Roboto"/>
              <a:sym typeface="Roboto"/>
            </a:endParaRPr>
          </a:p>
        </p:txBody>
      </p:sp>
      <p:pic>
        <p:nvPicPr>
          <p:cNvPr id="233" name="Google Shape;233;p31"/>
          <p:cNvPicPr preferRelativeResize="0"/>
          <p:nvPr/>
        </p:nvPicPr>
        <p:blipFill>
          <a:blip r:embed="rId3">
            <a:alphaModFix/>
          </a:blip>
          <a:stretch>
            <a:fillRect/>
          </a:stretch>
        </p:blipFill>
        <p:spPr>
          <a:xfrm>
            <a:off x="6505825" y="1872326"/>
            <a:ext cx="5394850" cy="4429850"/>
          </a:xfrm>
          <a:prstGeom prst="rect">
            <a:avLst/>
          </a:prstGeom>
          <a:noFill/>
          <a:ln>
            <a:noFill/>
          </a:ln>
        </p:spPr>
      </p:pic>
      <p:sp>
        <p:nvSpPr>
          <p:cNvPr id="234" name="Google Shape;234;p31"/>
          <p:cNvSpPr txBox="1"/>
          <p:nvPr/>
        </p:nvSpPr>
        <p:spPr>
          <a:xfrm>
            <a:off x="8400000" y="6351163"/>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https://scanftree.com/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Activity Selection Problem</a:t>
            </a:r>
            <a:endParaRPr sz="1800"/>
          </a:p>
        </p:txBody>
      </p:sp>
      <p:sp>
        <p:nvSpPr>
          <p:cNvPr id="240" name="Google Shape;240;p32"/>
          <p:cNvSpPr txBox="1"/>
          <p:nvPr/>
        </p:nvSpPr>
        <p:spPr>
          <a:xfrm>
            <a:off x="337350" y="2016900"/>
            <a:ext cx="5913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rgbClr val="0A0A23"/>
                </a:solidFill>
              </a:rPr>
              <a:t>The table below shows a list of activities as well as starting and finish times.</a:t>
            </a:r>
            <a:endParaRPr sz="1200">
              <a:solidFill>
                <a:srgbClr val="0A0A23"/>
              </a:solidFill>
            </a:endParaRPr>
          </a:p>
        </p:txBody>
      </p:sp>
      <p:sp>
        <p:nvSpPr>
          <p:cNvPr id="241" name="Google Shape;241;p32"/>
          <p:cNvSpPr txBox="1"/>
          <p:nvPr/>
        </p:nvSpPr>
        <p:spPr>
          <a:xfrm>
            <a:off x="5236100" y="6000563"/>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https://www.freecodecamp.org/</a:t>
            </a:r>
            <a:endParaRPr b="0" i="0" sz="800" u="none" cap="none" strike="noStrike">
              <a:solidFill>
                <a:srgbClr val="000000"/>
              </a:solidFill>
              <a:latin typeface="Arial"/>
              <a:ea typeface="Arial"/>
              <a:cs typeface="Arial"/>
              <a:sym typeface="Arial"/>
            </a:endParaRPr>
          </a:p>
        </p:txBody>
      </p:sp>
      <p:pic>
        <p:nvPicPr>
          <p:cNvPr id="242" name="Google Shape;242;p32"/>
          <p:cNvPicPr preferRelativeResize="0"/>
          <p:nvPr/>
        </p:nvPicPr>
        <p:blipFill>
          <a:blip r:embed="rId3">
            <a:alphaModFix/>
          </a:blip>
          <a:stretch>
            <a:fillRect/>
          </a:stretch>
        </p:blipFill>
        <p:spPr>
          <a:xfrm>
            <a:off x="365213" y="2459050"/>
            <a:ext cx="5857875" cy="3505200"/>
          </a:xfrm>
          <a:prstGeom prst="rect">
            <a:avLst/>
          </a:prstGeom>
          <a:noFill/>
          <a:ln>
            <a:noFill/>
          </a:ln>
        </p:spPr>
      </p:pic>
      <p:sp>
        <p:nvSpPr>
          <p:cNvPr id="243" name="Google Shape;243;p32"/>
          <p:cNvSpPr txBox="1"/>
          <p:nvPr/>
        </p:nvSpPr>
        <p:spPr>
          <a:xfrm>
            <a:off x="6815250" y="1924500"/>
            <a:ext cx="492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0A0A23"/>
                </a:solidFill>
                <a:highlight>
                  <a:srgbClr val="FFFFFF"/>
                </a:highlight>
              </a:rPr>
              <a:t>The first step is to sort the finish time in ascending order and arrange the activities with respect to the result.</a:t>
            </a:r>
            <a:endParaRPr sz="1200"/>
          </a:p>
        </p:txBody>
      </p:sp>
      <p:pic>
        <p:nvPicPr>
          <p:cNvPr id="244" name="Google Shape;244;p32"/>
          <p:cNvPicPr preferRelativeResize="0"/>
          <p:nvPr/>
        </p:nvPicPr>
        <p:blipFill>
          <a:blip r:embed="rId4">
            <a:alphaModFix/>
          </a:blip>
          <a:stretch>
            <a:fillRect/>
          </a:stretch>
        </p:blipFill>
        <p:spPr>
          <a:xfrm>
            <a:off x="6198825" y="2478600"/>
            <a:ext cx="5857876" cy="34688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Activity Selection Problem</a:t>
            </a:r>
            <a:endParaRPr sz="1800"/>
          </a:p>
        </p:txBody>
      </p:sp>
      <p:sp>
        <p:nvSpPr>
          <p:cNvPr id="250" name="Google Shape;250;p33"/>
          <p:cNvSpPr txBox="1"/>
          <p:nvPr/>
        </p:nvSpPr>
        <p:spPr>
          <a:xfrm>
            <a:off x="6278400" y="898200"/>
            <a:ext cx="5913600" cy="589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solidFill>
                  <a:srgbClr val="0A0A23"/>
                </a:solidFill>
                <a:highlight>
                  <a:srgbClr val="FFFFFF"/>
                </a:highlight>
              </a:rPr>
              <a:t>After sorting the activities, we select the first activity and store it in the selected activity list. In our example, the first activity is “Homework”.</a:t>
            </a:r>
            <a:endParaRPr sz="1200">
              <a:solidFill>
                <a:srgbClr val="0A0A23"/>
              </a:solidFill>
              <a:highlight>
                <a:srgbClr val="FFFFFF"/>
              </a:highlight>
            </a:endParaRPr>
          </a:p>
          <a:p>
            <a:pPr indent="0" lvl="0" marL="0" rtl="0" algn="l">
              <a:lnSpc>
                <a:spcPct val="115000"/>
              </a:lnSpc>
              <a:spcBef>
                <a:spcPts val="0"/>
              </a:spcBef>
              <a:spcAft>
                <a:spcPts val="0"/>
              </a:spcAft>
              <a:buNone/>
            </a:pPr>
            <a:r>
              <a:t/>
            </a:r>
            <a:endParaRPr sz="1200">
              <a:solidFill>
                <a:srgbClr val="0A0A23"/>
              </a:solidFill>
              <a:highlight>
                <a:srgbClr val="FFFFFF"/>
              </a:highlight>
            </a:endParaRPr>
          </a:p>
          <a:p>
            <a:pPr indent="0" lvl="0" marL="0" rtl="0" algn="l">
              <a:lnSpc>
                <a:spcPct val="115000"/>
              </a:lnSpc>
              <a:spcBef>
                <a:spcPts val="0"/>
              </a:spcBef>
              <a:spcAft>
                <a:spcPts val="0"/>
              </a:spcAft>
              <a:buNone/>
            </a:pPr>
            <a:r>
              <a:rPr lang="en-US" sz="1200">
                <a:solidFill>
                  <a:srgbClr val="0A0A23"/>
                </a:solidFill>
                <a:highlight>
                  <a:srgbClr val="FFFFFF"/>
                </a:highlight>
              </a:rPr>
              <a:t>Moving to the next activity, we check the finish time of “Homework” (5)  which was the last activity selected and the starting time of “Term paper” (4).</a:t>
            </a:r>
            <a:endParaRPr sz="1200">
              <a:solidFill>
                <a:srgbClr val="0A0A23"/>
              </a:solidFill>
              <a:highlight>
                <a:srgbClr val="FFFFFF"/>
              </a:highlight>
            </a:endParaRPr>
          </a:p>
          <a:p>
            <a:pPr indent="0" lvl="0" marL="0" rtl="0" algn="l">
              <a:lnSpc>
                <a:spcPct val="115000"/>
              </a:lnSpc>
              <a:spcBef>
                <a:spcPts val="0"/>
              </a:spcBef>
              <a:spcAft>
                <a:spcPts val="0"/>
              </a:spcAft>
              <a:buNone/>
            </a:pPr>
            <a:r>
              <a:t/>
            </a:r>
            <a:endParaRPr sz="1200">
              <a:solidFill>
                <a:srgbClr val="0A0A23"/>
              </a:solidFill>
              <a:highlight>
                <a:srgbClr val="FFFFFF"/>
              </a:highlight>
            </a:endParaRPr>
          </a:p>
          <a:p>
            <a:pPr indent="0" lvl="0" marL="0" rtl="0" algn="l">
              <a:lnSpc>
                <a:spcPct val="115000"/>
              </a:lnSpc>
              <a:spcBef>
                <a:spcPts val="0"/>
              </a:spcBef>
              <a:spcAft>
                <a:spcPts val="0"/>
              </a:spcAft>
              <a:buNone/>
            </a:pPr>
            <a:r>
              <a:rPr lang="en-US" sz="1200">
                <a:solidFill>
                  <a:srgbClr val="0A0A23"/>
                </a:solidFill>
                <a:highlight>
                  <a:srgbClr val="FFFFFF"/>
                </a:highlight>
              </a:rPr>
              <a:t>To pick an activity, </a:t>
            </a:r>
            <a:r>
              <a:rPr b="1" lang="en-US" sz="1200">
                <a:solidFill>
                  <a:srgbClr val="0A0A23"/>
                </a:solidFill>
                <a:highlight>
                  <a:srgbClr val="FFFFFF"/>
                </a:highlight>
              </a:rPr>
              <a:t>the starting time of the next activity must be greater than or equal to the finish time</a:t>
            </a:r>
            <a:r>
              <a:rPr lang="en-US" sz="1200">
                <a:solidFill>
                  <a:srgbClr val="0A0A23"/>
                </a:solidFill>
                <a:highlight>
                  <a:srgbClr val="FFFFFF"/>
                </a:highlight>
              </a:rPr>
              <a:t>.</a:t>
            </a:r>
            <a:endParaRPr sz="1200">
              <a:solidFill>
                <a:srgbClr val="0A0A23"/>
              </a:solidFill>
              <a:highlight>
                <a:srgbClr val="FFFFFF"/>
              </a:highlight>
            </a:endParaRPr>
          </a:p>
          <a:p>
            <a:pPr indent="0" lvl="0" marL="0" rtl="0" algn="l">
              <a:lnSpc>
                <a:spcPct val="115000"/>
              </a:lnSpc>
              <a:spcBef>
                <a:spcPts val="0"/>
              </a:spcBef>
              <a:spcAft>
                <a:spcPts val="0"/>
              </a:spcAft>
              <a:buNone/>
            </a:pPr>
            <a:r>
              <a:t/>
            </a:r>
            <a:endParaRPr sz="1200">
              <a:solidFill>
                <a:srgbClr val="0A0A23"/>
              </a:solidFill>
              <a:highlight>
                <a:srgbClr val="FFFFFF"/>
              </a:highlight>
            </a:endParaRPr>
          </a:p>
          <a:p>
            <a:pPr indent="0" lvl="0" marL="0" rtl="0" algn="l">
              <a:lnSpc>
                <a:spcPct val="115000"/>
              </a:lnSpc>
              <a:spcBef>
                <a:spcPts val="0"/>
              </a:spcBef>
              <a:spcAft>
                <a:spcPts val="0"/>
              </a:spcAft>
              <a:buNone/>
            </a:pPr>
            <a:r>
              <a:rPr lang="en-US" sz="1200">
                <a:solidFill>
                  <a:srgbClr val="0A0A23"/>
                </a:solidFill>
                <a:highlight>
                  <a:srgbClr val="FFFFFF"/>
                </a:highlight>
              </a:rPr>
              <a:t>(4) is less than (5), so we skip the activity and move to the next.</a:t>
            </a:r>
            <a:endParaRPr sz="1200">
              <a:solidFill>
                <a:srgbClr val="0A0A23"/>
              </a:solidFill>
              <a:highlight>
                <a:srgbClr val="FFFFFF"/>
              </a:highlight>
            </a:endParaRPr>
          </a:p>
          <a:p>
            <a:pPr indent="0" lvl="0" marL="0" rtl="0" algn="l">
              <a:lnSpc>
                <a:spcPct val="115000"/>
              </a:lnSpc>
              <a:spcBef>
                <a:spcPts val="0"/>
              </a:spcBef>
              <a:spcAft>
                <a:spcPts val="0"/>
              </a:spcAft>
              <a:buNone/>
            </a:pPr>
            <a:r>
              <a:t/>
            </a:r>
            <a:endParaRPr sz="1200">
              <a:solidFill>
                <a:srgbClr val="0A0A23"/>
              </a:solidFill>
              <a:highlight>
                <a:srgbClr val="FFFFFF"/>
              </a:highlight>
            </a:endParaRPr>
          </a:p>
          <a:p>
            <a:pPr indent="0" lvl="0" marL="0" rtl="0" algn="l">
              <a:lnSpc>
                <a:spcPct val="115000"/>
              </a:lnSpc>
              <a:spcBef>
                <a:spcPts val="0"/>
              </a:spcBef>
              <a:spcAft>
                <a:spcPts val="0"/>
              </a:spcAft>
              <a:buNone/>
            </a:pPr>
            <a:r>
              <a:rPr lang="en-US" sz="1200">
                <a:solidFill>
                  <a:srgbClr val="0A0A23"/>
                </a:solidFill>
                <a:highlight>
                  <a:srgbClr val="FFFFFF"/>
                </a:highlight>
              </a:rPr>
              <a:t>The next activity “Presentation” has a starting time of (6) and it is greater than the finish time (5) of “Homework”. So we select it and add it to our list of selected activities.</a:t>
            </a:r>
            <a:endParaRPr sz="1200">
              <a:solidFill>
                <a:srgbClr val="0A0A23"/>
              </a:solidFill>
              <a:highlight>
                <a:srgbClr val="FFFFFF"/>
              </a:highlight>
            </a:endParaRPr>
          </a:p>
          <a:p>
            <a:pPr indent="0" lvl="0" marL="0" rtl="0" algn="l">
              <a:lnSpc>
                <a:spcPct val="115000"/>
              </a:lnSpc>
              <a:spcBef>
                <a:spcPts val="0"/>
              </a:spcBef>
              <a:spcAft>
                <a:spcPts val="0"/>
              </a:spcAft>
              <a:buNone/>
            </a:pPr>
            <a:r>
              <a:t/>
            </a:r>
            <a:endParaRPr sz="1200">
              <a:solidFill>
                <a:srgbClr val="0A0A23"/>
              </a:solidFill>
              <a:highlight>
                <a:srgbClr val="FFFFFF"/>
              </a:highlight>
            </a:endParaRPr>
          </a:p>
          <a:p>
            <a:pPr indent="0" lvl="0" marL="0" rtl="0" algn="l">
              <a:lnSpc>
                <a:spcPct val="115000"/>
              </a:lnSpc>
              <a:spcBef>
                <a:spcPts val="0"/>
              </a:spcBef>
              <a:spcAft>
                <a:spcPts val="0"/>
              </a:spcAft>
              <a:buNone/>
            </a:pPr>
            <a:r>
              <a:rPr lang="en-US" sz="1200">
                <a:solidFill>
                  <a:srgbClr val="0A0A23"/>
                </a:solidFill>
                <a:highlight>
                  <a:srgbClr val="FFFFFF"/>
                </a:highlight>
              </a:rPr>
              <a:t>For the next activity, we do the same checking. Finish time of “Presentation” is (10), starting time of “Volleyball practice ” is (10). We see that the starting time is equal to the finish time which satisfies one of the conditions, so we select it and add it to our list of selected activities.</a:t>
            </a:r>
            <a:endParaRPr sz="1200">
              <a:solidFill>
                <a:srgbClr val="0A0A23"/>
              </a:solidFill>
              <a:highlight>
                <a:srgbClr val="FFFFFF"/>
              </a:highlight>
            </a:endParaRPr>
          </a:p>
          <a:p>
            <a:pPr indent="0" lvl="0" marL="0" rtl="0" algn="l">
              <a:lnSpc>
                <a:spcPct val="115000"/>
              </a:lnSpc>
              <a:spcBef>
                <a:spcPts val="0"/>
              </a:spcBef>
              <a:spcAft>
                <a:spcPts val="0"/>
              </a:spcAft>
              <a:buNone/>
            </a:pPr>
            <a:r>
              <a:t/>
            </a:r>
            <a:endParaRPr sz="1200">
              <a:solidFill>
                <a:srgbClr val="0A0A23"/>
              </a:solidFill>
              <a:highlight>
                <a:srgbClr val="FFFFFF"/>
              </a:highlight>
            </a:endParaRPr>
          </a:p>
          <a:p>
            <a:pPr indent="0" lvl="0" marL="0" rtl="0" algn="l">
              <a:lnSpc>
                <a:spcPct val="115000"/>
              </a:lnSpc>
              <a:spcBef>
                <a:spcPts val="0"/>
              </a:spcBef>
              <a:spcAft>
                <a:spcPts val="0"/>
              </a:spcAft>
              <a:buNone/>
            </a:pPr>
            <a:r>
              <a:rPr lang="en-US" sz="1200">
                <a:solidFill>
                  <a:srgbClr val="0A0A23"/>
                </a:solidFill>
                <a:highlight>
                  <a:srgbClr val="FFFFFF"/>
                </a:highlight>
              </a:rPr>
              <a:t>Continuing to the next activity, the finish time of “Volleyball” practice is (12) and the starting time of “Biology lecture” is (13). We see the starting time is greater than the finish time so we select it.</a:t>
            </a:r>
            <a:endParaRPr sz="1200">
              <a:solidFill>
                <a:srgbClr val="0A0A23"/>
              </a:solidFill>
              <a:highlight>
                <a:srgbClr val="FFFFFF"/>
              </a:highlight>
            </a:endParaRPr>
          </a:p>
          <a:p>
            <a:pPr indent="0" lvl="0" marL="0" rtl="0" algn="l">
              <a:lnSpc>
                <a:spcPct val="115000"/>
              </a:lnSpc>
              <a:spcBef>
                <a:spcPts val="0"/>
              </a:spcBef>
              <a:spcAft>
                <a:spcPts val="0"/>
              </a:spcAft>
              <a:buNone/>
            </a:pPr>
            <a:r>
              <a:t/>
            </a:r>
            <a:endParaRPr sz="1200">
              <a:solidFill>
                <a:srgbClr val="0A0A23"/>
              </a:solidFill>
              <a:highlight>
                <a:srgbClr val="FFFFFF"/>
              </a:highlight>
            </a:endParaRPr>
          </a:p>
          <a:p>
            <a:pPr indent="0" lvl="0" marL="0" rtl="0" algn="l">
              <a:lnSpc>
                <a:spcPct val="115000"/>
              </a:lnSpc>
              <a:spcBef>
                <a:spcPts val="0"/>
              </a:spcBef>
              <a:spcAft>
                <a:spcPts val="0"/>
              </a:spcAft>
              <a:buNone/>
            </a:pPr>
            <a:r>
              <a:rPr lang="en-US" sz="1200">
                <a:solidFill>
                  <a:srgbClr val="0A0A23"/>
                </a:solidFill>
                <a:highlight>
                  <a:srgbClr val="FFFFFF"/>
                </a:highlight>
              </a:rPr>
              <a:t>For our last activity, the starting time for “Hangout” is (7) and the finishing time of our last activity “Biology lecture” is (14), 7 is less than 14, so we cannot select the activity. Since we are at the end of our activity list, the process ends.</a:t>
            </a:r>
            <a:endParaRPr sz="1200">
              <a:solidFill>
                <a:srgbClr val="0A0A23"/>
              </a:solidFill>
              <a:highlight>
                <a:srgbClr val="FFFFFF"/>
              </a:highlight>
            </a:endParaRPr>
          </a:p>
        </p:txBody>
      </p:sp>
      <p:sp>
        <p:nvSpPr>
          <p:cNvPr id="251" name="Google Shape;251;p33"/>
          <p:cNvSpPr txBox="1"/>
          <p:nvPr/>
        </p:nvSpPr>
        <p:spPr>
          <a:xfrm>
            <a:off x="1969575" y="5299363"/>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https://www.freecodecamp.org/</a:t>
            </a:r>
            <a:endParaRPr b="0" i="0" sz="800" u="none" cap="none" strike="noStrike">
              <a:solidFill>
                <a:srgbClr val="000000"/>
              </a:solidFill>
              <a:latin typeface="Arial"/>
              <a:ea typeface="Arial"/>
              <a:cs typeface="Arial"/>
              <a:sym typeface="Arial"/>
            </a:endParaRPr>
          </a:p>
        </p:txBody>
      </p:sp>
      <p:pic>
        <p:nvPicPr>
          <p:cNvPr id="252" name="Google Shape;252;p33"/>
          <p:cNvPicPr preferRelativeResize="0"/>
          <p:nvPr/>
        </p:nvPicPr>
        <p:blipFill>
          <a:blip r:embed="rId3">
            <a:alphaModFix/>
          </a:blip>
          <a:stretch>
            <a:fillRect/>
          </a:stretch>
        </p:blipFill>
        <p:spPr>
          <a:xfrm>
            <a:off x="337338" y="1914275"/>
            <a:ext cx="5857876" cy="3468863"/>
          </a:xfrm>
          <a:prstGeom prst="rect">
            <a:avLst/>
          </a:prstGeom>
          <a:noFill/>
          <a:ln>
            <a:noFill/>
          </a:ln>
        </p:spPr>
      </p:pic>
      <p:sp>
        <p:nvSpPr>
          <p:cNvPr id="253" name="Google Shape;253;p33"/>
          <p:cNvSpPr txBox="1"/>
          <p:nvPr/>
        </p:nvSpPr>
        <p:spPr>
          <a:xfrm>
            <a:off x="326475" y="5892475"/>
            <a:ext cx="6001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Our final result is the list of selected activities that we can do without time overlapping: </a:t>
            </a:r>
            <a:br>
              <a:rPr lang="en-US"/>
            </a:br>
            <a:r>
              <a:rPr b="1" lang="en-US">
                <a:solidFill>
                  <a:schemeClr val="accent4"/>
                </a:solidFill>
              </a:rPr>
              <a:t>{Homework, Presentation, Volleyball practice, Biology lecture}</a:t>
            </a:r>
            <a:r>
              <a:rPr lang="en-U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Activity Selection Problem</a:t>
            </a:r>
            <a:endParaRPr sz="1800"/>
          </a:p>
        </p:txBody>
      </p:sp>
      <p:sp>
        <p:nvSpPr>
          <p:cNvPr id="259" name="Google Shape;259;p34"/>
          <p:cNvSpPr txBox="1"/>
          <p:nvPr/>
        </p:nvSpPr>
        <p:spPr>
          <a:xfrm>
            <a:off x="434625" y="2008350"/>
            <a:ext cx="5397300" cy="473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000"/>
              <a:buFont typeface="Arial"/>
              <a:buNone/>
            </a:pPr>
            <a:r>
              <a:rPr lang="en-US">
                <a:solidFill>
                  <a:srgbClr val="212529"/>
                </a:solidFill>
                <a:highlight>
                  <a:srgbClr val="F9FBFD"/>
                </a:highlight>
                <a:latin typeface="Roboto"/>
                <a:ea typeface="Roboto"/>
                <a:cs typeface="Roboto"/>
                <a:sym typeface="Roboto"/>
              </a:rPr>
              <a:t>A problem for which a greedy algorithm does work and gives the optimal solution is the </a:t>
            </a:r>
            <a:r>
              <a:rPr lang="en-US">
                <a:solidFill>
                  <a:srgbClr val="6C757D"/>
                </a:solidFill>
                <a:highlight>
                  <a:srgbClr val="E6E6E6"/>
                </a:highlight>
                <a:latin typeface="Courier New"/>
                <a:ea typeface="Courier New"/>
                <a:cs typeface="Courier New"/>
                <a:sym typeface="Courier New"/>
              </a:rPr>
              <a:t>activity selection problem</a:t>
            </a:r>
            <a:r>
              <a:rPr lang="en-US">
                <a:solidFill>
                  <a:srgbClr val="212529"/>
                </a:solidFill>
                <a:highlight>
                  <a:srgbClr val="F9FBFD"/>
                </a:highlight>
                <a:latin typeface="Roboto"/>
                <a:ea typeface="Roboto"/>
                <a:cs typeface="Roboto"/>
                <a:sym typeface="Roboto"/>
              </a:rPr>
              <a:t>.</a:t>
            </a:r>
            <a:endParaRPr>
              <a:solidFill>
                <a:srgbClr val="212529"/>
              </a:solidFill>
              <a:highlight>
                <a:srgbClr val="F9FBFD"/>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000"/>
              <a:buFont typeface="Arial"/>
              <a:buNone/>
            </a:pPr>
            <a:r>
              <a:rPr lang="en-US">
                <a:solidFill>
                  <a:srgbClr val="212529"/>
                </a:solidFill>
                <a:highlight>
                  <a:srgbClr val="F9FBFD"/>
                </a:highlight>
                <a:latin typeface="Roboto"/>
                <a:ea typeface="Roboto"/>
                <a:cs typeface="Roboto"/>
                <a:sym typeface="Roboto"/>
              </a:rPr>
              <a:t>The activity selection problem involves a set of </a:t>
            </a:r>
            <a:r>
              <a:rPr lang="en-US">
                <a:solidFill>
                  <a:srgbClr val="6C757D"/>
                </a:solidFill>
                <a:highlight>
                  <a:srgbClr val="E6E6E6"/>
                </a:highlight>
                <a:latin typeface="Courier New"/>
                <a:ea typeface="Courier New"/>
                <a:cs typeface="Courier New"/>
                <a:sym typeface="Courier New"/>
              </a:rPr>
              <a:t>n</a:t>
            </a:r>
            <a:r>
              <a:rPr lang="en-US">
                <a:solidFill>
                  <a:srgbClr val="212529"/>
                </a:solidFill>
                <a:highlight>
                  <a:srgbClr val="F9FBFD"/>
                </a:highlight>
                <a:latin typeface="Roboto"/>
                <a:ea typeface="Roboto"/>
                <a:cs typeface="Roboto"/>
                <a:sym typeface="Roboto"/>
              </a:rPr>
              <a:t> activities, each having a start and finish time. Some of these activities are overlapping. The objective is to select a maximum sized set of non-overlapping activities.</a:t>
            </a:r>
            <a:endParaRPr>
              <a:solidFill>
                <a:srgbClr val="212529"/>
              </a:solidFill>
              <a:highlight>
                <a:srgbClr val="F9FBFD"/>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000"/>
              <a:buFont typeface="Arial"/>
              <a:buNone/>
            </a:pPr>
            <a:r>
              <a:rPr lang="en-US">
                <a:solidFill>
                  <a:srgbClr val="212529"/>
                </a:solidFill>
                <a:latin typeface="Roboto"/>
                <a:ea typeface="Roboto"/>
                <a:cs typeface="Roboto"/>
                <a:sym typeface="Roboto"/>
              </a:rPr>
              <a:t>The following are the parameters of this problem:</a:t>
            </a:r>
            <a:endParaRPr>
              <a:solidFill>
                <a:srgbClr val="212529"/>
              </a:solidFill>
              <a:latin typeface="Roboto"/>
              <a:ea typeface="Roboto"/>
              <a:cs typeface="Roboto"/>
              <a:sym typeface="Roboto"/>
            </a:endParaRPr>
          </a:p>
          <a:p>
            <a:pPr indent="-317500" lvl="0" marL="457200" rtl="0" algn="l">
              <a:lnSpc>
                <a:spcPct val="115000"/>
              </a:lnSpc>
              <a:spcBef>
                <a:spcPts val="1200"/>
              </a:spcBef>
              <a:spcAft>
                <a:spcPts val="0"/>
              </a:spcAft>
              <a:buClr>
                <a:srgbClr val="212529"/>
              </a:buClr>
              <a:buSzPts val="1400"/>
              <a:buFont typeface="Roboto"/>
              <a:buAutoNum type="arabicPeriod"/>
            </a:pPr>
            <a:r>
              <a:rPr lang="en-US">
                <a:solidFill>
                  <a:srgbClr val="6C757D"/>
                </a:solidFill>
                <a:highlight>
                  <a:srgbClr val="E6E6E6"/>
                </a:highlight>
                <a:latin typeface="Courier New"/>
                <a:ea typeface="Courier New"/>
                <a:cs typeface="Courier New"/>
                <a:sym typeface="Courier New"/>
              </a:rPr>
              <a:t>n</a:t>
            </a:r>
            <a:r>
              <a:rPr lang="en-US">
                <a:solidFill>
                  <a:srgbClr val="212529"/>
                </a:solidFill>
                <a:latin typeface="Roboto"/>
                <a:ea typeface="Roboto"/>
                <a:cs typeface="Roboto"/>
                <a:sym typeface="Roboto"/>
              </a:rPr>
              <a:t> is the total number of intervals</a:t>
            </a:r>
            <a:endParaRPr>
              <a:solidFill>
                <a:srgbClr val="212529"/>
              </a:solidFill>
              <a:latin typeface="Roboto"/>
              <a:ea typeface="Roboto"/>
              <a:cs typeface="Roboto"/>
              <a:sym typeface="Roboto"/>
            </a:endParaRPr>
          </a:p>
          <a:p>
            <a:pPr indent="-317500" lvl="0" marL="457200" rtl="0" algn="l">
              <a:lnSpc>
                <a:spcPct val="115000"/>
              </a:lnSpc>
              <a:spcBef>
                <a:spcPts val="0"/>
              </a:spcBef>
              <a:spcAft>
                <a:spcPts val="0"/>
              </a:spcAft>
              <a:buClr>
                <a:srgbClr val="212529"/>
              </a:buClr>
              <a:buSzPts val="1400"/>
              <a:buFont typeface="Roboto"/>
              <a:buAutoNum type="arabicPeriod"/>
            </a:pPr>
            <a:r>
              <a:rPr lang="en-US">
                <a:solidFill>
                  <a:srgbClr val="212529"/>
                </a:solidFill>
                <a:latin typeface="Roboto"/>
                <a:ea typeface="Roboto"/>
                <a:cs typeface="Roboto"/>
                <a:sym typeface="Roboto"/>
              </a:rPr>
              <a:t>Array </a:t>
            </a:r>
            <a:r>
              <a:rPr lang="en-US">
                <a:solidFill>
                  <a:srgbClr val="6C757D"/>
                </a:solidFill>
                <a:highlight>
                  <a:srgbClr val="E6E6E6"/>
                </a:highlight>
                <a:latin typeface="Courier New"/>
                <a:ea typeface="Courier New"/>
                <a:cs typeface="Courier New"/>
                <a:sym typeface="Courier New"/>
              </a:rPr>
              <a:t>s</a:t>
            </a:r>
            <a:r>
              <a:rPr lang="en-US">
                <a:solidFill>
                  <a:srgbClr val="212529"/>
                </a:solidFill>
                <a:latin typeface="Roboto"/>
                <a:ea typeface="Roboto"/>
                <a:cs typeface="Roboto"/>
                <a:sym typeface="Roboto"/>
              </a:rPr>
              <a:t> and </a:t>
            </a:r>
            <a:r>
              <a:rPr lang="en-US">
                <a:solidFill>
                  <a:srgbClr val="6C757D"/>
                </a:solidFill>
                <a:highlight>
                  <a:srgbClr val="E6E6E6"/>
                </a:highlight>
                <a:latin typeface="Courier New"/>
                <a:ea typeface="Courier New"/>
                <a:cs typeface="Courier New"/>
                <a:sym typeface="Courier New"/>
              </a:rPr>
              <a:t>f</a:t>
            </a:r>
            <a:r>
              <a:rPr lang="en-US">
                <a:solidFill>
                  <a:srgbClr val="212529"/>
                </a:solidFill>
                <a:latin typeface="Roboto"/>
                <a:ea typeface="Roboto"/>
                <a:cs typeface="Roboto"/>
                <a:sym typeface="Roboto"/>
              </a:rPr>
              <a:t> of size </a:t>
            </a:r>
            <a:r>
              <a:rPr lang="en-US">
                <a:solidFill>
                  <a:srgbClr val="6C757D"/>
                </a:solidFill>
                <a:highlight>
                  <a:srgbClr val="E6E6E6"/>
                </a:highlight>
                <a:latin typeface="Courier New"/>
                <a:ea typeface="Courier New"/>
                <a:cs typeface="Courier New"/>
                <a:sym typeface="Courier New"/>
              </a:rPr>
              <a:t>n</a:t>
            </a:r>
            <a:r>
              <a:rPr lang="en-US">
                <a:solidFill>
                  <a:srgbClr val="212529"/>
                </a:solidFill>
                <a:latin typeface="Roboto"/>
                <a:ea typeface="Roboto"/>
                <a:cs typeface="Roboto"/>
                <a:sym typeface="Roboto"/>
              </a:rPr>
              <a:t> to store the start and finish time of each activity</a:t>
            </a:r>
            <a:endParaRPr>
              <a:solidFill>
                <a:srgbClr val="212529"/>
              </a:solidFill>
              <a:latin typeface="Roboto"/>
              <a:ea typeface="Roboto"/>
              <a:cs typeface="Roboto"/>
              <a:sym typeface="Roboto"/>
            </a:endParaRPr>
          </a:p>
          <a:p>
            <a:pPr indent="-317500" lvl="0" marL="457200" rtl="0" algn="l">
              <a:lnSpc>
                <a:spcPct val="115000"/>
              </a:lnSpc>
              <a:spcBef>
                <a:spcPts val="0"/>
              </a:spcBef>
              <a:spcAft>
                <a:spcPts val="0"/>
              </a:spcAft>
              <a:buClr>
                <a:srgbClr val="212529"/>
              </a:buClr>
              <a:buSzPts val="1400"/>
              <a:buFont typeface="Roboto"/>
              <a:buAutoNum type="arabicPeriod"/>
            </a:pPr>
            <a:r>
              <a:rPr lang="en-US">
                <a:solidFill>
                  <a:srgbClr val="6C757D"/>
                </a:solidFill>
                <a:highlight>
                  <a:srgbClr val="E6E6E6"/>
                </a:highlight>
                <a:latin typeface="Courier New"/>
                <a:ea typeface="Courier New"/>
                <a:cs typeface="Courier New"/>
                <a:sym typeface="Courier New"/>
              </a:rPr>
              <a:t>s[j] &lt; f[j]</a:t>
            </a:r>
            <a:r>
              <a:rPr lang="en-US">
                <a:solidFill>
                  <a:srgbClr val="212529"/>
                </a:solidFill>
                <a:latin typeface="Roboto"/>
                <a:ea typeface="Roboto"/>
                <a:cs typeface="Roboto"/>
                <a:sym typeface="Roboto"/>
              </a:rPr>
              <a:t> for </a:t>
            </a:r>
            <a:r>
              <a:rPr lang="en-US">
                <a:solidFill>
                  <a:srgbClr val="6C757D"/>
                </a:solidFill>
                <a:highlight>
                  <a:srgbClr val="E6E6E6"/>
                </a:highlight>
                <a:latin typeface="Courier New"/>
                <a:ea typeface="Courier New"/>
                <a:cs typeface="Courier New"/>
                <a:sym typeface="Courier New"/>
              </a:rPr>
              <a:t>j = 0..(n-1)</a:t>
            </a:r>
            <a:endParaRPr>
              <a:solidFill>
                <a:srgbClr val="6C757D"/>
              </a:solidFill>
              <a:highlight>
                <a:srgbClr val="E6E6E6"/>
              </a:highlight>
              <a:latin typeface="Courier New"/>
              <a:ea typeface="Courier New"/>
              <a:cs typeface="Courier New"/>
              <a:sym typeface="Courier New"/>
            </a:endParaRPr>
          </a:p>
          <a:p>
            <a:pPr indent="-317500" lvl="0" marL="457200" rtl="0" algn="l">
              <a:lnSpc>
                <a:spcPct val="115000"/>
              </a:lnSpc>
              <a:spcBef>
                <a:spcPts val="0"/>
              </a:spcBef>
              <a:spcAft>
                <a:spcPts val="0"/>
              </a:spcAft>
              <a:buClr>
                <a:srgbClr val="212529"/>
              </a:buClr>
              <a:buSzPts val="1400"/>
              <a:buFont typeface="Roboto"/>
              <a:buAutoNum type="arabicPeriod"/>
            </a:pPr>
            <a:r>
              <a:rPr lang="en-US">
                <a:solidFill>
                  <a:srgbClr val="212529"/>
                </a:solidFill>
                <a:latin typeface="Roboto"/>
                <a:ea typeface="Roboto"/>
                <a:cs typeface="Roboto"/>
                <a:sym typeface="Roboto"/>
              </a:rPr>
              <a:t>The arrays are sorted according to finish time values (in </a:t>
            </a:r>
            <a:r>
              <a:rPr lang="en-US">
                <a:solidFill>
                  <a:srgbClr val="6C757D"/>
                </a:solidFill>
                <a:highlight>
                  <a:srgbClr val="E6E6E6"/>
                </a:highlight>
                <a:latin typeface="Courier New"/>
                <a:ea typeface="Courier New"/>
                <a:cs typeface="Courier New"/>
                <a:sym typeface="Courier New"/>
              </a:rPr>
              <a:t>f</a:t>
            </a:r>
            <a:r>
              <a:rPr lang="en-US">
                <a:solidFill>
                  <a:srgbClr val="212529"/>
                </a:solidFill>
                <a:latin typeface="Roboto"/>
                <a:ea typeface="Roboto"/>
                <a:cs typeface="Roboto"/>
                <a:sym typeface="Roboto"/>
              </a:rPr>
              <a:t> array) in ascending order</a:t>
            </a:r>
            <a:endParaRPr>
              <a:solidFill>
                <a:srgbClr val="212529"/>
              </a:solidFill>
              <a:latin typeface="Roboto"/>
              <a:ea typeface="Roboto"/>
              <a:cs typeface="Roboto"/>
              <a:sym typeface="Roboto"/>
            </a:endParaRPr>
          </a:p>
          <a:p>
            <a:pPr indent="0" lvl="0" marL="0" rtl="0" algn="l">
              <a:lnSpc>
                <a:spcPct val="115000"/>
              </a:lnSpc>
              <a:spcBef>
                <a:spcPts val="1200"/>
              </a:spcBef>
              <a:spcAft>
                <a:spcPts val="1200"/>
              </a:spcAft>
              <a:buNone/>
            </a:pPr>
            <a:r>
              <a:rPr lang="en-US">
                <a:solidFill>
                  <a:srgbClr val="212529"/>
                </a:solidFill>
                <a:highlight>
                  <a:srgbClr val="F9FBFD"/>
                </a:highlight>
                <a:latin typeface="Roboto"/>
                <a:ea typeface="Roboto"/>
                <a:cs typeface="Roboto"/>
                <a:sym typeface="Roboto"/>
              </a:rPr>
              <a:t>The algorithm first adds activity </a:t>
            </a:r>
            <a:r>
              <a:rPr lang="en-US">
                <a:solidFill>
                  <a:srgbClr val="6C757D"/>
                </a:solidFill>
                <a:highlight>
                  <a:srgbClr val="E6E6E6"/>
                </a:highlight>
                <a:latin typeface="Courier New"/>
                <a:ea typeface="Courier New"/>
                <a:cs typeface="Courier New"/>
                <a:sym typeface="Courier New"/>
              </a:rPr>
              <a:t>0</a:t>
            </a:r>
            <a:r>
              <a:rPr lang="en-US">
                <a:solidFill>
                  <a:srgbClr val="212529"/>
                </a:solidFill>
                <a:highlight>
                  <a:srgbClr val="F9FBFD"/>
                </a:highlight>
                <a:latin typeface="Roboto"/>
                <a:ea typeface="Roboto"/>
                <a:cs typeface="Roboto"/>
                <a:sym typeface="Roboto"/>
              </a:rPr>
              <a:t> to the selected pool. Next, it iteratively finds the first activity whose start time is greater than the finish time of the last added activity. It then adds it to the pool.</a:t>
            </a:r>
            <a:endParaRPr b="1">
              <a:solidFill>
                <a:srgbClr val="333333"/>
              </a:solidFill>
              <a:highlight>
                <a:schemeClr val="lt1"/>
              </a:highlight>
            </a:endParaRPr>
          </a:p>
        </p:txBody>
      </p:sp>
      <p:sp>
        <p:nvSpPr>
          <p:cNvPr id="260" name="Google Shape;260;p34"/>
          <p:cNvSpPr txBox="1"/>
          <p:nvPr/>
        </p:nvSpPr>
        <p:spPr>
          <a:xfrm>
            <a:off x="8326300" y="655020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https://algodaily.com/</a:t>
            </a:r>
            <a:endParaRPr b="0" i="0" sz="800" u="none" cap="none" strike="noStrike">
              <a:solidFill>
                <a:srgbClr val="000000"/>
              </a:solidFill>
              <a:latin typeface="Arial"/>
              <a:ea typeface="Arial"/>
              <a:cs typeface="Arial"/>
              <a:sym typeface="Arial"/>
            </a:endParaRPr>
          </a:p>
        </p:txBody>
      </p:sp>
      <p:pic>
        <p:nvPicPr>
          <p:cNvPr id="261" name="Google Shape;261;p34"/>
          <p:cNvPicPr preferRelativeResize="0"/>
          <p:nvPr/>
        </p:nvPicPr>
        <p:blipFill rotWithShape="1">
          <a:blip r:embed="rId3">
            <a:alphaModFix/>
          </a:blip>
          <a:srcRect b="0" l="0" r="0" t="0"/>
          <a:stretch/>
        </p:blipFill>
        <p:spPr>
          <a:xfrm>
            <a:off x="5831925" y="1479350"/>
            <a:ext cx="6217200" cy="5023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Characteristics</a:t>
            </a:r>
            <a:endParaRPr sz="1800"/>
          </a:p>
        </p:txBody>
      </p:sp>
      <p:sp>
        <p:nvSpPr>
          <p:cNvPr id="101" name="Google Shape;101;p17"/>
          <p:cNvSpPr txBox="1"/>
          <p:nvPr/>
        </p:nvSpPr>
        <p:spPr>
          <a:xfrm>
            <a:off x="337350" y="1872325"/>
            <a:ext cx="71022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A0A23"/>
                </a:solidFill>
                <a:highlight>
                  <a:srgbClr val="FFFFFF"/>
                </a:highlight>
              </a:rPr>
              <a:t>A greedy algorithm is an approach for solving a problem by selecting the best option available at the moment. It doesn't worry whether the current best result will bring the overall optimal result. The algorithm never reverses the earlier decision even if the choice is wrong. It works in a top-down approach.</a:t>
            </a:r>
            <a:endParaRPr>
              <a:solidFill>
                <a:srgbClr val="0A0A23"/>
              </a:solidFill>
              <a:highlight>
                <a:srgbClr val="FFFFFF"/>
              </a:highlight>
            </a:endParaRPr>
          </a:p>
          <a:p>
            <a:pPr indent="0" lvl="0" marL="0" rtl="0" algn="l">
              <a:spcBef>
                <a:spcPts val="0"/>
              </a:spcBef>
              <a:spcAft>
                <a:spcPts val="0"/>
              </a:spcAft>
              <a:buNone/>
            </a:pPr>
            <a:r>
              <a:t/>
            </a:r>
            <a:endParaRPr>
              <a:solidFill>
                <a:srgbClr val="0A0A23"/>
              </a:solidFill>
              <a:highlight>
                <a:srgbClr val="FFFFFF"/>
              </a:highlight>
            </a:endParaRPr>
          </a:p>
          <a:p>
            <a:pPr indent="0" lvl="0" marL="0" rtl="0" algn="l">
              <a:spcBef>
                <a:spcPts val="0"/>
              </a:spcBef>
              <a:spcAft>
                <a:spcPts val="0"/>
              </a:spcAft>
              <a:buNone/>
            </a:pPr>
            <a:r>
              <a:rPr lang="en-US">
                <a:solidFill>
                  <a:srgbClr val="0A0A23"/>
                </a:solidFill>
                <a:highlight>
                  <a:srgbClr val="FFFFFF"/>
                </a:highlight>
              </a:rPr>
              <a:t>This algorithm may not produce the best result for all the problems. It's because it always goes for the local best choice to produce the global best result.</a:t>
            </a:r>
            <a:endParaRPr>
              <a:solidFill>
                <a:srgbClr val="0A0A23"/>
              </a:solidFill>
              <a:highlight>
                <a:srgbClr val="FFFFFF"/>
              </a:highlight>
            </a:endParaRPr>
          </a:p>
          <a:p>
            <a:pPr indent="0" lvl="0" marL="0" rtl="0" algn="l">
              <a:spcBef>
                <a:spcPts val="0"/>
              </a:spcBef>
              <a:spcAft>
                <a:spcPts val="0"/>
              </a:spcAft>
              <a:buNone/>
            </a:pPr>
            <a:r>
              <a:rPr lang="en-US">
                <a:solidFill>
                  <a:srgbClr val="0A0A23"/>
                </a:solidFill>
                <a:highlight>
                  <a:srgbClr val="FFFFFF"/>
                </a:highlight>
              </a:rPr>
              <a:t>We can determine if the algorithm can be used with any problem if the problem has the following properties:</a:t>
            </a:r>
            <a:endParaRPr>
              <a:solidFill>
                <a:srgbClr val="0A0A23"/>
              </a:solidFill>
              <a:highlight>
                <a:srgbClr val="FFFFFF"/>
              </a:highlight>
            </a:endParaRPr>
          </a:p>
          <a:p>
            <a:pPr indent="0" lvl="0" marL="0" rtl="0" algn="l">
              <a:spcBef>
                <a:spcPts val="0"/>
              </a:spcBef>
              <a:spcAft>
                <a:spcPts val="0"/>
              </a:spcAft>
              <a:buNone/>
            </a:pPr>
            <a:r>
              <a:t/>
            </a:r>
            <a:endParaRPr>
              <a:solidFill>
                <a:srgbClr val="0A0A23"/>
              </a:solidFill>
              <a:highlight>
                <a:srgbClr val="FFFFFF"/>
              </a:highlight>
            </a:endParaRPr>
          </a:p>
          <a:p>
            <a:pPr indent="0" lvl="0" marL="0" rtl="0" algn="l">
              <a:spcBef>
                <a:spcPts val="0"/>
              </a:spcBef>
              <a:spcAft>
                <a:spcPts val="0"/>
              </a:spcAft>
              <a:buNone/>
            </a:pPr>
            <a:r>
              <a:rPr b="1" lang="en-US">
                <a:solidFill>
                  <a:srgbClr val="0A0A23"/>
                </a:solidFill>
                <a:highlight>
                  <a:srgbClr val="FFFFFF"/>
                </a:highlight>
              </a:rPr>
              <a:t>1. Greedy Choice Property</a:t>
            </a:r>
            <a:endParaRPr b="1">
              <a:solidFill>
                <a:srgbClr val="0A0A23"/>
              </a:solidFill>
              <a:highlight>
                <a:srgbClr val="FFFFFF"/>
              </a:highlight>
            </a:endParaRPr>
          </a:p>
          <a:p>
            <a:pPr indent="0" lvl="0" marL="0" rtl="0" algn="l">
              <a:spcBef>
                <a:spcPts val="0"/>
              </a:spcBef>
              <a:spcAft>
                <a:spcPts val="0"/>
              </a:spcAft>
              <a:buNone/>
            </a:pPr>
            <a:r>
              <a:t/>
            </a:r>
            <a:endParaRPr>
              <a:solidFill>
                <a:srgbClr val="0A0A23"/>
              </a:solidFill>
              <a:highlight>
                <a:srgbClr val="FFFFFF"/>
              </a:highlight>
            </a:endParaRPr>
          </a:p>
          <a:p>
            <a:pPr indent="0" lvl="0" marL="0" rtl="0" algn="l">
              <a:spcBef>
                <a:spcPts val="0"/>
              </a:spcBef>
              <a:spcAft>
                <a:spcPts val="0"/>
              </a:spcAft>
              <a:buNone/>
            </a:pPr>
            <a:r>
              <a:rPr lang="en-US">
                <a:solidFill>
                  <a:srgbClr val="0A0A23"/>
                </a:solidFill>
                <a:highlight>
                  <a:srgbClr val="FFFFFF"/>
                </a:highlight>
              </a:rPr>
              <a:t>If an optimal solution to the problem can be found by choosing the best choice at each step without reconsidering the previous steps once chosen, the problem can be solved using a greedy approach. This property is called greedy choice property.</a:t>
            </a:r>
            <a:endParaRPr>
              <a:solidFill>
                <a:srgbClr val="0A0A23"/>
              </a:solidFill>
              <a:highlight>
                <a:srgbClr val="FFFFFF"/>
              </a:highlight>
            </a:endParaRPr>
          </a:p>
          <a:p>
            <a:pPr indent="0" lvl="0" marL="0" rtl="0" algn="l">
              <a:spcBef>
                <a:spcPts val="0"/>
              </a:spcBef>
              <a:spcAft>
                <a:spcPts val="0"/>
              </a:spcAft>
              <a:buNone/>
            </a:pPr>
            <a:r>
              <a:t/>
            </a:r>
            <a:endParaRPr>
              <a:solidFill>
                <a:srgbClr val="0A0A23"/>
              </a:solidFill>
              <a:highlight>
                <a:srgbClr val="FFFFFF"/>
              </a:highlight>
            </a:endParaRPr>
          </a:p>
          <a:p>
            <a:pPr indent="0" lvl="0" marL="0" rtl="0" algn="l">
              <a:spcBef>
                <a:spcPts val="0"/>
              </a:spcBef>
              <a:spcAft>
                <a:spcPts val="0"/>
              </a:spcAft>
              <a:buNone/>
            </a:pPr>
            <a:r>
              <a:rPr b="1" lang="en-US">
                <a:solidFill>
                  <a:srgbClr val="0A0A23"/>
                </a:solidFill>
                <a:highlight>
                  <a:srgbClr val="FFFFFF"/>
                </a:highlight>
              </a:rPr>
              <a:t>2. Optimal Substructure</a:t>
            </a:r>
            <a:endParaRPr b="1">
              <a:solidFill>
                <a:srgbClr val="0A0A23"/>
              </a:solidFill>
              <a:highlight>
                <a:srgbClr val="FFFFFF"/>
              </a:highlight>
            </a:endParaRPr>
          </a:p>
          <a:p>
            <a:pPr indent="0" lvl="0" marL="0" rtl="0" algn="l">
              <a:spcBef>
                <a:spcPts val="0"/>
              </a:spcBef>
              <a:spcAft>
                <a:spcPts val="0"/>
              </a:spcAft>
              <a:buNone/>
            </a:pPr>
            <a:r>
              <a:t/>
            </a:r>
            <a:endParaRPr>
              <a:solidFill>
                <a:srgbClr val="0A0A23"/>
              </a:solidFill>
              <a:highlight>
                <a:srgbClr val="FFFFFF"/>
              </a:highlight>
            </a:endParaRPr>
          </a:p>
          <a:p>
            <a:pPr indent="0" lvl="0" marL="0" rtl="0" algn="l">
              <a:spcBef>
                <a:spcPts val="0"/>
              </a:spcBef>
              <a:spcAft>
                <a:spcPts val="0"/>
              </a:spcAft>
              <a:buNone/>
            </a:pPr>
            <a:r>
              <a:rPr lang="en-US">
                <a:solidFill>
                  <a:srgbClr val="0A0A23"/>
                </a:solidFill>
                <a:highlight>
                  <a:srgbClr val="FFFFFF"/>
                </a:highlight>
              </a:rPr>
              <a:t>If the optimal overall solution to the problem corresponds to the optimal solution to its subproblems, then the problem can be solved using a greedy approach. This property is called optimal substructure.</a:t>
            </a:r>
            <a:endParaRPr>
              <a:solidFill>
                <a:srgbClr val="0A0A23"/>
              </a:solidFill>
              <a:highlight>
                <a:srgbClr val="FFFFFF"/>
              </a:highlight>
            </a:endParaRPr>
          </a:p>
          <a:p>
            <a:pPr indent="0" lvl="0" marL="0" rtl="0" algn="l">
              <a:spcBef>
                <a:spcPts val="0"/>
              </a:spcBef>
              <a:spcAft>
                <a:spcPts val="0"/>
              </a:spcAft>
              <a:buNone/>
            </a:pPr>
            <a:r>
              <a:t/>
            </a:r>
            <a:endParaRPr>
              <a:solidFill>
                <a:srgbClr val="0A0A23"/>
              </a:solidFill>
              <a:highlight>
                <a:srgbClr val="FFFFFF"/>
              </a:highlight>
            </a:endParaRPr>
          </a:p>
        </p:txBody>
      </p:sp>
      <p:pic>
        <p:nvPicPr>
          <p:cNvPr id="102" name="Google Shape;102;p17"/>
          <p:cNvPicPr preferRelativeResize="0"/>
          <p:nvPr/>
        </p:nvPicPr>
        <p:blipFill rotWithShape="1">
          <a:blip r:embed="rId3">
            <a:alphaModFix/>
          </a:blip>
          <a:srcRect b="0" l="0" r="0" t="0"/>
          <a:stretch/>
        </p:blipFill>
        <p:spPr>
          <a:xfrm>
            <a:off x="7332818" y="1985612"/>
            <a:ext cx="4779933" cy="2501487"/>
          </a:xfrm>
          <a:prstGeom prst="rect">
            <a:avLst/>
          </a:prstGeom>
          <a:noFill/>
          <a:ln>
            <a:noFill/>
          </a:ln>
        </p:spPr>
      </p:pic>
      <p:sp>
        <p:nvSpPr>
          <p:cNvPr id="103" name="Google Shape;103;p17"/>
          <p:cNvSpPr txBox="1"/>
          <p:nvPr/>
        </p:nvSpPr>
        <p:spPr>
          <a:xfrm>
            <a:off x="9105850" y="6489925"/>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https://techvidvan.com/</a:t>
            </a:r>
            <a:endParaRPr b="0" i="0" sz="800" u="none" cap="none" strike="noStrike">
              <a:solidFill>
                <a:srgbClr val="000000"/>
              </a:solidFill>
              <a:latin typeface="Arial"/>
              <a:ea typeface="Arial"/>
              <a:cs typeface="Arial"/>
              <a:sym typeface="Arial"/>
            </a:endParaRPr>
          </a:p>
        </p:txBody>
      </p:sp>
      <p:pic>
        <p:nvPicPr>
          <p:cNvPr id="104" name="Google Shape;104;p17"/>
          <p:cNvPicPr preferRelativeResize="0"/>
          <p:nvPr/>
        </p:nvPicPr>
        <p:blipFill rotWithShape="1">
          <a:blip r:embed="rId4">
            <a:alphaModFix/>
          </a:blip>
          <a:srcRect b="0" l="0" r="0" t="0"/>
          <a:stretch/>
        </p:blipFill>
        <p:spPr>
          <a:xfrm>
            <a:off x="7332825" y="4697135"/>
            <a:ext cx="4661326" cy="179279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Greedy Programming - Leetcode</a:t>
            </a:r>
            <a:endParaRPr sz="1800"/>
          </a:p>
        </p:txBody>
      </p:sp>
      <p:sp>
        <p:nvSpPr>
          <p:cNvPr id="267" name="Google Shape;267;p35"/>
          <p:cNvSpPr txBox="1"/>
          <p:nvPr/>
        </p:nvSpPr>
        <p:spPr>
          <a:xfrm>
            <a:off x="2766000" y="634500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https://leetcode.com/</a:t>
            </a:r>
            <a:endParaRPr b="0" i="0" sz="800" u="none" cap="none" strike="noStrike">
              <a:solidFill>
                <a:srgbClr val="000000"/>
              </a:solidFill>
              <a:latin typeface="Arial"/>
              <a:ea typeface="Arial"/>
              <a:cs typeface="Arial"/>
              <a:sym typeface="Arial"/>
            </a:endParaRPr>
          </a:p>
        </p:txBody>
      </p:sp>
      <p:pic>
        <p:nvPicPr>
          <p:cNvPr id="268" name="Google Shape;268;p35"/>
          <p:cNvPicPr preferRelativeResize="0"/>
          <p:nvPr/>
        </p:nvPicPr>
        <p:blipFill>
          <a:blip r:embed="rId3">
            <a:alphaModFix/>
          </a:blip>
          <a:stretch>
            <a:fillRect/>
          </a:stretch>
        </p:blipFill>
        <p:spPr>
          <a:xfrm>
            <a:off x="337350" y="1922116"/>
            <a:ext cx="7155954" cy="4373083"/>
          </a:xfrm>
          <a:prstGeom prst="rect">
            <a:avLst/>
          </a:prstGeom>
          <a:noFill/>
          <a:ln>
            <a:noFill/>
          </a:ln>
        </p:spPr>
      </p:pic>
      <p:sp>
        <p:nvSpPr>
          <p:cNvPr id="269" name="Google Shape;269;p35"/>
          <p:cNvSpPr txBox="1"/>
          <p:nvPr/>
        </p:nvSpPr>
        <p:spPr>
          <a:xfrm>
            <a:off x="7867025" y="3309275"/>
            <a:ext cx="390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Leetcode - Greedy Programming</a:t>
            </a:r>
            <a:endParaRPr/>
          </a:p>
          <a:p>
            <a:pPr indent="0" lvl="0" marL="0" rtl="0" algn="l">
              <a:spcBef>
                <a:spcPts val="0"/>
              </a:spcBef>
              <a:spcAft>
                <a:spcPts val="0"/>
              </a:spcAft>
              <a:buNone/>
            </a:pPr>
            <a:r>
              <a:rPr lang="en-US" u="sng">
                <a:solidFill>
                  <a:schemeClr val="hlink"/>
                </a:solidFill>
                <a:hlinkClick r:id="rId4"/>
              </a:rPr>
              <a:t>https://leetcode.com/tag/greedy/</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marR="0" rtl="0" algn="l">
              <a:lnSpc>
                <a:spcPct val="90000"/>
              </a:lnSpc>
              <a:spcBef>
                <a:spcPts val="0"/>
              </a:spcBef>
              <a:spcAft>
                <a:spcPts val="0"/>
              </a:spcAft>
              <a:buClr>
                <a:schemeClr val="dk2"/>
              </a:buClr>
              <a:buSzPts val="6000"/>
              <a:buFont typeface="Georgia"/>
              <a:buNone/>
            </a:pPr>
            <a:r>
              <a:rPr lang="en-US" sz="1800"/>
              <a:t>Template</a:t>
            </a:r>
            <a:endParaRPr sz="1800"/>
          </a:p>
        </p:txBody>
      </p:sp>
      <p:sp>
        <p:nvSpPr>
          <p:cNvPr id="110" name="Google Shape;110;p18"/>
          <p:cNvSpPr txBox="1"/>
          <p:nvPr/>
        </p:nvSpPr>
        <p:spPr>
          <a:xfrm>
            <a:off x="337350" y="1872325"/>
            <a:ext cx="49473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202122"/>
              </a:buClr>
              <a:buSzPts val="1400"/>
              <a:buChar char="●"/>
            </a:pPr>
            <a:r>
              <a:rPr lang="en-US">
                <a:solidFill>
                  <a:srgbClr val="202122"/>
                </a:solidFill>
                <a:highlight>
                  <a:schemeClr val="lt1"/>
                </a:highlight>
              </a:rPr>
              <a:t>Identify an optimal substructure or subproblem in the problem. </a:t>
            </a:r>
            <a:endParaRPr>
              <a:solidFill>
                <a:srgbClr val="202122"/>
              </a:solidFill>
              <a:highlight>
                <a:schemeClr val="lt1"/>
              </a:highlight>
            </a:endParaRPr>
          </a:p>
          <a:p>
            <a:pPr indent="-317500" lvl="0" marL="457200" rtl="0" algn="l">
              <a:lnSpc>
                <a:spcPct val="115000"/>
              </a:lnSpc>
              <a:spcBef>
                <a:spcPts val="0"/>
              </a:spcBef>
              <a:spcAft>
                <a:spcPts val="0"/>
              </a:spcAft>
              <a:buClr>
                <a:srgbClr val="202122"/>
              </a:buClr>
              <a:buSzPts val="1400"/>
              <a:buChar char="●"/>
            </a:pPr>
            <a:r>
              <a:rPr lang="en-US">
                <a:solidFill>
                  <a:srgbClr val="202122"/>
                </a:solidFill>
                <a:highlight>
                  <a:schemeClr val="lt1"/>
                </a:highlight>
              </a:rPr>
              <a:t>Then, determine what the solution will include (for example, the largest sum, the shortest path, etc.). </a:t>
            </a:r>
            <a:endParaRPr>
              <a:solidFill>
                <a:srgbClr val="202122"/>
              </a:solidFill>
              <a:highlight>
                <a:schemeClr val="lt1"/>
              </a:highlight>
            </a:endParaRPr>
          </a:p>
          <a:p>
            <a:pPr indent="-317500" lvl="0" marL="457200" rtl="0" algn="l">
              <a:lnSpc>
                <a:spcPct val="115000"/>
              </a:lnSpc>
              <a:spcBef>
                <a:spcPts val="0"/>
              </a:spcBef>
              <a:spcAft>
                <a:spcPts val="0"/>
              </a:spcAft>
              <a:buClr>
                <a:srgbClr val="202122"/>
              </a:buClr>
              <a:buSzPts val="1400"/>
              <a:buChar char="●"/>
            </a:pPr>
            <a:r>
              <a:rPr lang="en-US">
                <a:solidFill>
                  <a:srgbClr val="202122"/>
                </a:solidFill>
                <a:highlight>
                  <a:schemeClr val="lt1"/>
                </a:highlight>
              </a:rPr>
              <a:t>Create some sort of iterative way to go through all of the subproblems and </a:t>
            </a:r>
            <a:endParaRPr>
              <a:solidFill>
                <a:srgbClr val="202122"/>
              </a:solidFill>
              <a:highlight>
                <a:schemeClr val="lt1"/>
              </a:highlight>
            </a:endParaRPr>
          </a:p>
          <a:p>
            <a:pPr indent="-317500" lvl="0" marL="457200" rtl="0" algn="l">
              <a:lnSpc>
                <a:spcPct val="115000"/>
              </a:lnSpc>
              <a:spcBef>
                <a:spcPts val="0"/>
              </a:spcBef>
              <a:spcAft>
                <a:spcPts val="0"/>
              </a:spcAft>
              <a:buClr>
                <a:srgbClr val="202122"/>
              </a:buClr>
              <a:buSzPts val="1400"/>
              <a:buChar char="●"/>
            </a:pPr>
            <a:r>
              <a:rPr lang="en-US">
                <a:solidFill>
                  <a:srgbClr val="202122"/>
                </a:solidFill>
                <a:highlight>
                  <a:schemeClr val="lt1"/>
                </a:highlight>
              </a:rPr>
              <a:t>Build a solution.</a:t>
            </a:r>
            <a:endParaRPr>
              <a:solidFill>
                <a:srgbClr val="202122"/>
              </a:solidFill>
              <a:highlight>
                <a:schemeClr val="lt1"/>
              </a:highlight>
            </a:endParaRPr>
          </a:p>
          <a:p>
            <a:pPr indent="0" lvl="0" marL="0" rtl="0" algn="l">
              <a:lnSpc>
                <a:spcPct val="115000"/>
              </a:lnSpc>
              <a:spcBef>
                <a:spcPts val="0"/>
              </a:spcBef>
              <a:spcAft>
                <a:spcPts val="0"/>
              </a:spcAft>
              <a:buClr>
                <a:schemeClr val="dk1"/>
              </a:buClr>
              <a:buSzPts val="1200"/>
              <a:buFont typeface="Arial"/>
              <a:buNone/>
            </a:pPr>
            <a:r>
              <a:t/>
            </a:r>
            <a:endParaRPr>
              <a:solidFill>
                <a:srgbClr val="202122"/>
              </a:solidFill>
              <a:highlight>
                <a:schemeClr val="lt1"/>
              </a:highlight>
            </a:endParaRPr>
          </a:p>
          <a:p>
            <a:pPr indent="0" lvl="0" marL="0" rtl="0" algn="l">
              <a:lnSpc>
                <a:spcPct val="115000"/>
              </a:lnSpc>
              <a:spcBef>
                <a:spcPts val="0"/>
              </a:spcBef>
              <a:spcAft>
                <a:spcPts val="0"/>
              </a:spcAft>
              <a:buClr>
                <a:schemeClr val="dk1"/>
              </a:buClr>
              <a:buSzPts val="1200"/>
              <a:buFont typeface="Arial"/>
              <a:buNone/>
            </a:pPr>
            <a:r>
              <a:t/>
            </a:r>
            <a:endParaRPr>
              <a:solidFill>
                <a:srgbClr val="202122"/>
              </a:solidFill>
              <a:highlight>
                <a:schemeClr val="lt1"/>
              </a:highlight>
            </a:endParaRPr>
          </a:p>
          <a:p>
            <a:pPr indent="0" lvl="0" marL="0" rtl="0" algn="l">
              <a:spcBef>
                <a:spcPts val="0"/>
              </a:spcBef>
              <a:spcAft>
                <a:spcPts val="0"/>
              </a:spcAft>
              <a:buNone/>
            </a:pPr>
            <a:r>
              <a:t/>
            </a:r>
            <a:endParaRPr>
              <a:solidFill>
                <a:srgbClr val="0A0A23"/>
              </a:solidFill>
              <a:highlight>
                <a:srgbClr val="FFFFFF"/>
              </a:highlight>
            </a:endParaRPr>
          </a:p>
        </p:txBody>
      </p:sp>
      <p:pic>
        <p:nvPicPr>
          <p:cNvPr id="111" name="Google Shape;111;p18"/>
          <p:cNvPicPr preferRelativeResize="0"/>
          <p:nvPr/>
        </p:nvPicPr>
        <p:blipFill rotWithShape="1">
          <a:blip r:embed="rId3">
            <a:alphaModFix/>
          </a:blip>
          <a:srcRect b="0" l="0" r="0" t="0"/>
          <a:stretch/>
        </p:blipFill>
        <p:spPr>
          <a:xfrm>
            <a:off x="390725" y="3719750"/>
            <a:ext cx="4608651" cy="2830450"/>
          </a:xfrm>
          <a:prstGeom prst="rect">
            <a:avLst/>
          </a:prstGeom>
          <a:noFill/>
          <a:ln>
            <a:noFill/>
          </a:ln>
        </p:spPr>
      </p:pic>
      <p:sp>
        <p:nvSpPr>
          <p:cNvPr id="112" name="Google Shape;112;p18"/>
          <p:cNvSpPr txBox="1"/>
          <p:nvPr/>
        </p:nvSpPr>
        <p:spPr>
          <a:xfrm>
            <a:off x="1830650" y="655020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https://www.simplilearn.com/</a:t>
            </a:r>
            <a:endParaRPr b="0" i="0" sz="800" u="none" cap="none" strike="noStrike">
              <a:solidFill>
                <a:srgbClr val="000000"/>
              </a:solidFill>
              <a:latin typeface="Arial"/>
              <a:ea typeface="Arial"/>
              <a:cs typeface="Arial"/>
              <a:sym typeface="Arial"/>
            </a:endParaRPr>
          </a:p>
        </p:txBody>
      </p:sp>
      <p:pic>
        <p:nvPicPr>
          <p:cNvPr id="113" name="Google Shape;113;p18"/>
          <p:cNvPicPr preferRelativeResize="0"/>
          <p:nvPr/>
        </p:nvPicPr>
        <p:blipFill rotWithShape="1">
          <a:blip r:embed="rId4">
            <a:alphaModFix/>
          </a:blip>
          <a:srcRect b="0" l="0" r="0" t="0"/>
          <a:stretch/>
        </p:blipFill>
        <p:spPr>
          <a:xfrm>
            <a:off x="5198474" y="1872325"/>
            <a:ext cx="6824400" cy="4361925"/>
          </a:xfrm>
          <a:prstGeom prst="rect">
            <a:avLst/>
          </a:prstGeom>
          <a:noFill/>
          <a:ln>
            <a:noFill/>
          </a:ln>
        </p:spPr>
      </p:pic>
      <p:sp>
        <p:nvSpPr>
          <p:cNvPr id="114" name="Google Shape;114;p18"/>
          <p:cNvSpPr txBox="1"/>
          <p:nvPr/>
        </p:nvSpPr>
        <p:spPr>
          <a:xfrm>
            <a:off x="7976900" y="623425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https://brilliant.org/</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endParaRPr sz="2500"/>
          </a:p>
          <a:p>
            <a:pPr indent="0" lvl="0" marL="0" rtl="0" algn="l">
              <a:spcBef>
                <a:spcPts val="0"/>
              </a:spcBef>
              <a:spcAft>
                <a:spcPts val="0"/>
              </a:spcAft>
              <a:buClr>
                <a:schemeClr val="dk2"/>
              </a:buClr>
              <a:buSzPts val="6000"/>
              <a:buFont typeface="Georgia"/>
              <a:buNone/>
            </a:pPr>
            <a:r>
              <a:rPr lang="en-US" sz="1800"/>
              <a:t>How a greedy algorithm may fail to achieve the optimal solution</a:t>
            </a:r>
            <a:endParaRPr sz="1800"/>
          </a:p>
        </p:txBody>
      </p:sp>
      <p:sp>
        <p:nvSpPr>
          <p:cNvPr id="120" name="Google Shape;120;p19"/>
          <p:cNvSpPr txBox="1"/>
          <p:nvPr/>
        </p:nvSpPr>
        <p:spPr>
          <a:xfrm>
            <a:off x="337350" y="1872325"/>
            <a:ext cx="466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A0A23"/>
                </a:solidFill>
                <a:highlight>
                  <a:srgbClr val="FFFFFF"/>
                </a:highlight>
              </a:rPr>
              <a:t>Starting from A, a greedy algorithm that tries to find the maximum by following the greatest slope will find the local maximum at "m", oblivious to the global maximum at "M".</a:t>
            </a:r>
            <a:endParaRPr>
              <a:solidFill>
                <a:srgbClr val="0A0A23"/>
              </a:solidFill>
              <a:highlight>
                <a:srgbClr val="FFFFFF"/>
              </a:highlight>
            </a:endParaRPr>
          </a:p>
          <a:p>
            <a:pPr indent="0" lvl="0" marL="0" rtl="0" algn="l">
              <a:spcBef>
                <a:spcPts val="0"/>
              </a:spcBef>
              <a:spcAft>
                <a:spcPts val="0"/>
              </a:spcAft>
              <a:buNone/>
            </a:pPr>
            <a:r>
              <a:t/>
            </a:r>
            <a:endParaRPr>
              <a:solidFill>
                <a:srgbClr val="0A0A23"/>
              </a:solidFill>
              <a:highlight>
                <a:srgbClr val="FFFFFF"/>
              </a:highlight>
            </a:endParaRPr>
          </a:p>
        </p:txBody>
      </p:sp>
      <p:pic>
        <p:nvPicPr>
          <p:cNvPr id="121" name="Google Shape;121;p19"/>
          <p:cNvPicPr preferRelativeResize="0"/>
          <p:nvPr/>
        </p:nvPicPr>
        <p:blipFill rotWithShape="1">
          <a:blip r:embed="rId3">
            <a:alphaModFix/>
          </a:blip>
          <a:srcRect b="0" l="0" r="0" t="0"/>
          <a:stretch/>
        </p:blipFill>
        <p:spPr>
          <a:xfrm>
            <a:off x="689150" y="2727800"/>
            <a:ext cx="3754025" cy="3754025"/>
          </a:xfrm>
          <a:prstGeom prst="rect">
            <a:avLst/>
          </a:prstGeom>
          <a:noFill/>
          <a:ln>
            <a:noFill/>
          </a:ln>
        </p:spPr>
      </p:pic>
      <p:sp>
        <p:nvSpPr>
          <p:cNvPr id="122" name="Google Shape;122;p19"/>
          <p:cNvSpPr txBox="1"/>
          <p:nvPr/>
        </p:nvSpPr>
        <p:spPr>
          <a:xfrm>
            <a:off x="1714025" y="6481825"/>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https://en.wikipedia.org/</a:t>
            </a:r>
            <a:endParaRPr b="0" i="0" sz="800" u="none" cap="none" strike="noStrike">
              <a:solidFill>
                <a:srgbClr val="000000"/>
              </a:solidFill>
              <a:latin typeface="Arial"/>
              <a:ea typeface="Arial"/>
              <a:cs typeface="Arial"/>
              <a:sym typeface="Arial"/>
            </a:endParaRPr>
          </a:p>
        </p:txBody>
      </p:sp>
      <p:sp>
        <p:nvSpPr>
          <p:cNvPr id="123" name="Google Shape;123;p19"/>
          <p:cNvSpPr txBox="1"/>
          <p:nvPr/>
        </p:nvSpPr>
        <p:spPr>
          <a:xfrm>
            <a:off x="5113500" y="1872325"/>
            <a:ext cx="6806700" cy="2435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500"/>
              </a:spcBef>
              <a:spcAft>
                <a:spcPts val="0"/>
              </a:spcAft>
              <a:buClr>
                <a:srgbClr val="000000"/>
              </a:buClr>
              <a:buSzPts val="1500"/>
              <a:buFont typeface="Arial"/>
              <a:buNone/>
            </a:pPr>
            <a:r>
              <a:rPr b="0" i="0" lang="en-US" sz="1300" u="none" cap="none" strike="noStrike">
                <a:solidFill>
                  <a:srgbClr val="202122"/>
                </a:solidFill>
                <a:highlight>
                  <a:srgbClr val="FFFFFF"/>
                </a:highlight>
                <a:latin typeface="Arial"/>
                <a:ea typeface="Arial"/>
                <a:cs typeface="Arial"/>
                <a:sym typeface="Arial"/>
              </a:rPr>
              <a:t>Greedy heuristics are known to produce suboptimal results on many problems,</a:t>
            </a:r>
            <a:r>
              <a:rPr b="0" baseline="30000" i="0" lang="en-US" sz="1300" u="none" cap="none" strike="noStrike">
                <a:solidFill>
                  <a:srgbClr val="202122"/>
                </a:solidFill>
                <a:highlight>
                  <a:srgbClr val="FFFFFF"/>
                </a:highlight>
                <a:latin typeface="Arial"/>
                <a:ea typeface="Arial"/>
                <a:cs typeface="Arial"/>
                <a:sym typeface="Arial"/>
              </a:rPr>
              <a:t> </a:t>
            </a:r>
            <a:r>
              <a:rPr b="0" i="0" lang="en-US" sz="1300" u="none" cap="none" strike="noStrike">
                <a:solidFill>
                  <a:srgbClr val="202122"/>
                </a:solidFill>
                <a:highlight>
                  <a:srgbClr val="FFFFFF"/>
                </a:highlight>
                <a:latin typeface="Arial"/>
                <a:ea typeface="Arial"/>
                <a:cs typeface="Arial"/>
                <a:sym typeface="Arial"/>
              </a:rPr>
              <a:t>and so natural questions are:</a:t>
            </a:r>
            <a:endParaRPr b="0" i="0" sz="1300" u="none" cap="none" strike="noStrike">
              <a:solidFill>
                <a:srgbClr val="202122"/>
              </a:solidFill>
              <a:highlight>
                <a:srgbClr val="FFFFFF"/>
              </a:highlight>
              <a:latin typeface="Arial"/>
              <a:ea typeface="Arial"/>
              <a:cs typeface="Arial"/>
              <a:sym typeface="Arial"/>
            </a:endParaRPr>
          </a:p>
          <a:p>
            <a:pPr indent="-311150" lvl="0" marL="685800" marR="0" rtl="0" algn="l">
              <a:lnSpc>
                <a:spcPct val="150000"/>
              </a:lnSpc>
              <a:spcBef>
                <a:spcPts val="600"/>
              </a:spcBef>
              <a:spcAft>
                <a:spcPts val="0"/>
              </a:spcAft>
              <a:buClr>
                <a:srgbClr val="202122"/>
              </a:buClr>
              <a:buSzPts val="1300"/>
              <a:buFont typeface="Arial"/>
              <a:buChar char="●"/>
            </a:pPr>
            <a:r>
              <a:rPr b="0" i="0" lang="en-US" sz="1300" u="none" cap="none" strike="noStrike">
                <a:solidFill>
                  <a:srgbClr val="202122"/>
                </a:solidFill>
                <a:highlight>
                  <a:srgbClr val="FFFFFF"/>
                </a:highlight>
                <a:latin typeface="Arial"/>
                <a:ea typeface="Arial"/>
                <a:cs typeface="Arial"/>
                <a:sym typeface="Arial"/>
              </a:rPr>
              <a:t>For which problems do greedy algorithms perform optimally?</a:t>
            </a:r>
            <a:endParaRPr b="0" i="0" sz="1300" u="none" cap="none" strike="noStrike">
              <a:solidFill>
                <a:srgbClr val="202122"/>
              </a:solidFill>
              <a:highlight>
                <a:srgbClr val="FFFFFF"/>
              </a:highlight>
              <a:latin typeface="Arial"/>
              <a:ea typeface="Arial"/>
              <a:cs typeface="Arial"/>
              <a:sym typeface="Arial"/>
            </a:endParaRPr>
          </a:p>
          <a:p>
            <a:pPr indent="-311150" lvl="0" marL="685800" marR="0" rtl="0" algn="l">
              <a:lnSpc>
                <a:spcPct val="150000"/>
              </a:lnSpc>
              <a:spcBef>
                <a:spcPts val="0"/>
              </a:spcBef>
              <a:spcAft>
                <a:spcPts val="0"/>
              </a:spcAft>
              <a:buClr>
                <a:srgbClr val="202122"/>
              </a:buClr>
              <a:buSzPts val="1300"/>
              <a:buFont typeface="Arial"/>
              <a:buChar char="●"/>
            </a:pPr>
            <a:r>
              <a:rPr b="0" i="0" lang="en-US" sz="1300" u="none" cap="none" strike="noStrike">
                <a:solidFill>
                  <a:srgbClr val="202122"/>
                </a:solidFill>
                <a:highlight>
                  <a:srgbClr val="FFFFFF"/>
                </a:highlight>
                <a:latin typeface="Arial"/>
                <a:ea typeface="Arial"/>
                <a:cs typeface="Arial"/>
                <a:sym typeface="Arial"/>
              </a:rPr>
              <a:t>For which problems do greedy algorithms guarantee an approximately optimal solution?</a:t>
            </a:r>
            <a:endParaRPr b="0" i="0" sz="1300" u="none" cap="none" strike="noStrike">
              <a:solidFill>
                <a:srgbClr val="202122"/>
              </a:solidFill>
              <a:highlight>
                <a:srgbClr val="FFFFFF"/>
              </a:highlight>
              <a:latin typeface="Arial"/>
              <a:ea typeface="Arial"/>
              <a:cs typeface="Arial"/>
              <a:sym typeface="Arial"/>
            </a:endParaRPr>
          </a:p>
          <a:p>
            <a:pPr indent="-311150" lvl="0" marL="685800" marR="0" rtl="0" algn="l">
              <a:lnSpc>
                <a:spcPct val="150000"/>
              </a:lnSpc>
              <a:spcBef>
                <a:spcPts val="0"/>
              </a:spcBef>
              <a:spcAft>
                <a:spcPts val="0"/>
              </a:spcAft>
              <a:buClr>
                <a:srgbClr val="202122"/>
              </a:buClr>
              <a:buSzPts val="1300"/>
              <a:buFont typeface="Arial"/>
              <a:buChar char="●"/>
            </a:pPr>
            <a:r>
              <a:rPr b="0" i="0" lang="en-US" sz="1300" u="none" cap="none" strike="noStrike">
                <a:solidFill>
                  <a:srgbClr val="202122"/>
                </a:solidFill>
                <a:highlight>
                  <a:srgbClr val="FFFFFF"/>
                </a:highlight>
                <a:latin typeface="Arial"/>
                <a:ea typeface="Arial"/>
                <a:cs typeface="Arial"/>
                <a:sym typeface="Arial"/>
              </a:rPr>
              <a:t>For which problems are the greedy algorithm guaranteed </a:t>
            </a:r>
            <a:r>
              <a:rPr b="0" i="1" lang="en-US" sz="1300" u="none" cap="none" strike="noStrike">
                <a:solidFill>
                  <a:srgbClr val="202122"/>
                </a:solidFill>
                <a:highlight>
                  <a:srgbClr val="FFFFFF"/>
                </a:highlight>
                <a:latin typeface="Arial"/>
                <a:ea typeface="Arial"/>
                <a:cs typeface="Arial"/>
                <a:sym typeface="Arial"/>
              </a:rPr>
              <a:t>not</a:t>
            </a:r>
            <a:r>
              <a:rPr b="0" i="0" lang="en-US" sz="1300" u="none" cap="none" strike="noStrike">
                <a:solidFill>
                  <a:srgbClr val="202122"/>
                </a:solidFill>
                <a:highlight>
                  <a:srgbClr val="FFFFFF"/>
                </a:highlight>
                <a:latin typeface="Arial"/>
                <a:ea typeface="Arial"/>
                <a:cs typeface="Arial"/>
                <a:sym typeface="Arial"/>
              </a:rPr>
              <a:t> to produce an optimal solution?</a:t>
            </a:r>
            <a:endParaRPr b="0" i="0" sz="1300" u="none" cap="none" strike="noStrike">
              <a:solidFill>
                <a:srgbClr val="202122"/>
              </a:solidFill>
              <a:highlight>
                <a:srgbClr val="FFFFFF"/>
              </a:highlight>
              <a:latin typeface="Arial"/>
              <a:ea typeface="Arial"/>
              <a:cs typeface="Arial"/>
              <a:sym typeface="Arial"/>
            </a:endParaRPr>
          </a:p>
          <a:p>
            <a:pPr indent="0" lvl="0" marL="0" marR="0" rtl="0" algn="l">
              <a:lnSpc>
                <a:spcPct val="100000"/>
              </a:lnSpc>
              <a:spcBef>
                <a:spcPts val="100"/>
              </a:spcBef>
              <a:spcAft>
                <a:spcPts val="0"/>
              </a:spcAft>
              <a:buClr>
                <a:srgbClr val="000000"/>
              </a:buClr>
              <a:buSzPts val="1500"/>
              <a:buFont typeface="Arial"/>
              <a:buNone/>
            </a:pPr>
            <a:r>
              <a:t/>
            </a:r>
            <a:endParaRPr b="0" i="0" sz="1300" u="none" cap="none" strike="noStrike">
              <a:solidFill>
                <a:srgbClr val="0A0A23"/>
              </a:solidFill>
              <a:highlight>
                <a:srgbClr val="FFFFFF"/>
              </a:highlight>
              <a:latin typeface="Arial"/>
              <a:ea typeface="Arial"/>
              <a:cs typeface="Arial"/>
              <a:sym typeface="Arial"/>
            </a:endParaRPr>
          </a:p>
        </p:txBody>
      </p:sp>
      <p:pic>
        <p:nvPicPr>
          <p:cNvPr id="124" name="Google Shape;124;p19"/>
          <p:cNvPicPr preferRelativeResize="0"/>
          <p:nvPr/>
        </p:nvPicPr>
        <p:blipFill>
          <a:blip r:embed="rId4">
            <a:alphaModFix/>
          </a:blip>
          <a:stretch>
            <a:fillRect/>
          </a:stretch>
        </p:blipFill>
        <p:spPr>
          <a:xfrm>
            <a:off x="6612200" y="3989025"/>
            <a:ext cx="3991201" cy="2660801"/>
          </a:xfrm>
          <a:prstGeom prst="rect">
            <a:avLst/>
          </a:prstGeom>
          <a:noFill/>
          <a:ln>
            <a:noFill/>
          </a:ln>
        </p:spPr>
      </p:pic>
      <p:sp>
        <p:nvSpPr>
          <p:cNvPr id="125" name="Google Shape;125;p19"/>
          <p:cNvSpPr txBox="1"/>
          <p:nvPr/>
        </p:nvSpPr>
        <p:spPr>
          <a:xfrm>
            <a:off x="7420700" y="6481825"/>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https://www.interviewbit.com/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Limitations of Greedy Programming</a:t>
            </a:r>
            <a:endParaRPr sz="1800"/>
          </a:p>
        </p:txBody>
      </p:sp>
      <p:sp>
        <p:nvSpPr>
          <p:cNvPr id="131" name="Google Shape;131;p20"/>
          <p:cNvSpPr txBox="1"/>
          <p:nvPr/>
        </p:nvSpPr>
        <p:spPr>
          <a:xfrm>
            <a:off x="8929825" y="5606175"/>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https://brilliant.org/</a:t>
            </a:r>
            <a:endParaRPr b="0" i="0" sz="800" u="none" cap="none" strike="noStrike">
              <a:solidFill>
                <a:srgbClr val="000000"/>
              </a:solidFill>
              <a:latin typeface="Arial"/>
              <a:ea typeface="Arial"/>
              <a:cs typeface="Arial"/>
              <a:sym typeface="Arial"/>
            </a:endParaRPr>
          </a:p>
        </p:txBody>
      </p:sp>
      <p:sp>
        <p:nvSpPr>
          <p:cNvPr id="132" name="Google Shape;132;p20"/>
          <p:cNvSpPr txBox="1"/>
          <p:nvPr/>
        </p:nvSpPr>
        <p:spPr>
          <a:xfrm>
            <a:off x="337350" y="2026675"/>
            <a:ext cx="49386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22222"/>
                </a:solidFill>
                <a:highlight>
                  <a:schemeClr val="lt1"/>
                </a:highlight>
              </a:rPr>
              <a:t>Here, we will look at one form of the knapsack problem. The knapsack problem involves deciding which subset of items you should take from a set of items if you want to optimize some value: perhaps the worth of the items, the size of the items, or the ratio of worth to size.</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rPr lang="en-US">
                <a:solidFill>
                  <a:srgbClr val="222222"/>
                </a:solidFill>
                <a:highlight>
                  <a:schemeClr val="lt1"/>
                </a:highlight>
              </a:rPr>
              <a:t>In this problem, we will assume that we can either take an item or leave it (we cannot take a fractional part of an item). We will also assume that there is only one of each item. Our knapsack has a fixed size, and we want to optimize the worth of the items we take, so we must choose the items we take with care.</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rPr lang="en-US">
                <a:solidFill>
                  <a:srgbClr val="222222"/>
                </a:solidFill>
                <a:highlight>
                  <a:schemeClr val="lt1"/>
                </a:highlight>
              </a:rPr>
              <a:t>Our </a:t>
            </a:r>
            <a:r>
              <a:rPr b="1" lang="en-US">
                <a:solidFill>
                  <a:srgbClr val="222222"/>
                </a:solidFill>
                <a:highlight>
                  <a:schemeClr val="lt1"/>
                </a:highlight>
              </a:rPr>
              <a:t>knapsack</a:t>
            </a:r>
            <a:r>
              <a:rPr lang="en-US">
                <a:solidFill>
                  <a:srgbClr val="222222"/>
                </a:solidFill>
                <a:highlight>
                  <a:schemeClr val="lt1"/>
                </a:highlight>
              </a:rPr>
              <a:t> can hold at most </a:t>
            </a:r>
            <a:r>
              <a:rPr b="1" lang="en-US">
                <a:solidFill>
                  <a:srgbClr val="222222"/>
                </a:solidFill>
                <a:highlight>
                  <a:schemeClr val="lt1"/>
                </a:highlight>
              </a:rPr>
              <a:t>25 units of space</a:t>
            </a:r>
            <a:r>
              <a:rPr lang="en-US">
                <a:solidFill>
                  <a:srgbClr val="222222"/>
                </a:solidFill>
                <a:highlight>
                  <a:schemeClr val="lt1"/>
                </a:highlight>
              </a:rPr>
              <a:t>.</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rPr lang="en-US">
                <a:solidFill>
                  <a:srgbClr val="222222"/>
                </a:solidFill>
                <a:highlight>
                  <a:schemeClr val="lt1"/>
                </a:highlight>
              </a:rPr>
              <a:t>Which items do we choose to optimize for price?</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p:txBody>
      </p:sp>
      <p:pic>
        <p:nvPicPr>
          <p:cNvPr id="133" name="Google Shape;133;p20"/>
          <p:cNvPicPr preferRelativeResize="0"/>
          <p:nvPr/>
        </p:nvPicPr>
        <p:blipFill>
          <a:blip r:embed="rId3">
            <a:alphaModFix/>
          </a:blip>
          <a:stretch>
            <a:fillRect/>
          </a:stretch>
        </p:blipFill>
        <p:spPr>
          <a:xfrm>
            <a:off x="8318725" y="1924057"/>
            <a:ext cx="3396300" cy="3682125"/>
          </a:xfrm>
          <a:prstGeom prst="rect">
            <a:avLst/>
          </a:prstGeom>
          <a:noFill/>
          <a:ln>
            <a:noFill/>
          </a:ln>
        </p:spPr>
      </p:pic>
      <p:pic>
        <p:nvPicPr>
          <p:cNvPr id="134" name="Google Shape;134;p20"/>
          <p:cNvPicPr preferRelativeResize="0"/>
          <p:nvPr/>
        </p:nvPicPr>
        <p:blipFill>
          <a:blip r:embed="rId4">
            <a:alphaModFix/>
          </a:blip>
          <a:stretch>
            <a:fillRect/>
          </a:stretch>
        </p:blipFill>
        <p:spPr>
          <a:xfrm>
            <a:off x="5454000" y="2026675"/>
            <a:ext cx="1000425" cy="1000425"/>
          </a:xfrm>
          <a:prstGeom prst="rect">
            <a:avLst/>
          </a:prstGeom>
          <a:noFill/>
          <a:ln>
            <a:noFill/>
          </a:ln>
        </p:spPr>
      </p:pic>
      <p:pic>
        <p:nvPicPr>
          <p:cNvPr id="135" name="Google Shape;135;p20"/>
          <p:cNvPicPr preferRelativeResize="0"/>
          <p:nvPr/>
        </p:nvPicPr>
        <p:blipFill>
          <a:blip r:embed="rId5">
            <a:alphaModFix/>
          </a:blip>
          <a:stretch>
            <a:fillRect/>
          </a:stretch>
        </p:blipFill>
        <p:spPr>
          <a:xfrm>
            <a:off x="6770875" y="3027100"/>
            <a:ext cx="1085999" cy="1086001"/>
          </a:xfrm>
          <a:prstGeom prst="rect">
            <a:avLst/>
          </a:prstGeom>
          <a:noFill/>
          <a:ln>
            <a:noFill/>
          </a:ln>
        </p:spPr>
      </p:pic>
      <p:pic>
        <p:nvPicPr>
          <p:cNvPr id="136" name="Google Shape;136;p20"/>
          <p:cNvPicPr preferRelativeResize="0"/>
          <p:nvPr/>
        </p:nvPicPr>
        <p:blipFill>
          <a:blip r:embed="rId6">
            <a:alphaModFix/>
          </a:blip>
          <a:stretch>
            <a:fillRect/>
          </a:stretch>
        </p:blipFill>
        <p:spPr>
          <a:xfrm>
            <a:off x="5385513" y="4188550"/>
            <a:ext cx="1137400" cy="1137400"/>
          </a:xfrm>
          <a:prstGeom prst="rect">
            <a:avLst/>
          </a:prstGeom>
          <a:noFill/>
          <a:ln>
            <a:noFill/>
          </a:ln>
        </p:spPr>
      </p:pic>
      <p:pic>
        <p:nvPicPr>
          <p:cNvPr id="137" name="Google Shape;137;p20"/>
          <p:cNvPicPr preferRelativeResize="0"/>
          <p:nvPr/>
        </p:nvPicPr>
        <p:blipFill>
          <a:blip r:embed="rId7">
            <a:alphaModFix/>
          </a:blip>
          <a:stretch>
            <a:fillRect/>
          </a:stretch>
        </p:blipFill>
        <p:spPr>
          <a:xfrm>
            <a:off x="6770875" y="5120625"/>
            <a:ext cx="1000425" cy="1000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Limitations of Greedy Programming</a:t>
            </a:r>
            <a:endParaRPr sz="1800"/>
          </a:p>
        </p:txBody>
      </p:sp>
      <p:sp>
        <p:nvSpPr>
          <p:cNvPr id="143" name="Google Shape;143;p21"/>
          <p:cNvSpPr txBox="1"/>
          <p:nvPr/>
        </p:nvSpPr>
        <p:spPr>
          <a:xfrm>
            <a:off x="8929825" y="5606175"/>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https://brilliant.org/</a:t>
            </a:r>
            <a:endParaRPr b="0" i="0" sz="800" u="none" cap="none" strike="noStrike">
              <a:solidFill>
                <a:srgbClr val="000000"/>
              </a:solidFill>
              <a:latin typeface="Arial"/>
              <a:ea typeface="Arial"/>
              <a:cs typeface="Arial"/>
              <a:sym typeface="Arial"/>
            </a:endParaRPr>
          </a:p>
        </p:txBody>
      </p:sp>
      <p:sp>
        <p:nvSpPr>
          <p:cNvPr id="144" name="Google Shape;144;p21"/>
          <p:cNvSpPr txBox="1"/>
          <p:nvPr/>
        </p:nvSpPr>
        <p:spPr>
          <a:xfrm>
            <a:off x="337350" y="2026675"/>
            <a:ext cx="4861800" cy="519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22222"/>
                </a:solidFill>
                <a:highlight>
                  <a:schemeClr val="lt1"/>
                </a:highlight>
              </a:rPr>
              <a:t>There are two greedy algorithms we could propose to solve this. One has a rule that selects the item with the largest price at each step, and the other has a rule that selects the smallest sized item at each step.</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317500" lvl="0" marL="457200" rtl="0" algn="l">
              <a:lnSpc>
                <a:spcPct val="115000"/>
              </a:lnSpc>
              <a:spcBef>
                <a:spcPts val="0"/>
              </a:spcBef>
              <a:spcAft>
                <a:spcPts val="0"/>
              </a:spcAft>
              <a:buClr>
                <a:srgbClr val="222222"/>
              </a:buClr>
              <a:buSzPts val="1400"/>
              <a:buChar char="●"/>
            </a:pPr>
            <a:r>
              <a:rPr b="1" lang="en-US">
                <a:solidFill>
                  <a:srgbClr val="222222"/>
                </a:solidFill>
                <a:highlight>
                  <a:schemeClr val="lt1"/>
                </a:highlight>
              </a:rPr>
              <a:t>Largest-price Algorithm</a:t>
            </a:r>
            <a:r>
              <a:rPr lang="en-US">
                <a:solidFill>
                  <a:srgbClr val="222222"/>
                </a:solidFill>
                <a:highlight>
                  <a:schemeClr val="lt1"/>
                </a:highlight>
              </a:rPr>
              <a:t>: At the first step, we take the laptop. We gain 12 units of worth, but can now only carry 25−22=3 units of additional space in the knapsack. Since no items that remain will fit into the bag, we can only take the laptop and have a total of 12 units of worth.</a:t>
            </a:r>
            <a:endParaRPr>
              <a:solidFill>
                <a:srgbClr val="222222"/>
              </a:solidFill>
              <a:highlight>
                <a:schemeClr val="lt1"/>
              </a:highlight>
            </a:endParaRPr>
          </a:p>
          <a:p>
            <a:pPr indent="-317500" lvl="0" marL="457200" rtl="0" algn="l">
              <a:lnSpc>
                <a:spcPct val="115000"/>
              </a:lnSpc>
              <a:spcBef>
                <a:spcPts val="0"/>
              </a:spcBef>
              <a:spcAft>
                <a:spcPts val="0"/>
              </a:spcAft>
              <a:buClr>
                <a:srgbClr val="222222"/>
              </a:buClr>
              <a:buSzPts val="1400"/>
              <a:buChar char="●"/>
            </a:pPr>
            <a:r>
              <a:rPr b="1" lang="en-US">
                <a:solidFill>
                  <a:srgbClr val="222222"/>
                </a:solidFill>
                <a:highlight>
                  <a:schemeClr val="lt1"/>
                </a:highlight>
              </a:rPr>
              <a:t>Smallest-sized-item Algorithm</a:t>
            </a:r>
            <a:r>
              <a:rPr lang="en-US">
                <a:solidFill>
                  <a:srgbClr val="222222"/>
                </a:solidFill>
                <a:highlight>
                  <a:schemeClr val="lt1"/>
                </a:highlight>
              </a:rPr>
              <a:t>: At the first step, we will take the smallest-sized item: the basketball. This gives us 6 units of worth, and leaves us with 25−7=18 units of space in our bag. Next, we select the next smallest item, the textbook. This gives us a total of 6+9=15 units of worth, and leaves us with 18−9=9 units of space. Since no remaining items are 9 units of space or less, we can take no more items.</a:t>
            </a:r>
            <a:br>
              <a:rPr lang="en-US">
                <a:solidFill>
                  <a:srgbClr val="222222"/>
                </a:solidFill>
                <a:highlight>
                  <a:schemeClr val="lt1"/>
                </a:highlight>
              </a:rPr>
            </a:br>
            <a:endParaRPr>
              <a:solidFill>
                <a:srgbClr val="222222"/>
              </a:solidFill>
              <a:highlight>
                <a:schemeClr val="lt1"/>
              </a:highlight>
            </a:endParaRPr>
          </a:p>
          <a:p>
            <a:pPr indent="0" lvl="0" marL="0" rtl="0" algn="l">
              <a:spcBef>
                <a:spcPts val="0"/>
              </a:spcBef>
              <a:spcAft>
                <a:spcPts val="0"/>
              </a:spcAft>
              <a:buNone/>
            </a:pPr>
            <a:r>
              <a:t/>
            </a:r>
            <a:endParaRPr b="1">
              <a:solidFill>
                <a:schemeClr val="accent4"/>
              </a:solidFill>
              <a:highlight>
                <a:schemeClr val="lt1"/>
              </a:highlight>
            </a:endParaRPr>
          </a:p>
        </p:txBody>
      </p:sp>
      <p:pic>
        <p:nvPicPr>
          <p:cNvPr id="145" name="Google Shape;145;p21"/>
          <p:cNvPicPr preferRelativeResize="0"/>
          <p:nvPr/>
        </p:nvPicPr>
        <p:blipFill>
          <a:blip r:embed="rId3">
            <a:alphaModFix/>
          </a:blip>
          <a:stretch>
            <a:fillRect/>
          </a:stretch>
        </p:blipFill>
        <p:spPr>
          <a:xfrm>
            <a:off x="8318725" y="1924057"/>
            <a:ext cx="3396300" cy="3682125"/>
          </a:xfrm>
          <a:prstGeom prst="rect">
            <a:avLst/>
          </a:prstGeom>
          <a:noFill/>
          <a:ln>
            <a:noFill/>
          </a:ln>
        </p:spPr>
      </p:pic>
      <p:pic>
        <p:nvPicPr>
          <p:cNvPr id="146" name="Google Shape;146;p21"/>
          <p:cNvPicPr preferRelativeResize="0"/>
          <p:nvPr/>
        </p:nvPicPr>
        <p:blipFill>
          <a:blip r:embed="rId4">
            <a:alphaModFix/>
          </a:blip>
          <a:stretch>
            <a:fillRect/>
          </a:stretch>
        </p:blipFill>
        <p:spPr>
          <a:xfrm>
            <a:off x="5454000" y="2026675"/>
            <a:ext cx="1000425" cy="1000425"/>
          </a:xfrm>
          <a:prstGeom prst="rect">
            <a:avLst/>
          </a:prstGeom>
          <a:noFill/>
          <a:ln>
            <a:noFill/>
          </a:ln>
        </p:spPr>
      </p:pic>
      <p:pic>
        <p:nvPicPr>
          <p:cNvPr id="147" name="Google Shape;147;p21"/>
          <p:cNvPicPr preferRelativeResize="0"/>
          <p:nvPr/>
        </p:nvPicPr>
        <p:blipFill>
          <a:blip r:embed="rId5">
            <a:alphaModFix/>
          </a:blip>
          <a:stretch>
            <a:fillRect/>
          </a:stretch>
        </p:blipFill>
        <p:spPr>
          <a:xfrm>
            <a:off x="6770875" y="3027100"/>
            <a:ext cx="1085999" cy="1086001"/>
          </a:xfrm>
          <a:prstGeom prst="rect">
            <a:avLst/>
          </a:prstGeom>
          <a:noFill/>
          <a:ln>
            <a:noFill/>
          </a:ln>
        </p:spPr>
      </p:pic>
      <p:pic>
        <p:nvPicPr>
          <p:cNvPr id="148" name="Google Shape;148;p21"/>
          <p:cNvPicPr preferRelativeResize="0"/>
          <p:nvPr/>
        </p:nvPicPr>
        <p:blipFill>
          <a:blip r:embed="rId6">
            <a:alphaModFix/>
          </a:blip>
          <a:stretch>
            <a:fillRect/>
          </a:stretch>
        </p:blipFill>
        <p:spPr>
          <a:xfrm>
            <a:off x="5385513" y="4188550"/>
            <a:ext cx="1137400" cy="1137400"/>
          </a:xfrm>
          <a:prstGeom prst="rect">
            <a:avLst/>
          </a:prstGeom>
          <a:noFill/>
          <a:ln>
            <a:noFill/>
          </a:ln>
        </p:spPr>
      </p:pic>
      <p:pic>
        <p:nvPicPr>
          <p:cNvPr id="149" name="Google Shape;149;p21"/>
          <p:cNvPicPr preferRelativeResize="0"/>
          <p:nvPr/>
        </p:nvPicPr>
        <p:blipFill>
          <a:blip r:embed="rId7">
            <a:alphaModFix/>
          </a:blip>
          <a:stretch>
            <a:fillRect/>
          </a:stretch>
        </p:blipFill>
        <p:spPr>
          <a:xfrm>
            <a:off x="6770875" y="5120625"/>
            <a:ext cx="1000425" cy="1000425"/>
          </a:xfrm>
          <a:prstGeom prst="rect">
            <a:avLst/>
          </a:prstGeom>
          <a:noFill/>
          <a:ln>
            <a:noFill/>
          </a:ln>
        </p:spPr>
      </p:pic>
      <p:sp>
        <p:nvSpPr>
          <p:cNvPr id="150" name="Google Shape;150;p21"/>
          <p:cNvSpPr txBox="1"/>
          <p:nvPr/>
        </p:nvSpPr>
        <p:spPr>
          <a:xfrm>
            <a:off x="8046600" y="5913975"/>
            <a:ext cx="407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a:solidFill>
                  <a:srgbClr val="222222"/>
                </a:solidFill>
                <a:highlight>
                  <a:schemeClr val="lt1"/>
                </a:highlight>
              </a:rPr>
              <a:t>The greedy algorithms yield solutions that give us 12 units of worth and 15 units of worth. </a:t>
            </a:r>
            <a:br>
              <a:rPr lang="en-US">
                <a:solidFill>
                  <a:srgbClr val="222222"/>
                </a:solidFill>
                <a:highlight>
                  <a:schemeClr val="lt1"/>
                </a:highlight>
              </a:rPr>
            </a:br>
            <a:r>
              <a:rPr b="1" lang="en-US">
                <a:solidFill>
                  <a:schemeClr val="accent4"/>
                </a:solidFill>
                <a:highlight>
                  <a:schemeClr val="lt1"/>
                </a:highlight>
              </a:rPr>
              <a:t>But neither of these are the optimal 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Limitations of Greedy Programming</a:t>
            </a:r>
            <a:endParaRPr sz="1800"/>
          </a:p>
        </p:txBody>
      </p:sp>
      <p:sp>
        <p:nvSpPr>
          <p:cNvPr id="156" name="Google Shape;156;p22"/>
          <p:cNvSpPr txBox="1"/>
          <p:nvPr/>
        </p:nvSpPr>
        <p:spPr>
          <a:xfrm>
            <a:off x="8929825" y="5606175"/>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https://brilliant.org/</a:t>
            </a:r>
            <a:endParaRPr b="0" i="0" sz="800" u="none" cap="none" strike="noStrike">
              <a:solidFill>
                <a:srgbClr val="000000"/>
              </a:solidFill>
              <a:latin typeface="Arial"/>
              <a:ea typeface="Arial"/>
              <a:cs typeface="Arial"/>
              <a:sym typeface="Arial"/>
            </a:endParaRPr>
          </a:p>
        </p:txBody>
      </p:sp>
      <p:sp>
        <p:nvSpPr>
          <p:cNvPr id="157" name="Google Shape;157;p22"/>
          <p:cNvSpPr txBox="1"/>
          <p:nvPr/>
        </p:nvSpPr>
        <p:spPr>
          <a:xfrm>
            <a:off x="337350" y="2026675"/>
            <a:ext cx="7572600" cy="3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222222"/>
                </a:solidFill>
                <a:highlight>
                  <a:schemeClr val="lt1"/>
                </a:highlight>
              </a:rPr>
              <a:t>There are two greedy algorithms we could propose to solve this. One has a rule that selects the item with the largest price at each step, and the other has a rule that selects the smallest sized item at each step.</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317500" lvl="0" marL="457200" rtl="0" algn="l">
              <a:lnSpc>
                <a:spcPct val="115000"/>
              </a:lnSpc>
              <a:spcBef>
                <a:spcPts val="0"/>
              </a:spcBef>
              <a:spcAft>
                <a:spcPts val="0"/>
              </a:spcAft>
              <a:buClr>
                <a:srgbClr val="222222"/>
              </a:buClr>
              <a:buSzPts val="1400"/>
              <a:buChar char="●"/>
            </a:pPr>
            <a:r>
              <a:rPr b="1" lang="en-US">
                <a:solidFill>
                  <a:srgbClr val="222222"/>
                </a:solidFill>
                <a:highlight>
                  <a:schemeClr val="lt1"/>
                </a:highlight>
              </a:rPr>
              <a:t>Largest-price Algorithm</a:t>
            </a:r>
            <a:r>
              <a:rPr lang="en-US">
                <a:solidFill>
                  <a:srgbClr val="222222"/>
                </a:solidFill>
                <a:highlight>
                  <a:schemeClr val="lt1"/>
                </a:highlight>
              </a:rPr>
              <a:t>: At the first step, we take the laptop. We gain 12 units of worth, but can now only carry 25−22=3 units of additional space in the knapsack. Since no items that remain will fit into the bag, we can only take the laptop and have a total of 12 units of worth.</a:t>
            </a:r>
            <a:endParaRPr>
              <a:solidFill>
                <a:srgbClr val="222222"/>
              </a:solidFill>
              <a:highlight>
                <a:schemeClr val="lt1"/>
              </a:highlight>
            </a:endParaRPr>
          </a:p>
          <a:p>
            <a:pPr indent="-317500" lvl="0" marL="457200" rtl="0" algn="l">
              <a:lnSpc>
                <a:spcPct val="115000"/>
              </a:lnSpc>
              <a:spcBef>
                <a:spcPts val="0"/>
              </a:spcBef>
              <a:spcAft>
                <a:spcPts val="0"/>
              </a:spcAft>
              <a:buClr>
                <a:srgbClr val="222222"/>
              </a:buClr>
              <a:buSzPts val="1400"/>
              <a:buChar char="●"/>
            </a:pPr>
            <a:r>
              <a:rPr b="1" lang="en-US">
                <a:solidFill>
                  <a:srgbClr val="222222"/>
                </a:solidFill>
                <a:highlight>
                  <a:schemeClr val="lt1"/>
                </a:highlight>
              </a:rPr>
              <a:t>Smallest-sized-item Algorithm</a:t>
            </a:r>
            <a:r>
              <a:rPr lang="en-US">
                <a:solidFill>
                  <a:srgbClr val="222222"/>
                </a:solidFill>
                <a:highlight>
                  <a:schemeClr val="lt1"/>
                </a:highlight>
              </a:rPr>
              <a:t>: At the first step, we will take the smallest-sized item: the basketball. This gives us 6 units of worth, and leaves us with 25−7=18 units of space in our bag. Next, we select the next smallest item, the textbook. This gives us a total of 6+9=15 units of worth, and leaves us with 18−9=9 units of space. Since no remaining items are 9 units of space or less, we can take no more items.</a:t>
            </a:r>
            <a:endParaRPr>
              <a:solidFill>
                <a:srgbClr val="222222"/>
              </a:solidFill>
              <a:highlight>
                <a:schemeClr val="lt1"/>
              </a:highlight>
            </a:endParaRPr>
          </a:p>
          <a:p>
            <a:pPr indent="0" lvl="0" marL="0" rtl="0" algn="l">
              <a:spcBef>
                <a:spcPts val="0"/>
              </a:spcBef>
              <a:spcAft>
                <a:spcPts val="0"/>
              </a:spcAft>
              <a:buNone/>
            </a:pPr>
            <a:r>
              <a:t/>
            </a:r>
            <a:endParaRPr>
              <a:solidFill>
                <a:srgbClr val="222222"/>
              </a:solidFill>
              <a:highlight>
                <a:schemeClr val="lt1"/>
              </a:highlight>
            </a:endParaRPr>
          </a:p>
          <a:p>
            <a:pPr indent="0" lvl="0" marL="0" rtl="0" algn="l">
              <a:spcBef>
                <a:spcPts val="0"/>
              </a:spcBef>
              <a:spcAft>
                <a:spcPts val="0"/>
              </a:spcAft>
              <a:buNone/>
            </a:pPr>
            <a:r>
              <a:rPr lang="en-US">
                <a:solidFill>
                  <a:srgbClr val="222222"/>
                </a:solidFill>
                <a:highlight>
                  <a:schemeClr val="lt1"/>
                </a:highlight>
              </a:rPr>
              <a:t>The greedy algorithms yield solutions that give us 12 units of worth and 15 units of worth. </a:t>
            </a:r>
            <a:br>
              <a:rPr lang="en-US">
                <a:solidFill>
                  <a:srgbClr val="222222"/>
                </a:solidFill>
                <a:highlight>
                  <a:schemeClr val="lt1"/>
                </a:highlight>
              </a:rPr>
            </a:br>
            <a:r>
              <a:rPr b="1" lang="en-US">
                <a:solidFill>
                  <a:schemeClr val="accent4"/>
                </a:solidFill>
                <a:highlight>
                  <a:schemeClr val="lt1"/>
                </a:highlight>
              </a:rPr>
              <a:t>But neither of these are the optimal solution.</a:t>
            </a:r>
            <a:endParaRPr b="1">
              <a:solidFill>
                <a:schemeClr val="accent4"/>
              </a:solidFill>
              <a:highlight>
                <a:schemeClr val="lt1"/>
              </a:highlight>
            </a:endParaRPr>
          </a:p>
        </p:txBody>
      </p:sp>
      <p:pic>
        <p:nvPicPr>
          <p:cNvPr id="158" name="Google Shape;158;p22"/>
          <p:cNvPicPr preferRelativeResize="0"/>
          <p:nvPr/>
        </p:nvPicPr>
        <p:blipFill>
          <a:blip r:embed="rId3">
            <a:alphaModFix/>
          </a:blip>
          <a:stretch>
            <a:fillRect/>
          </a:stretch>
        </p:blipFill>
        <p:spPr>
          <a:xfrm>
            <a:off x="8318725" y="1924057"/>
            <a:ext cx="3396300" cy="3682125"/>
          </a:xfrm>
          <a:prstGeom prst="rect">
            <a:avLst/>
          </a:prstGeom>
          <a:noFill/>
          <a:ln>
            <a:noFill/>
          </a:ln>
        </p:spPr>
      </p:pic>
      <p:sp>
        <p:nvSpPr>
          <p:cNvPr id="159" name="Google Shape;159;p22"/>
          <p:cNvSpPr/>
          <p:nvPr/>
        </p:nvSpPr>
        <p:spPr>
          <a:xfrm>
            <a:off x="1872700" y="1924050"/>
            <a:ext cx="7807200" cy="3352200"/>
          </a:xfrm>
          <a:prstGeom prst="rect">
            <a:avLst/>
          </a:prstGeom>
          <a:solidFill>
            <a:schemeClr val="accen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2"/>
          <p:cNvSpPr txBox="1"/>
          <p:nvPr/>
        </p:nvSpPr>
        <p:spPr>
          <a:xfrm>
            <a:off x="2685100" y="2992900"/>
            <a:ext cx="61824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a:solidFill>
                  <a:schemeClr val="accent4"/>
                </a:solidFill>
              </a:rPr>
              <a:t>Taking the </a:t>
            </a:r>
            <a:r>
              <a:rPr b="1" lang="en-US">
                <a:solidFill>
                  <a:schemeClr val="accent4"/>
                </a:solidFill>
              </a:rPr>
              <a:t>Textbook</a:t>
            </a:r>
            <a:r>
              <a:rPr lang="en-US">
                <a:solidFill>
                  <a:schemeClr val="accent4"/>
                </a:solidFill>
              </a:rPr>
              <a:t> and the </a:t>
            </a:r>
            <a:r>
              <a:rPr b="1" lang="en-US">
                <a:solidFill>
                  <a:schemeClr val="accent4"/>
                </a:solidFill>
              </a:rPr>
              <a:t>PlayStation</a:t>
            </a:r>
            <a:r>
              <a:rPr lang="en-US">
                <a:solidFill>
                  <a:schemeClr val="accent4"/>
                </a:solidFill>
              </a:rPr>
              <a:t> yields 9+9=18 units of worth and takes up 10+9=19 units of space. This is the optimal answer, and we can see that a greedy algorithm will not solve the knapsack problem since the greedy choice and optimal substructure properties do not hold.</a:t>
            </a:r>
            <a:endParaRPr>
              <a:solidFill>
                <a:schemeClr val="accent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br>
              <a:rPr lang="en-US" sz="2500"/>
            </a:br>
            <a:r>
              <a:rPr lang="en-US" sz="1800"/>
              <a:t>Coin Change Problem</a:t>
            </a:r>
            <a:endParaRPr sz="1800"/>
          </a:p>
        </p:txBody>
      </p:sp>
      <p:sp>
        <p:nvSpPr>
          <p:cNvPr id="166" name="Google Shape;166;p23"/>
          <p:cNvSpPr txBox="1"/>
          <p:nvPr/>
        </p:nvSpPr>
        <p:spPr>
          <a:xfrm>
            <a:off x="337350" y="2042800"/>
            <a:ext cx="50241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a:ea typeface="Roboto"/>
                <a:cs typeface="Roboto"/>
                <a:sym typeface="Roboto"/>
              </a:rPr>
              <a:t>The famous coin change problem is a classic example of using greedy algorithms. According to the coin change problem, we are given a set of coins of various denominations.</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Our task is to use these coins to form a sum of money using the minimum (or optimal) number of coins. Also, we can assume that a particular denomination has an infinite number of coins. In other words, we can use a particular denomination as many times as we want.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As an example, if we have to achieve a sum of 93, we need a minimum of 5 coins: {</a:t>
            </a:r>
            <a:r>
              <a:rPr b="1" lang="en-US">
                <a:solidFill>
                  <a:schemeClr val="dk1"/>
                </a:solidFill>
                <a:latin typeface="Roboto"/>
                <a:ea typeface="Roboto"/>
                <a:cs typeface="Roboto"/>
                <a:sym typeface="Roboto"/>
              </a:rPr>
              <a:t>50, 20, 20, 2, 1</a:t>
            </a:r>
            <a:r>
              <a:rPr lang="en-US">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b="1" lang="en-US">
                <a:solidFill>
                  <a:schemeClr val="accent4"/>
                </a:solidFill>
                <a:latin typeface="Roboto"/>
                <a:ea typeface="Roboto"/>
                <a:cs typeface="Roboto"/>
                <a:sym typeface="Roboto"/>
              </a:rPr>
              <a:t>As you can see, at each step we use the highest possible coin from the denominations.</a:t>
            </a:r>
            <a:r>
              <a:rPr lang="en-US">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At last, we are able to reach the value of 93 just by using 5 coins.</a:t>
            </a:r>
            <a:endParaRPr>
              <a:solidFill>
                <a:schemeClr val="dk1"/>
              </a:solidFill>
              <a:latin typeface="Roboto"/>
              <a:ea typeface="Roboto"/>
              <a:cs typeface="Roboto"/>
              <a:sym typeface="Roboto"/>
            </a:endParaRPr>
          </a:p>
        </p:txBody>
      </p:sp>
      <p:pic>
        <p:nvPicPr>
          <p:cNvPr id="167" name="Google Shape;167;p23"/>
          <p:cNvPicPr preferRelativeResize="0"/>
          <p:nvPr/>
        </p:nvPicPr>
        <p:blipFill>
          <a:blip r:embed="rId3">
            <a:alphaModFix/>
          </a:blip>
          <a:stretch>
            <a:fillRect/>
          </a:stretch>
        </p:blipFill>
        <p:spPr>
          <a:xfrm>
            <a:off x="5361450" y="1434666"/>
            <a:ext cx="5906646" cy="4680883"/>
          </a:xfrm>
          <a:prstGeom prst="rect">
            <a:avLst/>
          </a:prstGeom>
          <a:noFill/>
          <a:ln cap="flat" cmpd="sng" w="9525">
            <a:solidFill>
              <a:schemeClr val="dk2"/>
            </a:solidFill>
            <a:prstDash val="solid"/>
            <a:round/>
            <a:headEnd len="sm" w="sm" type="none"/>
            <a:tailEnd len="sm" w="sm" type="none"/>
          </a:ln>
        </p:spPr>
      </p:pic>
      <p:sp>
        <p:nvSpPr>
          <p:cNvPr id="168" name="Google Shape;168;p23"/>
          <p:cNvSpPr txBox="1"/>
          <p:nvPr/>
        </p:nvSpPr>
        <p:spPr>
          <a:xfrm>
            <a:off x="7741225" y="611555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https://progressivecoder.com/</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Greedy Programming</a:t>
            </a:r>
            <a:br>
              <a:rPr lang="en-US" sz="2500"/>
            </a:br>
            <a:r>
              <a:rPr lang="en-US" sz="1800"/>
              <a:t>Coin Change Problem - Issues</a:t>
            </a:r>
            <a:endParaRPr sz="1800"/>
          </a:p>
        </p:txBody>
      </p:sp>
      <p:sp>
        <p:nvSpPr>
          <p:cNvPr id="174" name="Google Shape;174;p24"/>
          <p:cNvSpPr txBox="1"/>
          <p:nvPr/>
        </p:nvSpPr>
        <p:spPr>
          <a:xfrm>
            <a:off x="337350" y="2042800"/>
            <a:ext cx="5024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a:ea typeface="Roboto"/>
                <a:cs typeface="Roboto"/>
                <a:sym typeface="Roboto"/>
              </a:rPr>
              <a:t>While the coin change problem can be solved using Greedy algorithm, there are scenarios in which it does not produce an optimal result.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For example, consider the below denominations.</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a:t>
            </a:r>
            <a:r>
              <a:rPr b="1" lang="en-US">
                <a:solidFill>
                  <a:schemeClr val="dk1"/>
                </a:solidFill>
                <a:latin typeface="Roboto"/>
                <a:ea typeface="Roboto"/>
                <a:cs typeface="Roboto"/>
                <a:sym typeface="Roboto"/>
              </a:rPr>
              <a:t>1, 5, 6, 9</a:t>
            </a:r>
            <a:r>
              <a:rPr lang="en-US">
                <a:solidFill>
                  <a:schemeClr val="dk1"/>
                </a:solidFill>
                <a:latin typeface="Roboto"/>
                <a:ea typeface="Roboto"/>
                <a:cs typeface="Roboto"/>
                <a:sym typeface="Roboto"/>
              </a:rPr>
              <a: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Now, using these denominations, if we have to reach a sum of 11, the greedy algorithm will provide the answer to the right.</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Here, accordingly to the Greedy algorithm, we will end up the denomination 9, 1, 1 i.e. 3 coins to reach the value of 11.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However, if you look closely, there is a more optimal solution. And that is by using the denominations 5 &amp; 6. Using them, we can reach 11 with only 2 coins.</a:t>
            </a:r>
            <a:endParaRPr>
              <a:solidFill>
                <a:schemeClr val="dk1"/>
              </a:solidFill>
              <a:latin typeface="Roboto"/>
              <a:ea typeface="Roboto"/>
              <a:cs typeface="Roboto"/>
              <a:sym typeface="Roboto"/>
            </a:endParaRPr>
          </a:p>
        </p:txBody>
      </p:sp>
      <p:sp>
        <p:nvSpPr>
          <p:cNvPr id="175" name="Google Shape;175;p24"/>
          <p:cNvSpPr txBox="1"/>
          <p:nvPr/>
        </p:nvSpPr>
        <p:spPr>
          <a:xfrm>
            <a:off x="7920800" y="5619600"/>
            <a:ext cx="2374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https://progressivecoder.com/</a:t>
            </a:r>
            <a:endParaRPr b="0" i="0" sz="800" u="none" cap="none" strike="noStrike">
              <a:solidFill>
                <a:srgbClr val="000000"/>
              </a:solidFill>
              <a:latin typeface="Arial"/>
              <a:ea typeface="Arial"/>
              <a:cs typeface="Arial"/>
              <a:sym typeface="Arial"/>
            </a:endParaRPr>
          </a:p>
        </p:txBody>
      </p:sp>
      <p:pic>
        <p:nvPicPr>
          <p:cNvPr id="176" name="Google Shape;176;p24"/>
          <p:cNvPicPr preferRelativeResize="0"/>
          <p:nvPr/>
        </p:nvPicPr>
        <p:blipFill>
          <a:blip r:embed="rId3">
            <a:alphaModFix/>
          </a:blip>
          <a:stretch>
            <a:fillRect/>
          </a:stretch>
        </p:blipFill>
        <p:spPr>
          <a:xfrm>
            <a:off x="6112425" y="1537316"/>
            <a:ext cx="4910087" cy="393843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CG Cover Slides">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CG-White-TopNavyBar">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