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6"/>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58"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1"/>
  </p:normalViewPr>
  <p:slideViewPr>
    <p:cSldViewPr snapToGrid="0">
      <p:cViewPr varScale="1">
        <p:scale>
          <a:sx n="135" d="100"/>
          <a:sy n="135" d="100"/>
        </p:scale>
        <p:origin x="4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itchfork.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pitchfork.co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Shape 58"/>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Image Courtesy : https://pixabay.com/en/fake-forgery-counterfeit-fraud-1726362/</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Under CC0</a:t>
            </a:r>
            <a:endParaRPr/>
          </a:p>
        </p:txBody>
      </p:sp>
      <p:sp>
        <p:nvSpPr>
          <p:cNvPr id="59" name="Shape 59"/>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Shape 160"/>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a:solidFill>
                  <a:schemeClr val="dk1"/>
                </a:solidFill>
                <a:latin typeface="Calibri"/>
                <a:ea typeface="Calibri"/>
                <a:cs typeface="Calibri"/>
                <a:sym typeface="Calibri"/>
              </a:rPr>
              <a:t>Not sure what to say? Here is our structure</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fakereviewgenerator/ directory contains the main code and unit tests</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data/ contains the input text corpuses</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doc/ contains documentation from the design specification and technology review</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working/ contains all temporary files from our separate experiments</a:t>
            </a:r>
            <a:endParaRPr sz="1200">
              <a:solidFill>
                <a:schemeClr val="dk1"/>
              </a:solidFill>
              <a:latin typeface="Calibri"/>
              <a:ea typeface="Calibri"/>
              <a:cs typeface="Calibri"/>
              <a:sym typeface="Calibri"/>
            </a:endParaRPr>
          </a:p>
        </p:txBody>
      </p:sp>
      <p:sp>
        <p:nvSpPr>
          <p:cNvPr id="161" name="Shape 161"/>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16</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Shape 171"/>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Lessons:</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Evaluation of word-level and character-level text generating models. This is done during the technology review process. We evaluated 5 different models of both word-level and character-level, implemented in Tensorflow and Pytorch in terms of their speed, design, and fit to our dataset. We learned a lot from studying the codebase and attempted to understand their training methodology.</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 processing during input and output. Cleaning the input text corpus to fit in the word generating model required us to detect special characters, remove spaces, and excessive punctuations. We also come up with smoothing the output text by applying the Google Translate API, and provide a grammar score to evaluate how “good” the fake reviews are.</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Software engineering process. We used Github and issue system extensively to sync up our work and keep track of our project milestones. We evaluated PEP8 on every single script. We developed test scripts and passed the Continuous Integration process. </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After this, we understand more about the hype and potential of deep learning in developing intelligent machines.</a:t>
            </a:r>
            <a:endParaRPr sz="12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marR="0" lvl="0" indent="0" algn="l" rtl="0">
              <a:spcBef>
                <a:spcPts val="0"/>
              </a:spcBef>
              <a:spcAft>
                <a:spcPts val="0"/>
              </a:spcAft>
              <a:buSzPts val="1100"/>
              <a:buNone/>
            </a:pPr>
            <a:r>
              <a:rPr lang="en" sz="1200">
                <a:solidFill>
                  <a:schemeClr val="dk1"/>
                </a:solidFill>
                <a:latin typeface="Calibri"/>
                <a:ea typeface="Calibri"/>
                <a:cs typeface="Calibri"/>
                <a:sym typeface="Calibri"/>
              </a:rPr>
              <a:t>Future Work:</a:t>
            </a:r>
            <a:endParaRPr sz="12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If we have more time, we have a couple ideas to try out:</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Web/mobile API.</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Extra model tuning.</a:t>
            </a:r>
            <a:endParaRPr sz="1200">
              <a:solidFill>
                <a:schemeClr val="dk1"/>
              </a:solidFill>
              <a:latin typeface="Calibri"/>
              <a:ea typeface="Calibri"/>
              <a:cs typeface="Calibri"/>
              <a:sym typeface="Calibri"/>
            </a:endParaRPr>
          </a:p>
          <a:p>
            <a:pPr marL="457200" marR="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Apply classification/clustering methods to the input text corpus or output fake reviews.</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Model building</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PEP08</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Word vs char</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Evaluation of different models</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Data affects the o/p</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Google translate </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Grammar check</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Deep learning</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Future work:</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Create a webapi and website</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Tune the model to improve quality</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Create a classifier/clustering</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72" name="Shape 172"/>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17</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8" name="Shape 1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73" name="Shape 7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Shape 80"/>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[TBD] – </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Add details about CNN, RNN methods to generate text</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Char and word rnn</a:t>
            </a:r>
            <a:endParaRPr sz="12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Update the architecture</a:t>
            </a:r>
            <a:endParaRPr/>
          </a:p>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1" name="Shape 81"/>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7" name="Shape 8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Shape 94"/>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95275" algn="l" rtl="0">
              <a:spcBef>
                <a:spcPts val="0"/>
              </a:spcBef>
              <a:spcAft>
                <a:spcPts val="0"/>
              </a:spcAft>
              <a:buSzPts val="1050"/>
              <a:buChar char="●"/>
            </a:pPr>
            <a:r>
              <a:rPr lang="en" sz="1050" u="sng">
                <a:solidFill>
                  <a:srgbClr val="008ABC"/>
                </a:solidFill>
                <a:highlight>
                  <a:srgbClr val="FFFFFF"/>
                </a:highlight>
                <a:hlinkClick r:id="rId3"/>
              </a:rPr>
              <a:t>Pitchfork</a:t>
            </a:r>
            <a:r>
              <a:rPr lang="en" sz="1050">
                <a:solidFill>
                  <a:schemeClr val="dk1"/>
                </a:solidFill>
                <a:highlight>
                  <a:srgbClr val="FFFFFF"/>
                </a:highlight>
              </a:rPr>
              <a:t> is a music-centric online magazine. It was started in 1995 and grew out of independent music reviewing into a general publication format, but is still famed for its variety music reviews. I scraped over 18,000 </a:t>
            </a:r>
            <a:r>
              <a:rPr lang="en" sz="1050" u="sng">
                <a:solidFill>
                  <a:srgbClr val="008ABC"/>
                </a:solidFill>
                <a:highlight>
                  <a:srgbClr val="FFFFFF"/>
                </a:highlight>
                <a:hlinkClick r:id="rId4"/>
              </a:rPr>
              <a:t>Pitchfork</a:t>
            </a:r>
            <a:r>
              <a:rPr lang="en" sz="1050">
                <a:solidFill>
                  <a:schemeClr val="dk1"/>
                </a:solidFill>
                <a:highlight>
                  <a:srgbClr val="FFFFFF"/>
                </a:highlight>
              </a:rPr>
              <a:t> reviews (going back to January 1999). </a:t>
            </a:r>
            <a:endParaRPr sz="1050">
              <a:solidFill>
                <a:schemeClr val="dk1"/>
              </a:solidFill>
              <a:highlight>
                <a:srgbClr val="FFFFFF"/>
              </a:highlight>
            </a:endParaRPr>
          </a:p>
          <a:p>
            <a:pPr marL="457200" marR="0" lvl="0" indent="-295275" algn="l" rtl="0">
              <a:spcBef>
                <a:spcPts val="0"/>
              </a:spcBef>
              <a:spcAft>
                <a:spcPts val="0"/>
              </a:spcAft>
              <a:buClr>
                <a:schemeClr val="dk1"/>
              </a:buClr>
              <a:buSzPts val="1050"/>
              <a:buChar char="●"/>
            </a:pPr>
            <a:r>
              <a:rPr lang="en" sz="1050">
                <a:solidFill>
                  <a:schemeClr val="dk1"/>
                </a:solidFill>
                <a:highlight>
                  <a:srgbClr val="FFFFFF"/>
                </a:highlight>
              </a:rPr>
              <a:t>Professionally written, a combination of artist biography, musical revolution and assessment of the latest album. Every review is from 400 to 600 words.</a:t>
            </a:r>
            <a:endParaRPr sz="1050">
              <a:solidFill>
                <a:schemeClr val="dk1"/>
              </a:solidFill>
              <a:highlight>
                <a:srgbClr val="FFFFFF"/>
              </a:highlight>
            </a:endParaRPr>
          </a:p>
          <a:p>
            <a:pPr marL="457200" marR="0" lvl="0" indent="-295275" algn="l" rtl="0">
              <a:spcBef>
                <a:spcPts val="0"/>
              </a:spcBef>
              <a:spcAft>
                <a:spcPts val="0"/>
              </a:spcAft>
              <a:buClr>
                <a:schemeClr val="dk1"/>
              </a:buClr>
              <a:buSzPts val="1050"/>
              <a:buChar char="●"/>
            </a:pPr>
            <a:r>
              <a:rPr lang="en" sz="1050">
                <a:solidFill>
                  <a:schemeClr val="dk1"/>
                </a:solidFill>
                <a:highlight>
                  <a:srgbClr val="FFFFFF"/>
                </a:highlight>
              </a:rPr>
              <a:t>Rich semantic and grammatical variety. Usage of complicated sentence structures, punctuations, in-line quotes</a:t>
            </a:r>
            <a:endParaRPr sz="1050">
              <a:solidFill>
                <a:schemeClr val="dk1"/>
              </a:solidFill>
              <a:highlight>
                <a:srgbClr val="FFFFFF"/>
              </a:highlight>
            </a:endParaRPr>
          </a:p>
          <a:p>
            <a:pPr marL="457200" marR="0" lvl="0" indent="-295275" algn="l" rtl="0">
              <a:spcBef>
                <a:spcPts val="0"/>
              </a:spcBef>
              <a:spcAft>
                <a:spcPts val="0"/>
              </a:spcAft>
              <a:buClr>
                <a:schemeClr val="dk1"/>
              </a:buClr>
              <a:buSzPts val="1050"/>
              <a:buChar char="●"/>
            </a:pPr>
            <a:r>
              <a:rPr lang="en" sz="1050">
                <a:solidFill>
                  <a:schemeClr val="dk1"/>
                </a:solidFill>
                <a:highlight>
                  <a:srgbClr val="FFFFFF"/>
                </a:highlight>
              </a:rPr>
              <a:t>The entire corpus has … words and … MB in storage. We had to write a text-cleaning script to reduce the corpus size to … MB by removing punctuations, excessive spaces.</a:t>
            </a:r>
            <a:endParaRPr sz="1050">
              <a:solidFill>
                <a:schemeClr val="dk1"/>
              </a:solidFill>
              <a:highlight>
                <a:srgbClr val="FFFFFF"/>
              </a:highlight>
            </a:endParaRPr>
          </a:p>
          <a:p>
            <a:pPr marL="457200" marR="0" lvl="0" indent="-295275" algn="l" rtl="0">
              <a:spcBef>
                <a:spcPts val="0"/>
              </a:spcBef>
              <a:spcAft>
                <a:spcPts val="0"/>
              </a:spcAft>
              <a:buClr>
                <a:schemeClr val="dk1"/>
              </a:buClr>
              <a:buSzPts val="1050"/>
              <a:buChar char="●"/>
            </a:pPr>
            <a:r>
              <a:rPr lang="en" sz="1050">
                <a:solidFill>
                  <a:schemeClr val="dk1"/>
                </a:solidFill>
                <a:highlight>
                  <a:srgbClr val="FFFFFF"/>
                </a:highlight>
              </a:rPr>
              <a:t>Data is converted from SQLite to .txt file. Special characters can occur during the conversion process, especially for non-alphabet characters. </a:t>
            </a:r>
            <a:endParaRPr sz="1050">
              <a:solidFill>
                <a:schemeClr val="dk1"/>
              </a:solidFill>
              <a:highlight>
                <a:srgbClr val="FFFFFF"/>
              </a:highlight>
            </a:endParaRPr>
          </a:p>
          <a:p>
            <a:pPr marL="0" marR="0" lvl="0" indent="0" algn="l" rtl="0">
              <a:spcBef>
                <a:spcPts val="0"/>
              </a:spcBef>
              <a:spcAft>
                <a:spcPts val="0"/>
              </a:spcAft>
              <a:buNone/>
            </a:pP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Example Review</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Pitchfork dataset – Cleaning, structure</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Amazon dataset</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Limitations – special character, size</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Script to clean – remove punctuations</a:t>
            </a:r>
            <a:endParaRPr/>
          </a:p>
          <a:p>
            <a:pPr marL="0" marR="0" lvl="0" indent="0" algn="l" rtl="0">
              <a:spcBef>
                <a:spcPts val="0"/>
              </a:spcBef>
              <a:spcAft>
                <a:spcPts val="0"/>
              </a:spcAft>
              <a:buNone/>
            </a:pPr>
            <a:r>
              <a:rPr lang="en" sz="1200" b="0" i="0" u="none" strike="noStrike" cap="none">
                <a:solidFill>
                  <a:schemeClr val="dk1"/>
                </a:solidFill>
                <a:latin typeface="Calibri"/>
                <a:ea typeface="Calibri"/>
                <a:cs typeface="Calibri"/>
                <a:sym typeface="Calibri"/>
              </a:rPr>
              <a:t>DataSources – link to Kaggle</a:t>
            </a:r>
            <a:endParaRPr/>
          </a:p>
        </p:txBody>
      </p:sp>
      <p:sp>
        <p:nvSpPr>
          <p:cNvPr id="95" name="Shape 95"/>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Calibri"/>
                <a:ea typeface="Calibri"/>
                <a:cs typeface="Calibri"/>
                <a:sym typeface="Calibri"/>
              </a:rPr>
              <a:t>5</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[optional] Add before and after. Extract an example that has “music”</a:t>
            </a:r>
            <a:endParaRPr/>
          </a:p>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9 minutes up to this point</a:t>
            </a:r>
            <a:endParaRPr/>
          </a:p>
        </p:txBody>
      </p:sp>
      <p:sp>
        <p:nvSpPr>
          <p:cNvPr id="122" name="Shape 1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2800"/>
              <a:buNone/>
              <a:defRPr sz="1400"/>
            </a:lvl2pPr>
            <a:lvl3pPr lvl="2" rtl="0">
              <a:spcBef>
                <a:spcPts val="0"/>
              </a:spcBef>
              <a:spcAft>
                <a:spcPts val="0"/>
              </a:spcAft>
              <a:buSzPts val="2800"/>
              <a:buNone/>
              <a:defRPr sz="1400"/>
            </a:lvl3pPr>
            <a:lvl4pPr lvl="3" rtl="0">
              <a:spcBef>
                <a:spcPts val="0"/>
              </a:spcBef>
              <a:spcAft>
                <a:spcPts val="0"/>
              </a:spcAft>
              <a:buSzPts val="2800"/>
              <a:buNone/>
              <a:defRPr sz="1400"/>
            </a:lvl4pPr>
            <a:lvl5pPr lvl="4" rtl="0">
              <a:spcBef>
                <a:spcPts val="0"/>
              </a:spcBef>
              <a:spcAft>
                <a:spcPts val="0"/>
              </a:spcAft>
              <a:buSzPts val="2800"/>
              <a:buNone/>
              <a:defRPr sz="1400"/>
            </a:lvl5pPr>
            <a:lvl6pPr lvl="5" rtl="0">
              <a:spcBef>
                <a:spcPts val="0"/>
              </a:spcBef>
              <a:spcAft>
                <a:spcPts val="0"/>
              </a:spcAft>
              <a:buSzPts val="2800"/>
              <a:buNone/>
              <a:defRPr sz="1400"/>
            </a:lvl6pPr>
            <a:lvl7pPr lvl="6" rtl="0">
              <a:spcBef>
                <a:spcPts val="0"/>
              </a:spcBef>
              <a:spcAft>
                <a:spcPts val="0"/>
              </a:spcAft>
              <a:buSzPts val="2800"/>
              <a:buNone/>
              <a:defRPr sz="1400"/>
            </a:lvl7pPr>
            <a:lvl8pPr lvl="7" rtl="0">
              <a:spcBef>
                <a:spcPts val="0"/>
              </a:spcBef>
              <a:spcAft>
                <a:spcPts val="0"/>
              </a:spcAft>
              <a:buSzPts val="2800"/>
              <a:buNone/>
              <a:defRPr sz="1400"/>
            </a:lvl8pPr>
            <a:lvl9pPr lvl="8" rtl="0">
              <a:spcBef>
                <a:spcPts val="0"/>
              </a:spcBef>
              <a:spcAft>
                <a:spcPts val="0"/>
              </a:spcAft>
              <a:buSzPts val="2800"/>
              <a:buNone/>
              <a:defRPr sz="1400"/>
            </a:lvl9pPr>
          </a:lstStyle>
          <a:p>
            <a:endParaRPr/>
          </a:p>
        </p:txBody>
      </p:sp>
      <p:sp>
        <p:nvSpPr>
          <p:cNvPr id="52" name="Shape 52"/>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hyperlink" Target="https://github.com/amitabhnag/FakeReviewGenerator" TargetMode="External"/><Relationship Id="rId5" Type="http://schemas.openxmlformats.org/officeDocument/2006/relationships/image" Target="../media/image17.jp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karpathy/char-rnn"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hyperlink" Target="https://www.youtube.com/watch?v=WCUNPb-5EYI" TargetMode="External"/><Relationship Id="rId4" Type="http://schemas.openxmlformats.org/officeDocument/2006/relationships/hyperlink" Target="https://github.com/hunkim/word-rnn-tensorflow"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uwseds.github.io/projects.html"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drive.google.com/file/d/1npYqKXPTrnxJjqZ6w-dQBnUPrZT4_Lvq/view"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1143000" y="1437356"/>
            <a:ext cx="6858000" cy="22689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chemeClr val="dk1"/>
              </a:buClr>
              <a:buSzPts val="4100"/>
              <a:buFont typeface="Calibri"/>
              <a:buNone/>
            </a:pPr>
            <a:r>
              <a:rPr lang="en" sz="4100" b="1" i="0" u="none" strike="noStrike" cap="none">
                <a:solidFill>
                  <a:schemeClr val="dk1"/>
                </a:solidFill>
              </a:rPr>
              <a:t>Fake Review Generator</a:t>
            </a:r>
            <a:br>
              <a:rPr lang="en" sz="4100" b="0" i="0" u="none" strike="noStrike" cap="none">
                <a:solidFill>
                  <a:schemeClr val="dk1"/>
                </a:solidFill>
                <a:latin typeface="Calibri"/>
                <a:ea typeface="Calibri"/>
                <a:cs typeface="Calibri"/>
                <a:sym typeface="Calibri"/>
              </a:rPr>
            </a:br>
            <a:endParaRPr sz="4100" b="0" i="0" u="none" strike="noStrike" cap="none">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4100"/>
              <a:buFont typeface="Calibri"/>
              <a:buNone/>
            </a:pPr>
            <a:r>
              <a:rPr lang="en" sz="2200" b="0" i="0" u="none" strike="noStrike" cap="none">
                <a:solidFill>
                  <a:schemeClr val="dk1"/>
                </a:solidFill>
                <a:latin typeface="Calibri"/>
                <a:ea typeface="Calibri"/>
                <a:cs typeface="Calibri"/>
                <a:sym typeface="Calibri"/>
              </a:rPr>
              <a:t>Toan Luong, Gautam Moogimane, Amitabh Nag</a:t>
            </a:r>
            <a:br>
              <a:rPr lang="en" sz="2200" b="0" i="0" u="none" strike="noStrike" cap="none">
                <a:solidFill>
                  <a:schemeClr val="dk1"/>
                </a:solidFill>
                <a:latin typeface="Calibri"/>
                <a:ea typeface="Calibri"/>
                <a:cs typeface="Calibri"/>
                <a:sym typeface="Calibri"/>
              </a:rPr>
            </a:br>
            <a:r>
              <a:rPr lang="en" sz="2200" b="0" i="0" u="none" strike="noStrike" cap="none">
                <a:solidFill>
                  <a:schemeClr val="dk1"/>
                </a:solidFill>
                <a:latin typeface="Calibri"/>
                <a:ea typeface="Calibri"/>
                <a:cs typeface="Calibri"/>
                <a:sym typeface="Calibri"/>
              </a:rPr>
              <a:t>Data 515A</a:t>
            </a:r>
            <a:endParaRPr sz="4100" b="0" i="0" u="none" strike="noStrike" cap="none">
              <a:solidFill>
                <a:schemeClr val="dk1"/>
              </a:solidFill>
              <a:latin typeface="Calibri"/>
              <a:ea typeface="Calibri"/>
              <a:cs typeface="Calibri"/>
              <a:sym typeface="Calibri"/>
            </a:endParaRPr>
          </a:p>
        </p:txBody>
      </p:sp>
      <p:pic>
        <p:nvPicPr>
          <p:cNvPr id="62" name="Shape 62"/>
          <p:cNvPicPr preferRelativeResize="0"/>
          <p:nvPr/>
        </p:nvPicPr>
        <p:blipFill rotWithShape="1">
          <a:blip r:embed="rId3">
            <a:alphaModFix/>
          </a:blip>
          <a:srcRect l="19436" t="26565" r="18496" b="26489"/>
          <a:stretch/>
        </p:blipFill>
        <p:spPr>
          <a:xfrm>
            <a:off x="116813" y="38988"/>
            <a:ext cx="2052374" cy="1552301"/>
          </a:xfrm>
          <a:prstGeom prst="rect">
            <a:avLst/>
          </a:prstGeom>
          <a:noFill/>
          <a:ln>
            <a:noFill/>
          </a:ln>
        </p:spPr>
      </p:pic>
      <p:pic>
        <p:nvPicPr>
          <p:cNvPr id="63" name="Shape 63"/>
          <p:cNvPicPr preferRelativeResize="0"/>
          <p:nvPr/>
        </p:nvPicPr>
        <p:blipFill>
          <a:blip r:embed="rId4">
            <a:alphaModFix/>
          </a:blip>
          <a:stretch>
            <a:fillRect/>
          </a:stretch>
        </p:blipFill>
        <p:spPr>
          <a:xfrm>
            <a:off x="3783126" y="4075237"/>
            <a:ext cx="1577751" cy="776175"/>
          </a:xfrm>
          <a:prstGeom prst="rect">
            <a:avLst/>
          </a:prstGeom>
          <a:noFill/>
          <a:ln>
            <a:noFill/>
          </a:ln>
        </p:spPr>
      </p:pic>
      <p:pic>
        <p:nvPicPr>
          <p:cNvPr id="64" name="Shape 64"/>
          <p:cNvPicPr preferRelativeResize="0"/>
          <p:nvPr/>
        </p:nvPicPr>
        <p:blipFill>
          <a:blip r:embed="rId5">
            <a:alphaModFix/>
          </a:blip>
          <a:stretch>
            <a:fillRect/>
          </a:stretch>
        </p:blipFill>
        <p:spPr>
          <a:xfrm>
            <a:off x="7736274" y="194224"/>
            <a:ext cx="1241825" cy="124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130" name="Shape 130"/>
          <p:cNvPicPr preferRelativeResize="0"/>
          <p:nvPr/>
        </p:nvPicPr>
        <p:blipFill rotWithShape="1">
          <a:blip r:embed="rId3">
            <a:alphaModFix/>
          </a:blip>
          <a:srcRect/>
          <a:stretch/>
        </p:blipFill>
        <p:spPr>
          <a:xfrm>
            <a:off x="460313" y="569275"/>
            <a:ext cx="8595974" cy="4863300"/>
          </a:xfrm>
          <a:prstGeom prst="rect">
            <a:avLst/>
          </a:prstGeom>
          <a:noFill/>
          <a:ln>
            <a:noFill/>
          </a:ln>
        </p:spPr>
      </p:pic>
      <p:sp>
        <p:nvSpPr>
          <p:cNvPr id="131" name="Shape 131"/>
          <p:cNvSpPr txBox="1"/>
          <p:nvPr/>
        </p:nvSpPr>
        <p:spPr>
          <a:xfrm>
            <a:off x="460325" y="280200"/>
            <a:ext cx="2832000" cy="520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3600">
                <a:latin typeface="Calibri"/>
                <a:ea typeface="Calibri"/>
                <a:cs typeface="Calibri"/>
                <a:sym typeface="Calibri"/>
              </a:rPr>
              <a:t>Demo</a:t>
            </a:r>
            <a:endParaRPr sz="3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137" name="Shape 137"/>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Shape 142"/>
          <p:cNvPicPr preferRelativeResize="0"/>
          <p:nvPr/>
        </p:nvPicPr>
        <p:blipFill>
          <a:blip r:embed="rId3">
            <a:alphaModFix/>
          </a:blip>
          <a:stretch>
            <a:fillRect/>
          </a:stretch>
        </p:blipFill>
        <p:spPr>
          <a:xfrm>
            <a:off x="152400" y="152400"/>
            <a:ext cx="8833725"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Shape 147"/>
          <p:cNvPicPr preferRelativeResize="0"/>
          <p:nvPr/>
        </p:nvPicPr>
        <p:blipFill>
          <a:blip r:embed="rId3">
            <a:alphaModFix/>
          </a:blip>
          <a:stretch>
            <a:fillRect/>
          </a:stretch>
        </p:blipFill>
        <p:spPr>
          <a:xfrm>
            <a:off x="152400" y="152400"/>
            <a:ext cx="8843725"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Shape 152"/>
          <p:cNvPicPr preferRelativeResize="0"/>
          <p:nvPr/>
        </p:nvPicPr>
        <p:blipFill>
          <a:blip r:embed="rId3">
            <a:alphaModFix/>
          </a:blip>
          <a:stretch>
            <a:fillRect/>
          </a:stretch>
        </p:blipFill>
        <p:spPr>
          <a:xfrm>
            <a:off x="152400" y="152400"/>
            <a:ext cx="8773674" cy="4838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Shape 157"/>
          <p:cNvPicPr preferRelativeResize="0"/>
          <p:nvPr/>
        </p:nvPicPr>
        <p:blipFill>
          <a:blip r:embed="rId3">
            <a:alphaModFix/>
          </a:blip>
          <a:stretch>
            <a:fillRect/>
          </a:stretch>
        </p:blipFill>
        <p:spPr>
          <a:xfrm>
            <a:off x="152400" y="152400"/>
            <a:ext cx="8823699"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738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a:solidFill>
                  <a:schemeClr val="dk1"/>
                </a:solidFill>
                <a:latin typeface="Calibri"/>
                <a:ea typeface="Calibri"/>
                <a:cs typeface="Calibri"/>
                <a:sym typeface="Calibri"/>
              </a:rPr>
              <a:t>Project Structure</a:t>
            </a:r>
            <a:endParaRPr sz="1100"/>
          </a:p>
        </p:txBody>
      </p:sp>
      <p:pic>
        <p:nvPicPr>
          <p:cNvPr id="164" name="Shape 164"/>
          <p:cNvPicPr preferRelativeResize="0"/>
          <p:nvPr/>
        </p:nvPicPr>
        <p:blipFill>
          <a:blip r:embed="rId3">
            <a:alphaModFix/>
          </a:blip>
          <a:stretch>
            <a:fillRect/>
          </a:stretch>
        </p:blipFill>
        <p:spPr>
          <a:xfrm>
            <a:off x="3817600" y="312563"/>
            <a:ext cx="2300800" cy="4518375"/>
          </a:xfrm>
          <a:prstGeom prst="rect">
            <a:avLst/>
          </a:prstGeom>
          <a:noFill/>
          <a:ln>
            <a:noFill/>
          </a:ln>
        </p:spPr>
      </p:pic>
      <p:pic>
        <p:nvPicPr>
          <p:cNvPr id="165" name="Shape 165"/>
          <p:cNvPicPr preferRelativeResize="0"/>
          <p:nvPr/>
        </p:nvPicPr>
        <p:blipFill>
          <a:blip r:embed="rId4">
            <a:alphaModFix/>
          </a:blip>
          <a:stretch>
            <a:fillRect/>
          </a:stretch>
        </p:blipFill>
        <p:spPr>
          <a:xfrm>
            <a:off x="5742300" y="312587"/>
            <a:ext cx="3401700" cy="2835850"/>
          </a:xfrm>
          <a:prstGeom prst="rect">
            <a:avLst/>
          </a:prstGeom>
          <a:noFill/>
          <a:ln>
            <a:noFill/>
          </a:ln>
        </p:spPr>
      </p:pic>
      <p:pic>
        <p:nvPicPr>
          <p:cNvPr id="166" name="Shape 166"/>
          <p:cNvPicPr preferRelativeResize="0"/>
          <p:nvPr/>
        </p:nvPicPr>
        <p:blipFill>
          <a:blip r:embed="rId5">
            <a:alphaModFix/>
          </a:blip>
          <a:stretch>
            <a:fillRect/>
          </a:stretch>
        </p:blipFill>
        <p:spPr>
          <a:xfrm flipH="1">
            <a:off x="427612" y="1268050"/>
            <a:ext cx="2846225" cy="1494625"/>
          </a:xfrm>
          <a:prstGeom prst="rect">
            <a:avLst/>
          </a:prstGeom>
          <a:noFill/>
          <a:ln>
            <a:noFill/>
          </a:ln>
        </p:spPr>
      </p:pic>
      <p:sp>
        <p:nvSpPr>
          <p:cNvPr id="167" name="Shape 167"/>
          <p:cNvSpPr txBox="1"/>
          <p:nvPr/>
        </p:nvSpPr>
        <p:spPr>
          <a:xfrm>
            <a:off x="957325" y="3622300"/>
            <a:ext cx="1786800" cy="369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6"/>
              </a:rPr>
              <a:t>Link </a:t>
            </a:r>
            <a:r>
              <a:rPr lang="en"/>
              <a:t>to GitHub repo</a:t>
            </a:r>
            <a:endParaRPr/>
          </a:p>
        </p:txBody>
      </p:sp>
      <p:pic>
        <p:nvPicPr>
          <p:cNvPr id="168" name="Shape 168"/>
          <p:cNvPicPr preferRelativeResize="0"/>
          <p:nvPr/>
        </p:nvPicPr>
        <p:blipFill>
          <a:blip r:embed="rId7">
            <a:alphaModFix/>
          </a:blip>
          <a:stretch>
            <a:fillRect/>
          </a:stretch>
        </p:blipFill>
        <p:spPr>
          <a:xfrm>
            <a:off x="87600" y="3050300"/>
            <a:ext cx="3677224" cy="516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a:solidFill>
                  <a:schemeClr val="dk1"/>
                </a:solidFill>
                <a:latin typeface="Calibri"/>
                <a:ea typeface="Calibri"/>
                <a:cs typeface="Calibri"/>
                <a:sym typeface="Calibri"/>
              </a:rPr>
              <a:t>Lessons </a:t>
            </a:r>
            <a:r>
              <a:rPr lang="en"/>
              <a:t>L</a:t>
            </a:r>
            <a:r>
              <a:rPr lang="en" sz="3300" b="0" i="0" u="none" strike="noStrike" cap="none">
                <a:solidFill>
                  <a:schemeClr val="dk1"/>
                </a:solidFill>
                <a:latin typeface="Calibri"/>
                <a:ea typeface="Calibri"/>
                <a:cs typeface="Calibri"/>
                <a:sym typeface="Calibri"/>
              </a:rPr>
              <a:t>earned </a:t>
            </a:r>
            <a:r>
              <a:rPr lang="en"/>
              <a:t>&amp;</a:t>
            </a:r>
            <a:r>
              <a:rPr lang="en" sz="3300" b="0" i="0" u="none" strike="noStrike" cap="none">
                <a:solidFill>
                  <a:schemeClr val="dk1"/>
                </a:solidFill>
                <a:latin typeface="Calibri"/>
                <a:ea typeface="Calibri"/>
                <a:cs typeface="Calibri"/>
                <a:sym typeface="Calibri"/>
              </a:rPr>
              <a:t> </a:t>
            </a:r>
            <a:r>
              <a:rPr lang="en"/>
              <a:t>F</a:t>
            </a:r>
            <a:r>
              <a:rPr lang="en" sz="3300" b="0" i="0" u="none" strike="noStrike" cap="none">
                <a:solidFill>
                  <a:schemeClr val="dk1"/>
                </a:solidFill>
                <a:latin typeface="Calibri"/>
                <a:ea typeface="Calibri"/>
                <a:cs typeface="Calibri"/>
                <a:sym typeface="Calibri"/>
              </a:rPr>
              <a:t>uture </a:t>
            </a:r>
            <a:r>
              <a:rPr lang="en"/>
              <a:t>W</a:t>
            </a:r>
            <a:r>
              <a:rPr lang="en" sz="3300" b="0" i="0" u="none" strike="noStrike" cap="none">
                <a:solidFill>
                  <a:schemeClr val="dk1"/>
                </a:solidFill>
                <a:latin typeface="Calibri"/>
                <a:ea typeface="Calibri"/>
                <a:cs typeface="Calibri"/>
                <a:sym typeface="Calibri"/>
              </a:rPr>
              <a:t>ork</a:t>
            </a:r>
            <a:endParaRPr sz="1100"/>
          </a:p>
        </p:txBody>
      </p:sp>
      <p:sp>
        <p:nvSpPr>
          <p:cNvPr id="175" name="Shape 175"/>
          <p:cNvSpPr txBox="1">
            <a:spLocks noGrp="1"/>
          </p:cNvSpPr>
          <p:nvPr>
            <p:ph type="body" idx="1"/>
          </p:nvPr>
        </p:nvSpPr>
        <p:spPr>
          <a:xfrm>
            <a:off x="628650" y="1369226"/>
            <a:ext cx="7886700" cy="35460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2100"/>
              <a:buFont typeface="Arial"/>
              <a:buNone/>
            </a:pPr>
            <a:r>
              <a:rPr lang="en" sz="2000"/>
              <a:t>Lessons:</a:t>
            </a:r>
            <a:endParaRPr sz="2000"/>
          </a:p>
          <a:p>
            <a:pPr marL="457200" marR="0" lvl="0" indent="-355600" algn="l" rtl="0">
              <a:lnSpc>
                <a:spcPct val="90000"/>
              </a:lnSpc>
              <a:spcBef>
                <a:spcPts val="1600"/>
              </a:spcBef>
              <a:spcAft>
                <a:spcPts val="0"/>
              </a:spcAft>
              <a:buSzPts val="2000"/>
              <a:buChar char="•"/>
            </a:pPr>
            <a:r>
              <a:rPr lang="en" sz="2000"/>
              <a:t>Evaluation of word-level and character-level text generating models</a:t>
            </a:r>
            <a:endParaRPr sz="2000"/>
          </a:p>
          <a:p>
            <a:pPr marL="457200" marR="0" lvl="0" indent="-355600" algn="l" rtl="0">
              <a:lnSpc>
                <a:spcPct val="90000"/>
              </a:lnSpc>
              <a:spcBef>
                <a:spcPts val="0"/>
              </a:spcBef>
              <a:spcAft>
                <a:spcPts val="0"/>
              </a:spcAft>
              <a:buSzPts val="2000"/>
              <a:buChar char="•"/>
            </a:pPr>
            <a:r>
              <a:rPr lang="en" sz="2000"/>
              <a:t>Text processing during input and output</a:t>
            </a:r>
            <a:endParaRPr sz="2000"/>
          </a:p>
          <a:p>
            <a:pPr marL="457200" marR="0" lvl="0" indent="-355600" algn="l" rtl="0">
              <a:lnSpc>
                <a:spcPct val="90000"/>
              </a:lnSpc>
              <a:spcBef>
                <a:spcPts val="0"/>
              </a:spcBef>
              <a:spcAft>
                <a:spcPts val="0"/>
              </a:spcAft>
              <a:buSzPts val="2000"/>
              <a:buChar char="•"/>
            </a:pPr>
            <a:r>
              <a:rPr lang="en" sz="2000"/>
              <a:t>Software engineering process</a:t>
            </a:r>
            <a:endParaRPr sz="2000"/>
          </a:p>
          <a:p>
            <a:pPr marL="457200" marR="0" lvl="0" indent="-355600" algn="l" rtl="0">
              <a:lnSpc>
                <a:spcPct val="90000"/>
              </a:lnSpc>
              <a:spcBef>
                <a:spcPts val="0"/>
              </a:spcBef>
              <a:spcAft>
                <a:spcPts val="0"/>
              </a:spcAft>
              <a:buSzPts val="2000"/>
              <a:buChar char="•"/>
            </a:pPr>
            <a:r>
              <a:rPr lang="en" sz="2000"/>
              <a:t>The bright future of deep learning</a:t>
            </a:r>
            <a:endParaRPr sz="2000"/>
          </a:p>
          <a:p>
            <a:pPr marL="0" marR="0" lvl="0" indent="0" algn="l" rtl="0">
              <a:lnSpc>
                <a:spcPct val="90000"/>
              </a:lnSpc>
              <a:spcBef>
                <a:spcPts val="1600"/>
              </a:spcBef>
              <a:spcAft>
                <a:spcPts val="0"/>
              </a:spcAft>
              <a:buNone/>
            </a:pPr>
            <a:r>
              <a:rPr lang="en" sz="2000"/>
              <a:t>Future Work:</a:t>
            </a:r>
            <a:endParaRPr sz="2000"/>
          </a:p>
          <a:p>
            <a:pPr marL="457200" marR="0" lvl="0" indent="-355600" algn="l" rtl="0">
              <a:lnSpc>
                <a:spcPct val="90000"/>
              </a:lnSpc>
              <a:spcBef>
                <a:spcPts val="1600"/>
              </a:spcBef>
              <a:spcAft>
                <a:spcPts val="0"/>
              </a:spcAft>
              <a:buSzPts val="2000"/>
              <a:buChar char="•"/>
            </a:pPr>
            <a:r>
              <a:rPr lang="en" sz="2000"/>
              <a:t>Web/mobile API</a:t>
            </a:r>
            <a:endParaRPr sz="2000"/>
          </a:p>
          <a:p>
            <a:pPr marL="457200" marR="0" lvl="0" indent="-355600" algn="l" rtl="0">
              <a:lnSpc>
                <a:spcPct val="90000"/>
              </a:lnSpc>
              <a:spcBef>
                <a:spcPts val="0"/>
              </a:spcBef>
              <a:spcAft>
                <a:spcPts val="0"/>
              </a:spcAft>
              <a:buSzPts val="2000"/>
              <a:buChar char="•"/>
            </a:pPr>
            <a:r>
              <a:rPr lang="en" sz="2000"/>
              <a:t>Extra model tuning</a:t>
            </a:r>
            <a:endParaRPr sz="2000"/>
          </a:p>
          <a:p>
            <a:pPr marL="457200" marR="0" lvl="0" indent="-355600" algn="l" rtl="0">
              <a:lnSpc>
                <a:spcPct val="90000"/>
              </a:lnSpc>
              <a:spcBef>
                <a:spcPts val="0"/>
              </a:spcBef>
              <a:spcAft>
                <a:spcPts val="0"/>
              </a:spcAft>
              <a:buSzPts val="2000"/>
              <a:buChar char="•"/>
            </a:pPr>
            <a:r>
              <a:rPr lang="en" sz="2000"/>
              <a:t>Apply classification/clustering methods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r>
              <a:rPr lang="en"/>
              <a:t>Acknowledgement</a:t>
            </a:r>
            <a:endParaRPr/>
          </a:p>
        </p:txBody>
      </p:sp>
      <p:sp>
        <p:nvSpPr>
          <p:cNvPr id="181" name="Shape 18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61950" rtl="0">
              <a:spcBef>
                <a:spcPts val="800"/>
              </a:spcBef>
              <a:spcAft>
                <a:spcPts val="0"/>
              </a:spcAft>
              <a:buSzPts val="2100"/>
              <a:buChar char="•"/>
            </a:pPr>
            <a:r>
              <a:rPr lang="en"/>
              <a:t>Andrej Karparthy and his work on </a:t>
            </a:r>
            <a:r>
              <a:rPr lang="en" u="sng">
                <a:solidFill>
                  <a:schemeClr val="hlink"/>
                </a:solidFill>
                <a:hlinkClick r:id="rId3"/>
              </a:rPr>
              <a:t>character-level RNN</a:t>
            </a:r>
            <a:r>
              <a:rPr lang="en"/>
              <a:t> generating models.</a:t>
            </a:r>
            <a:endParaRPr/>
          </a:p>
          <a:p>
            <a:pPr marL="457200" lvl="0" indent="-361950" rtl="0">
              <a:spcBef>
                <a:spcPts val="0"/>
              </a:spcBef>
              <a:spcAft>
                <a:spcPts val="0"/>
              </a:spcAft>
              <a:buSzPts val="2100"/>
              <a:buChar char="•"/>
            </a:pPr>
            <a:r>
              <a:rPr lang="en" sz="1950">
                <a:solidFill>
                  <a:srgbClr val="24292E"/>
                </a:solidFill>
                <a:highlight>
                  <a:srgbClr val="FFFFFF"/>
                </a:highlight>
                <a:latin typeface="Arial"/>
                <a:ea typeface="Arial"/>
                <a:cs typeface="Arial"/>
                <a:sym typeface="Arial"/>
              </a:rPr>
              <a:t>Sung Kim and his work on </a:t>
            </a:r>
            <a:r>
              <a:rPr lang="en" u="sng">
                <a:solidFill>
                  <a:schemeClr val="hlink"/>
                </a:solidFill>
                <a:hlinkClick r:id="rId4"/>
              </a:rPr>
              <a:t>word-level RNN</a:t>
            </a:r>
            <a:r>
              <a:rPr lang="en" sz="1950">
                <a:solidFill>
                  <a:srgbClr val="24292E"/>
                </a:solidFill>
                <a:highlight>
                  <a:srgbClr val="FFFFFF"/>
                </a:highlight>
                <a:latin typeface="Arial"/>
                <a:ea typeface="Arial"/>
                <a:cs typeface="Arial"/>
                <a:sym typeface="Arial"/>
              </a:rPr>
              <a:t> generating models.</a:t>
            </a:r>
            <a:endParaRPr sz="1950">
              <a:solidFill>
                <a:srgbClr val="24292E"/>
              </a:solidFill>
              <a:highlight>
                <a:srgbClr val="FFFFFF"/>
              </a:highlight>
              <a:latin typeface="Arial"/>
              <a:ea typeface="Arial"/>
              <a:cs typeface="Arial"/>
              <a:sym typeface="Arial"/>
            </a:endParaRPr>
          </a:p>
          <a:p>
            <a:pPr marL="457200" lvl="0" indent="-352425" rtl="0">
              <a:spcBef>
                <a:spcPts val="0"/>
              </a:spcBef>
              <a:spcAft>
                <a:spcPts val="0"/>
              </a:spcAft>
              <a:buClr>
                <a:srgbClr val="24292E"/>
              </a:buClr>
              <a:buSzPts val="1950"/>
              <a:buFont typeface="Arial"/>
              <a:buChar char="•"/>
            </a:pPr>
            <a:r>
              <a:rPr lang="en" sz="1950">
                <a:solidFill>
                  <a:srgbClr val="24292E"/>
                </a:solidFill>
                <a:highlight>
                  <a:srgbClr val="FFFFFF"/>
                </a:highlight>
                <a:latin typeface="Arial"/>
                <a:ea typeface="Arial"/>
                <a:cs typeface="Arial"/>
                <a:sym typeface="Arial"/>
              </a:rPr>
              <a:t>Conda Packages/Tensorflow/Googletrans/Language-Check</a:t>
            </a:r>
            <a:endParaRPr sz="1950">
              <a:solidFill>
                <a:srgbClr val="24292E"/>
              </a:solidFill>
              <a:highlight>
                <a:srgbClr val="FFFFFF"/>
              </a:highlight>
              <a:latin typeface="Arial"/>
              <a:ea typeface="Arial"/>
              <a:cs typeface="Arial"/>
              <a:sym typeface="Arial"/>
            </a:endParaRPr>
          </a:p>
          <a:p>
            <a:pPr marL="457200" lvl="0" indent="-352425">
              <a:spcBef>
                <a:spcPts val="0"/>
              </a:spcBef>
              <a:spcAft>
                <a:spcPts val="0"/>
              </a:spcAft>
              <a:buClr>
                <a:srgbClr val="24292E"/>
              </a:buClr>
              <a:buSzPts val="1950"/>
              <a:buFont typeface="Arial"/>
              <a:buChar char="•"/>
            </a:pPr>
            <a:r>
              <a:rPr lang="en" sz="1950" u="sng">
                <a:solidFill>
                  <a:schemeClr val="hlink"/>
                </a:solidFill>
                <a:highlight>
                  <a:srgbClr val="FFFFFF"/>
                </a:highlight>
                <a:latin typeface="Arial"/>
                <a:ea typeface="Arial"/>
                <a:cs typeface="Arial"/>
                <a:sym typeface="Arial"/>
                <a:hlinkClick r:id="rId5"/>
              </a:rPr>
              <a:t>LSTM/RNN</a:t>
            </a:r>
            <a:r>
              <a:rPr lang="en" sz="1950">
                <a:solidFill>
                  <a:srgbClr val="24292E"/>
                </a:solidFill>
                <a:highlight>
                  <a:srgbClr val="FFFFFF"/>
                </a:highlight>
                <a:latin typeface="Arial"/>
                <a:ea typeface="Arial"/>
                <a:cs typeface="Arial"/>
                <a:sym typeface="Arial"/>
              </a:rPr>
              <a:t> video</a:t>
            </a:r>
            <a:endParaRPr sz="1950">
              <a:solidFill>
                <a:srgbClr val="24292E"/>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Appendix</a:t>
            </a:r>
            <a:endParaRPr/>
          </a:p>
        </p:txBody>
      </p:sp>
      <p:sp>
        <p:nvSpPr>
          <p:cNvPr id="187" name="Shape 18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r>
              <a:rPr lang="en"/>
              <a:t>Outline</a:t>
            </a:r>
            <a:endParaRPr/>
          </a:p>
        </p:txBody>
      </p:sp>
      <p:sp>
        <p:nvSpPr>
          <p:cNvPr id="70" name="Shape 7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61950" rtl="0">
              <a:spcBef>
                <a:spcPts val="800"/>
              </a:spcBef>
              <a:spcAft>
                <a:spcPts val="0"/>
              </a:spcAft>
              <a:buSzPts val="2100"/>
              <a:buChar char="●"/>
            </a:pPr>
            <a:r>
              <a:rPr lang="en"/>
              <a:t>Background</a:t>
            </a:r>
            <a:endParaRPr/>
          </a:p>
          <a:p>
            <a:pPr marL="457200" lvl="0" indent="-361950" rtl="0">
              <a:spcBef>
                <a:spcPts val="0"/>
              </a:spcBef>
              <a:spcAft>
                <a:spcPts val="0"/>
              </a:spcAft>
              <a:buSzPts val="2100"/>
              <a:buChar char="●"/>
            </a:pPr>
            <a:r>
              <a:rPr lang="en"/>
              <a:t>Data</a:t>
            </a:r>
            <a:endParaRPr/>
          </a:p>
          <a:p>
            <a:pPr marL="457200" lvl="0" indent="-361950" rtl="0">
              <a:spcBef>
                <a:spcPts val="0"/>
              </a:spcBef>
              <a:spcAft>
                <a:spcPts val="0"/>
              </a:spcAft>
              <a:buSzPts val="2100"/>
              <a:buChar char="●"/>
            </a:pPr>
            <a:r>
              <a:rPr lang="en"/>
              <a:t>High-level Architecture Description</a:t>
            </a:r>
            <a:endParaRPr/>
          </a:p>
          <a:p>
            <a:pPr marL="457200" lvl="0" indent="-361950" rtl="0">
              <a:spcBef>
                <a:spcPts val="0"/>
              </a:spcBef>
              <a:spcAft>
                <a:spcPts val="0"/>
              </a:spcAft>
              <a:buSzPts val="2100"/>
              <a:buChar char="●"/>
            </a:pPr>
            <a:r>
              <a:rPr lang="en"/>
              <a:t>Demo</a:t>
            </a:r>
            <a:endParaRPr/>
          </a:p>
          <a:p>
            <a:pPr marL="457200" lvl="0" indent="-361950" rtl="0">
              <a:spcBef>
                <a:spcPts val="0"/>
              </a:spcBef>
              <a:spcAft>
                <a:spcPts val="0"/>
              </a:spcAft>
              <a:buSzPts val="2100"/>
              <a:buChar char="●"/>
            </a:pPr>
            <a:r>
              <a:rPr lang="en"/>
              <a:t>Project Structure</a:t>
            </a:r>
            <a:endParaRPr/>
          </a:p>
          <a:p>
            <a:pPr marL="457200" lvl="0" indent="-361950">
              <a:spcBef>
                <a:spcPts val="0"/>
              </a:spcBef>
              <a:spcAft>
                <a:spcPts val="0"/>
              </a:spcAft>
              <a:buSzPts val="2100"/>
              <a:buChar char="●"/>
            </a:pPr>
            <a:r>
              <a:rPr lang="en"/>
              <a:t>Lessons Learned &amp; Future Work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28650" y="206019"/>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a:solidFill>
                  <a:schemeClr val="dk1"/>
                </a:solidFill>
                <a:latin typeface="Calibri"/>
                <a:ea typeface="Calibri"/>
                <a:cs typeface="Calibri"/>
                <a:sym typeface="Calibri"/>
              </a:rPr>
              <a:t>Presentation Requirements</a:t>
            </a:r>
            <a:endParaRPr sz="1100"/>
          </a:p>
        </p:txBody>
      </p:sp>
      <p:sp>
        <p:nvSpPr>
          <p:cNvPr id="76" name="Shape 7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p>
            <a:pPr marL="0" marR="0" lvl="0" indent="0" algn="l" rtl="0">
              <a:lnSpc>
                <a:spcPct val="70000"/>
              </a:lnSpc>
              <a:spcBef>
                <a:spcPts val="0"/>
              </a:spcBef>
              <a:spcAft>
                <a:spcPts val="0"/>
              </a:spcAft>
              <a:buClr>
                <a:schemeClr val="dk1"/>
              </a:buClr>
              <a:buSzPts val="1500"/>
              <a:buFont typeface="Arial"/>
              <a:buNone/>
            </a:pPr>
            <a:r>
              <a:rPr lang="en" sz="1400" b="0" i="0" u="none" strike="noStrike" cap="none">
                <a:solidFill>
                  <a:schemeClr val="dk1"/>
                </a:solidFill>
                <a:latin typeface="Calibri"/>
                <a:ea typeface="Calibri"/>
                <a:cs typeface="Calibri"/>
                <a:sym typeface="Calibri"/>
              </a:rPr>
              <a:t>From: </a:t>
            </a:r>
            <a:r>
              <a:rPr lang="en" sz="1400" b="0" i="0" u="sng" strike="noStrike" cap="none">
                <a:solidFill>
                  <a:schemeClr val="hlink"/>
                </a:solidFill>
                <a:latin typeface="Calibri"/>
                <a:ea typeface="Calibri"/>
                <a:cs typeface="Calibri"/>
                <a:sym typeface="Calibri"/>
                <a:hlinkClick r:id="rId3"/>
              </a:rPr>
              <a:t>http://uwseds.github.io/projects.html</a:t>
            </a:r>
            <a:r>
              <a:rPr lang="en" sz="1400" b="0" i="0" u="none" strike="noStrike" cap="none">
                <a:solidFill>
                  <a:schemeClr val="dk1"/>
                </a:solidFill>
                <a:latin typeface="Calibri"/>
                <a:ea typeface="Calibri"/>
                <a:cs typeface="Calibri"/>
                <a:sym typeface="Calibri"/>
              </a:rPr>
              <a:t> </a:t>
            </a:r>
            <a:endParaRPr sz="1400"/>
          </a:p>
          <a:p>
            <a:pPr marL="0" marR="0" lvl="0" indent="0" algn="l" rtl="0">
              <a:lnSpc>
                <a:spcPct val="70000"/>
              </a:lnSpc>
              <a:spcBef>
                <a:spcPts val="800"/>
              </a:spcBef>
              <a:spcAft>
                <a:spcPts val="0"/>
              </a:spcAft>
              <a:buClr>
                <a:schemeClr val="dk1"/>
              </a:buClr>
              <a:buSzPts val="1500"/>
              <a:buFont typeface="Arial"/>
              <a:buNone/>
            </a:pPr>
            <a:r>
              <a:rPr lang="en" sz="1400" b="0" i="0" u="none" strike="noStrike" cap="none">
                <a:solidFill>
                  <a:schemeClr val="dk1"/>
                </a:solidFill>
                <a:latin typeface="Calibri"/>
                <a:ea typeface="Calibri"/>
                <a:cs typeface="Calibri"/>
                <a:sym typeface="Calibri"/>
              </a:rPr>
              <a:t>Presentations</a:t>
            </a:r>
            <a:endParaRPr sz="1400"/>
          </a:p>
          <a:p>
            <a:pPr marL="0" marR="0" lvl="0" indent="0" algn="l" rtl="0">
              <a:lnSpc>
                <a:spcPct val="70000"/>
              </a:lnSpc>
              <a:spcBef>
                <a:spcPts val="800"/>
              </a:spcBef>
              <a:spcAft>
                <a:spcPts val="0"/>
              </a:spcAft>
              <a:buClr>
                <a:schemeClr val="dk1"/>
              </a:buClr>
              <a:buSzPts val="1500"/>
              <a:buFont typeface="Arial"/>
              <a:buNone/>
            </a:pPr>
            <a:r>
              <a:rPr lang="en" sz="1400" b="0" i="0" u="none" strike="noStrike" cap="none">
                <a:solidFill>
                  <a:schemeClr val="dk1"/>
                </a:solidFill>
                <a:latin typeface="Calibri"/>
                <a:ea typeface="Calibri"/>
                <a:cs typeface="Calibri"/>
                <a:sym typeface="Calibri"/>
              </a:rPr>
              <a:t>Teams will present their projects using slides in 15 minute oral presentation. The presentation should include:</a:t>
            </a:r>
            <a:endParaRPr sz="1400"/>
          </a:p>
          <a:p>
            <a:pPr marL="177800" marR="0" lvl="0" indent="-177800" algn="l" rtl="0">
              <a:lnSpc>
                <a:spcPct val="70000"/>
              </a:lnSpc>
              <a:spcBef>
                <a:spcPts val="80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[Amitabh] Background. Describe the problem or area being addressed.</a:t>
            </a:r>
            <a:endParaRPr sz="1400"/>
          </a:p>
          <a:p>
            <a:pPr marL="177800" marR="0" lvl="0" indent="-177800" algn="l" rtl="0">
              <a:lnSpc>
                <a:spcPct val="70000"/>
              </a:lnSpc>
              <a:spcBef>
                <a:spcPts val="80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[Toan] Data used. What data did you use? How was it obtained? What are its limitations?</a:t>
            </a:r>
            <a:endParaRPr sz="1400"/>
          </a:p>
          <a:p>
            <a:pPr marL="177800" marR="0" lvl="0" indent="-177800" algn="l" rtl="0">
              <a:lnSpc>
                <a:spcPct val="70000"/>
              </a:lnSpc>
              <a:spcBef>
                <a:spcPts val="80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[Amitabh] Use cases. How users will interact with your system in a way that addresses the problem area.</a:t>
            </a:r>
            <a:endParaRPr sz="1400"/>
          </a:p>
          <a:p>
            <a:pPr marL="177800" marR="0" lvl="0" indent="-177800" algn="l" rtl="0">
              <a:lnSpc>
                <a:spcPct val="70000"/>
              </a:lnSpc>
              <a:spcBef>
                <a:spcPts val="80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[Gautam] - Demo. Demonstrate your software.</a:t>
            </a:r>
            <a:endParaRPr sz="1400"/>
          </a:p>
          <a:p>
            <a:pPr marL="177800" marR="0" lvl="0" indent="-177800" algn="l" rtl="0">
              <a:lnSpc>
                <a:spcPct val="70000"/>
              </a:lnSpc>
              <a:spcBef>
                <a:spcPts val="80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[Amitabh] Design. Describe the components and how they interact to accomplish the use cases.</a:t>
            </a:r>
            <a:endParaRPr sz="1400"/>
          </a:p>
          <a:p>
            <a:pPr marL="177800" marR="0" lvl="0" indent="-177800" algn="l" rtl="0">
              <a:lnSpc>
                <a:spcPct val="70000"/>
              </a:lnSpc>
              <a:spcBef>
                <a:spcPts val="80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[Toan] Project Structure. Show the structure of your github repository.</a:t>
            </a:r>
            <a:endParaRPr sz="1400"/>
          </a:p>
          <a:p>
            <a:pPr marL="177800" marR="0" lvl="0" indent="-177800" algn="l" rtl="0">
              <a:lnSpc>
                <a:spcPct val="70000"/>
              </a:lnSpc>
              <a:spcBef>
                <a:spcPts val="80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[Toan] Lessons learned and future work.</a:t>
            </a:r>
            <a:endParaRPr sz="1400"/>
          </a:p>
          <a:p>
            <a:pPr marL="0" marR="0" lvl="0" indent="0" algn="l" rtl="0">
              <a:lnSpc>
                <a:spcPct val="70000"/>
              </a:lnSpc>
              <a:spcBef>
                <a:spcPts val="800"/>
              </a:spcBef>
              <a:spcAft>
                <a:spcPts val="1600"/>
              </a:spcAft>
              <a:buClr>
                <a:schemeClr val="dk1"/>
              </a:buClr>
              <a:buSzPts val="1500"/>
              <a:buFont typeface="Arial"/>
              <a:buNone/>
            </a:pPr>
            <a:r>
              <a:rPr lang="en" sz="1400" b="0" i="0" u="none" strike="noStrike" cap="none">
                <a:solidFill>
                  <a:schemeClr val="dk1"/>
                </a:solidFill>
                <a:latin typeface="Calibri"/>
                <a:ea typeface="Calibri"/>
                <a:cs typeface="Calibri"/>
                <a:sym typeface="Calibri"/>
              </a:rPr>
              <a:t>You should post a PDF of your presentation in the docs folder of your project.</a:t>
            </a:r>
            <a:endParaRPr sz="1400"/>
          </a:p>
        </p:txBody>
      </p:sp>
      <p:sp>
        <p:nvSpPr>
          <p:cNvPr id="77" name="Shape 77"/>
          <p:cNvSpPr txBox="1"/>
          <p:nvPr/>
        </p:nvSpPr>
        <p:spPr>
          <a:xfrm>
            <a:off x="3990450" y="2679150"/>
            <a:ext cx="6511200" cy="7596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r>
              <a:rPr lang="en"/>
              <a:t>Old Demo Video</a:t>
            </a:r>
            <a:endParaRPr/>
          </a:p>
        </p:txBody>
      </p:sp>
      <p:sp>
        <p:nvSpPr>
          <p:cNvPr id="193" name="Shape 19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194" name="Shape 194" title="Demo.mp4">
            <a:hlinkClick r:id="rId3"/>
          </p:cNvPr>
          <p:cNvPicPr preferRelativeResize="0"/>
          <p:nvPr/>
        </p:nvPicPr>
        <p:blipFill>
          <a:blip r:embed="rId4">
            <a:alphaModFix/>
          </a:blip>
          <a:stretch>
            <a:fillRect/>
          </a:stretch>
        </p:blipFill>
        <p:spPr>
          <a:xfrm>
            <a:off x="628650" y="1268050"/>
            <a:ext cx="7886700" cy="3429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00" name="Shape 20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01" name="Shape 201"/>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07" name="Shape 20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08" name="Shape 208"/>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14" name="Shape 214"/>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15" name="Shape 215"/>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21" name="Shape 22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22" name="Shape 222"/>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28" name="Shape 22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29" name="Shape 229"/>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35" name="Shape 23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36" name="Shape 236"/>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42" name="Shape 242"/>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43" name="Shape 243"/>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49" name="Shape 249"/>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50" name="Shape 250"/>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0" y="0"/>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a:solidFill>
                  <a:schemeClr val="dk1"/>
                </a:solidFill>
                <a:latin typeface="Calibri"/>
                <a:ea typeface="Calibri"/>
                <a:cs typeface="Calibri"/>
                <a:sym typeface="Calibri"/>
              </a:rPr>
              <a:t>Background</a:t>
            </a:r>
            <a:endParaRPr sz="1100"/>
          </a:p>
        </p:txBody>
      </p:sp>
      <p:sp>
        <p:nvSpPr>
          <p:cNvPr id="84" name="Shape 84"/>
          <p:cNvSpPr txBox="1"/>
          <p:nvPr/>
        </p:nvSpPr>
        <p:spPr>
          <a:xfrm>
            <a:off x="366000" y="778450"/>
            <a:ext cx="8412000" cy="4158900"/>
          </a:xfrm>
          <a:prstGeom prst="rect">
            <a:avLst/>
          </a:prstGeom>
          <a:noFill/>
          <a:ln>
            <a:noFill/>
          </a:ln>
        </p:spPr>
        <p:txBody>
          <a:bodyPr spcFirstLastPara="1" wrap="square" lIns="68575" tIns="34275" rIns="68575" bIns="34275" anchor="t" anchorCtr="0">
            <a:noAutofit/>
          </a:bodyPr>
          <a:lstStyle/>
          <a:p>
            <a:pPr marL="215900" marR="0" lvl="0" indent="-215900" algn="l" rtl="0">
              <a:spcBef>
                <a:spcPts val="0"/>
              </a:spcBef>
              <a:spcAft>
                <a:spcPts val="0"/>
              </a:spcAft>
              <a:buClr>
                <a:schemeClr val="dk1"/>
              </a:buClr>
              <a:buSzPts val="1400"/>
              <a:buFont typeface="Noto Sans Symbols"/>
              <a:buChar char="➢"/>
            </a:pPr>
            <a:r>
              <a:rPr lang="en" sz="1400" b="0" i="0" u="none" strike="noStrike" cap="none">
                <a:solidFill>
                  <a:schemeClr val="dk1"/>
                </a:solidFill>
                <a:latin typeface="Calibri"/>
                <a:ea typeface="Calibri"/>
                <a:cs typeface="Calibri"/>
                <a:sym typeface="Calibri"/>
              </a:rPr>
              <a:t>Goal: Simulate text generation by learning from a dataset of user reviews on Amazon and a music discussion site</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Noto Sans Symbols"/>
              <a:buChar char="➢"/>
            </a:pPr>
            <a:r>
              <a:rPr lang="en" sz="1400">
                <a:solidFill>
                  <a:schemeClr val="dk1"/>
                </a:solidFill>
                <a:latin typeface="Calibri"/>
                <a:ea typeface="Calibri"/>
                <a:cs typeface="Calibri"/>
                <a:sym typeface="Calibri"/>
              </a:rPr>
              <a:t>Motivation:</a:t>
            </a:r>
            <a:endParaRPr sz="1100"/>
          </a:p>
          <a:p>
            <a:pPr marL="558800" marR="0" lvl="1" indent="-215900" algn="l"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Generate fake reviews to showcase potentials threats of AI to society</a:t>
            </a:r>
            <a:endParaRPr sz="1100"/>
          </a:p>
          <a:p>
            <a:pPr marL="558800" marR="0" lvl="1" indent="-215900" algn="l"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Learning – NLP, Deep learning, Tensorflow</a:t>
            </a:r>
            <a:endParaRPr sz="1400" b="0" i="0" u="none" strike="noStrike" cap="none">
              <a:solidFill>
                <a:schemeClr val="dk1"/>
              </a:solidFill>
              <a:latin typeface="Calibri"/>
              <a:ea typeface="Calibri"/>
              <a:cs typeface="Calibri"/>
              <a:sym typeface="Calibri"/>
            </a:endParaRPr>
          </a:p>
          <a:p>
            <a:pPr marL="558800" marR="0" lvl="1" indent="-215900" algn="l" rtl="0">
              <a:spcBef>
                <a:spcPts val="0"/>
              </a:spcBef>
              <a:spcAft>
                <a:spcPts val="0"/>
              </a:spcAft>
              <a:buClr>
                <a:schemeClr val="dk1"/>
              </a:buClr>
              <a:buSzPts val="1400"/>
              <a:buFont typeface="Arial"/>
              <a:buChar char="•"/>
            </a:pPr>
            <a:r>
              <a:rPr lang="en" sz="1400" b="0" i="0" u="none" strike="noStrike" cap="none">
                <a:solidFill>
                  <a:schemeClr val="dk1"/>
                </a:solidFill>
                <a:latin typeface="Calibri"/>
                <a:ea typeface="Calibri"/>
                <a:cs typeface="Calibri"/>
                <a:sym typeface="Calibri"/>
              </a:rPr>
              <a:t>Fun</a:t>
            </a:r>
            <a:endParaRPr sz="1100"/>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215900" marR="0" lvl="0" indent="-215900" algn="l" rtl="0">
              <a:spcBef>
                <a:spcPts val="0"/>
              </a:spcBef>
              <a:spcAft>
                <a:spcPts val="0"/>
              </a:spcAft>
              <a:buClr>
                <a:schemeClr val="dk1"/>
              </a:buClr>
              <a:buSzPts val="1400"/>
              <a:buFont typeface="Noto Sans Symbols"/>
              <a:buChar char="➢"/>
            </a:pPr>
            <a:r>
              <a:rPr lang="en">
                <a:solidFill>
                  <a:schemeClr val="dk1"/>
                </a:solidFill>
                <a:latin typeface="Calibri"/>
                <a:ea typeface="Calibri"/>
                <a:cs typeface="Calibri"/>
                <a:sym typeface="Calibri"/>
              </a:rPr>
              <a:t>Why Neural network, specifically RNN/LSTM suitable for NLP?</a:t>
            </a:r>
            <a:endParaRPr>
              <a:solidFill>
                <a:schemeClr val="dk1"/>
              </a:solidFill>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Key aspects of language: </a:t>
            </a:r>
            <a:endParaRPr>
              <a:solidFill>
                <a:schemeClr val="dk1"/>
              </a:solidFill>
              <a:latin typeface="Calibri"/>
              <a:ea typeface="Calibri"/>
              <a:cs typeface="Calibri"/>
              <a:sym typeface="Calibri"/>
            </a:endParaRPr>
          </a:p>
          <a:p>
            <a:pPr marL="1371600" marR="0" lvl="2" indent="-298450" algn="l" rtl="0">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Sequence of words</a:t>
            </a:r>
            <a:endParaRPr>
              <a:solidFill>
                <a:schemeClr val="dk1"/>
              </a:solidFill>
              <a:latin typeface="Calibri"/>
              <a:ea typeface="Calibri"/>
              <a:cs typeface="Calibri"/>
              <a:sym typeface="Calibri"/>
            </a:endParaRPr>
          </a:p>
          <a:p>
            <a:pPr marL="1371600" marR="0" lvl="2" indent="-298450" algn="l" rtl="0">
              <a:spcBef>
                <a:spcPts val="0"/>
              </a:spcBef>
              <a:spcAft>
                <a:spcPts val="0"/>
              </a:spcAft>
              <a:buClr>
                <a:schemeClr val="dk1"/>
              </a:buClr>
              <a:buSzPts val="1100"/>
              <a:buFont typeface="Calibri"/>
              <a:buChar char="■"/>
            </a:pPr>
            <a:r>
              <a:rPr lang="en">
                <a:solidFill>
                  <a:schemeClr val="dk1"/>
                </a:solidFill>
                <a:latin typeface="Calibri"/>
                <a:ea typeface="Calibri"/>
                <a:cs typeface="Calibri"/>
                <a:sym typeface="Calibri"/>
              </a:rPr>
              <a:t>Past words determine the future words</a:t>
            </a:r>
            <a:endParaRPr>
              <a:solidFill>
                <a:schemeClr val="dk1"/>
              </a:solidFill>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RNN - Recurrent Neural Networks - Neural network with loops, where output t is influenced by output &lt; t</a:t>
            </a:r>
            <a:endParaRPr>
              <a:solidFill>
                <a:schemeClr val="dk1"/>
              </a:solidFill>
              <a:latin typeface="Calibri"/>
              <a:ea typeface="Calibri"/>
              <a:cs typeface="Calibri"/>
              <a:sym typeface="Calibri"/>
            </a:endParaRPr>
          </a:p>
          <a:p>
            <a:pPr marL="558800" marR="0" lvl="1" indent="-2159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LSTM - Long Short Term Memory - Remembers the past</a:t>
            </a:r>
            <a:endParaRPr>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56" name="Shape 256"/>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57" name="Shape 257"/>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63" name="Shape 26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64" name="Shape 264"/>
          <p:cNvPicPr preferRelativeResize="0"/>
          <p:nvPr/>
        </p:nvPicPr>
        <p:blipFill>
          <a:blip r:embed="rId3">
            <a:alphaModFix/>
          </a:blip>
          <a:stretch>
            <a:fillRect/>
          </a:stretch>
        </p:blipFill>
        <p:spPr>
          <a:xfrm>
            <a:off x="457200" y="0"/>
            <a:ext cx="8229600" cy="5143500"/>
          </a:xfrm>
          <a:prstGeom prst="rect">
            <a:avLst/>
          </a:prstGeom>
          <a:noFill/>
          <a:ln>
            <a:noFill/>
          </a:ln>
        </p:spPr>
      </p:pic>
      <p:pic>
        <p:nvPicPr>
          <p:cNvPr id="265" name="Shape 265"/>
          <p:cNvPicPr preferRelativeResize="0"/>
          <p:nvPr/>
        </p:nvPicPr>
        <p:blipFill>
          <a:blip r:embed="rId4">
            <a:alphaModFix/>
          </a:blip>
          <a:stretch>
            <a:fillRect/>
          </a:stretch>
        </p:blipFill>
        <p:spPr>
          <a:xfrm>
            <a:off x="457200" y="0"/>
            <a:ext cx="822960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71" name="Shape 271"/>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72" name="Shape 272"/>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78" name="Shape 27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79" name="Shape 279"/>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endParaRPr/>
          </a:p>
        </p:txBody>
      </p:sp>
      <p:sp>
        <p:nvSpPr>
          <p:cNvPr id="285" name="Shape 285"/>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1600"/>
              </a:spcAft>
              <a:buNone/>
            </a:pPr>
            <a:endParaRPr/>
          </a:p>
        </p:txBody>
      </p:sp>
      <p:pic>
        <p:nvPicPr>
          <p:cNvPr id="286" name="Shape 286"/>
          <p:cNvPicPr preferRelativeResize="0"/>
          <p:nvPr/>
        </p:nvPicPr>
        <p:blipFill>
          <a:blip r:embed="rId3">
            <a:alphaModFix/>
          </a:blip>
          <a:stretch>
            <a:fillRect/>
          </a:stretch>
        </p:blipFill>
        <p:spPr>
          <a:xfrm>
            <a:off x="457200" y="0"/>
            <a:ext cx="82296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r>
              <a:rPr lang="en"/>
              <a:t>LSTM</a:t>
            </a:r>
            <a:endParaRPr/>
          </a:p>
        </p:txBody>
      </p:sp>
      <p:pic>
        <p:nvPicPr>
          <p:cNvPr id="90" name="Shape 90"/>
          <p:cNvPicPr preferRelativeResize="0"/>
          <p:nvPr/>
        </p:nvPicPr>
        <p:blipFill>
          <a:blip r:embed="rId3">
            <a:alphaModFix/>
          </a:blip>
          <a:stretch>
            <a:fillRect/>
          </a:stretch>
        </p:blipFill>
        <p:spPr>
          <a:xfrm>
            <a:off x="1534463" y="1128994"/>
            <a:ext cx="6075076" cy="3570657"/>
          </a:xfrm>
          <a:prstGeom prst="rect">
            <a:avLst/>
          </a:prstGeom>
          <a:noFill/>
          <a:ln>
            <a:noFill/>
          </a:ln>
        </p:spPr>
      </p:pic>
      <p:sp>
        <p:nvSpPr>
          <p:cNvPr id="91" name="Shape 91"/>
          <p:cNvSpPr txBox="1"/>
          <p:nvPr/>
        </p:nvSpPr>
        <p:spPr>
          <a:xfrm>
            <a:off x="6498725" y="4699650"/>
            <a:ext cx="2559900" cy="285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Loss function: Softmax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Calibri"/>
              <a:buNone/>
            </a:pPr>
            <a:r>
              <a:rPr lang="en" sz="3300" b="0" i="0" u="none" strike="noStrike" cap="none">
                <a:solidFill>
                  <a:schemeClr val="dk1"/>
                </a:solidFill>
                <a:latin typeface="Calibri"/>
                <a:ea typeface="Calibri"/>
                <a:cs typeface="Calibri"/>
                <a:sym typeface="Calibri"/>
              </a:rPr>
              <a:t>Data</a:t>
            </a:r>
            <a:endParaRPr sz="1100"/>
          </a:p>
        </p:txBody>
      </p:sp>
      <p:sp>
        <p:nvSpPr>
          <p:cNvPr id="98" name="Shape 98"/>
          <p:cNvSpPr txBox="1">
            <a:spLocks noGrp="1"/>
          </p:cNvSpPr>
          <p:nvPr>
            <p:ph type="body" idx="1"/>
          </p:nvPr>
        </p:nvSpPr>
        <p:spPr>
          <a:xfrm>
            <a:off x="628650" y="1161669"/>
            <a:ext cx="7886700" cy="32634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r>
              <a:rPr lang="en"/>
              <a:t>Pitchfork:</a:t>
            </a:r>
            <a:endParaRPr/>
          </a:p>
          <a:p>
            <a:pPr marL="457200" marR="0" lvl="0" indent="-361950" algn="l" rtl="0">
              <a:lnSpc>
                <a:spcPct val="90000"/>
              </a:lnSpc>
              <a:spcBef>
                <a:spcPts val="1600"/>
              </a:spcBef>
              <a:spcAft>
                <a:spcPts val="0"/>
              </a:spcAft>
              <a:buClr>
                <a:schemeClr val="dk1"/>
              </a:buClr>
              <a:buSzPts val="2100"/>
              <a:buFont typeface="Calibri"/>
              <a:buChar char="•"/>
            </a:pPr>
            <a:r>
              <a:rPr lang="en"/>
              <a:t>More than 18,000 music-related reviews from Pitchfork magazine</a:t>
            </a:r>
            <a:endParaRPr/>
          </a:p>
          <a:p>
            <a:pPr marL="457200" marR="0" lvl="0" indent="-361950" algn="l" rtl="0">
              <a:lnSpc>
                <a:spcPct val="90000"/>
              </a:lnSpc>
              <a:spcBef>
                <a:spcPts val="0"/>
              </a:spcBef>
              <a:spcAft>
                <a:spcPts val="0"/>
              </a:spcAft>
              <a:buClr>
                <a:schemeClr val="dk1"/>
              </a:buClr>
              <a:buSzPts val="2100"/>
              <a:buFont typeface="Calibri"/>
              <a:buChar char="•"/>
            </a:pPr>
            <a:r>
              <a:rPr lang="en"/>
              <a:t>Professionally written, a combination of artist biography, musical revolution and assessment of the latest album</a:t>
            </a:r>
            <a:endParaRPr/>
          </a:p>
          <a:p>
            <a:pPr marL="457200" marR="0" lvl="0" indent="-361950" algn="l" rtl="0">
              <a:lnSpc>
                <a:spcPct val="90000"/>
              </a:lnSpc>
              <a:spcBef>
                <a:spcPts val="0"/>
              </a:spcBef>
              <a:spcAft>
                <a:spcPts val="0"/>
              </a:spcAft>
              <a:buSzPts val="2100"/>
              <a:buChar char="•"/>
            </a:pPr>
            <a:r>
              <a:rPr lang="en"/>
              <a:t>Rich semantic and grammatical variety</a:t>
            </a:r>
            <a:endParaRPr/>
          </a:p>
          <a:p>
            <a:pPr marL="457200" marR="0" lvl="0" indent="-361950" algn="l" rtl="0">
              <a:lnSpc>
                <a:spcPct val="90000"/>
              </a:lnSpc>
              <a:spcBef>
                <a:spcPts val="0"/>
              </a:spcBef>
              <a:spcAft>
                <a:spcPts val="0"/>
              </a:spcAft>
              <a:buSzPts val="2100"/>
              <a:buChar char="•"/>
            </a:pPr>
            <a:r>
              <a:rPr lang="en"/>
              <a:t>Size of the text corpus (74 MB) and non-alphabet characters are major issues</a:t>
            </a:r>
            <a:endParaRPr/>
          </a:p>
          <a:p>
            <a:pPr marL="0" marR="0" lvl="0" indent="0" algn="l" rtl="0">
              <a:lnSpc>
                <a:spcPct val="90000"/>
              </a:lnSpc>
              <a:spcBef>
                <a:spcPts val="1600"/>
              </a:spcBef>
              <a:spcAft>
                <a:spcPts val="0"/>
              </a:spcAft>
              <a:buNone/>
            </a:pPr>
            <a:r>
              <a:rPr lang="en"/>
              <a:t>Amazon fine food reviews:</a:t>
            </a:r>
            <a:endParaRPr/>
          </a:p>
          <a:p>
            <a:pPr marL="457200" marR="0" lvl="0" indent="-361950" algn="l" rtl="0">
              <a:lnSpc>
                <a:spcPct val="90000"/>
              </a:lnSpc>
              <a:spcBef>
                <a:spcPts val="1600"/>
              </a:spcBef>
              <a:spcAft>
                <a:spcPts val="0"/>
              </a:spcAft>
              <a:buSzPts val="2100"/>
              <a:buChar char="•"/>
            </a:pPr>
            <a:r>
              <a:rPr lang="en"/>
              <a:t>More than 500,000 food reviews Amazon users from October 2012</a:t>
            </a:r>
            <a:endParaRPr/>
          </a:p>
          <a:p>
            <a:pPr marL="0" marR="0" lvl="0" indent="0" algn="l" rtl="0">
              <a:lnSpc>
                <a:spcPct val="90000"/>
              </a:lnSpc>
              <a:spcBef>
                <a:spcPts val="1600"/>
              </a:spcBef>
              <a:spcAft>
                <a:spcPts val="0"/>
              </a:spcAft>
              <a:buNone/>
            </a:pPr>
            <a:endParaRPr/>
          </a:p>
          <a:p>
            <a:pPr marL="0" marR="0" lvl="0" indent="0" algn="l" rtl="0">
              <a:lnSpc>
                <a:spcPct val="90000"/>
              </a:lnSpc>
              <a:spcBef>
                <a:spcPts val="1600"/>
              </a:spcBef>
              <a:spcAft>
                <a:spcPts val="1600"/>
              </a:spcAft>
              <a:buNone/>
            </a:pPr>
            <a:endParaRPr/>
          </a:p>
        </p:txBody>
      </p:sp>
      <p:pic>
        <p:nvPicPr>
          <p:cNvPr id="99" name="Shape 99"/>
          <p:cNvPicPr preferRelativeResize="0"/>
          <p:nvPr/>
        </p:nvPicPr>
        <p:blipFill>
          <a:blip r:embed="rId3">
            <a:alphaModFix/>
          </a:blip>
          <a:stretch>
            <a:fillRect/>
          </a:stretch>
        </p:blipFill>
        <p:spPr>
          <a:xfrm>
            <a:off x="5236887" y="334425"/>
            <a:ext cx="1893687" cy="994175"/>
          </a:xfrm>
          <a:prstGeom prst="rect">
            <a:avLst/>
          </a:prstGeom>
          <a:noFill/>
          <a:ln>
            <a:noFill/>
          </a:ln>
        </p:spPr>
      </p:pic>
      <p:pic>
        <p:nvPicPr>
          <p:cNvPr id="100" name="Shape 100"/>
          <p:cNvPicPr preferRelativeResize="0"/>
          <p:nvPr/>
        </p:nvPicPr>
        <p:blipFill>
          <a:blip r:embed="rId4">
            <a:alphaModFix/>
          </a:blip>
          <a:stretch>
            <a:fillRect/>
          </a:stretch>
        </p:blipFill>
        <p:spPr>
          <a:xfrm>
            <a:off x="7400050" y="599375"/>
            <a:ext cx="864401" cy="464275"/>
          </a:xfrm>
          <a:prstGeom prst="rect">
            <a:avLst/>
          </a:prstGeom>
          <a:noFill/>
          <a:ln>
            <a:noFill/>
          </a:ln>
        </p:spPr>
      </p:pic>
      <p:pic>
        <p:nvPicPr>
          <p:cNvPr id="101" name="Shape 101"/>
          <p:cNvPicPr preferRelativeResize="0"/>
          <p:nvPr/>
        </p:nvPicPr>
        <p:blipFill>
          <a:blip r:embed="rId5">
            <a:alphaModFix/>
          </a:blip>
          <a:stretch>
            <a:fillRect/>
          </a:stretch>
        </p:blipFill>
        <p:spPr>
          <a:xfrm>
            <a:off x="3689050" y="663276"/>
            <a:ext cx="1547824" cy="336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rtl="0">
              <a:spcBef>
                <a:spcPts val="0"/>
              </a:spcBef>
              <a:spcAft>
                <a:spcPts val="0"/>
              </a:spcAft>
              <a:buNone/>
            </a:pPr>
            <a:r>
              <a:rPr lang="en"/>
              <a:t>Pitchfork Review Example</a:t>
            </a:r>
            <a:endParaRPr/>
          </a:p>
          <a:p>
            <a:pPr marL="0" lvl="0" indent="0" rtl="0">
              <a:spcBef>
                <a:spcPts val="0"/>
              </a:spcBef>
              <a:spcAft>
                <a:spcPts val="0"/>
              </a:spcAft>
              <a:buNone/>
            </a:pPr>
            <a:r>
              <a:rPr lang="en"/>
              <a:t>Bruno Mars’s 24k Magic	</a:t>
            </a:r>
            <a:endParaRPr/>
          </a:p>
        </p:txBody>
      </p:sp>
      <p:sp>
        <p:nvSpPr>
          <p:cNvPr id="107" name="Shape 107"/>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rtl="0">
              <a:spcBef>
                <a:spcPts val="800"/>
              </a:spcBef>
              <a:spcAft>
                <a:spcPts val="1600"/>
              </a:spcAft>
              <a:buNone/>
            </a:pPr>
            <a:r>
              <a:rPr lang="en" sz="1800" i="1"/>
              <a:t>...“That’s What I Like” is a song about opulence that sounds it—it’s sort of like what The 20/20 Experience thought it was—while “Versace on the Floor” and “Too Good to Say Goodbye” are as faithful recreations of </a:t>
            </a:r>
            <a:r>
              <a:rPr lang="en" sz="1800" i="1">
                <a:solidFill>
                  <a:srgbClr val="980000"/>
                </a:solidFill>
              </a:rPr>
              <a:t>mid-’90s R&amp;B</a:t>
            </a:r>
            <a:r>
              <a:rPr lang="en" sz="1800" i="1"/>
              <a:t> as you’ll find outside the decade, from the roller-rink synths of the former to the latter’s slow-dance power balladry (albeit one that, if it actually came out then, would mostly recall Luther doing “Superstar”).But most of all, it helps that Mars is a consummate performer; this kind of showmanship is  much more convincing, and coherent, from one showman than from one dilettante producer. If “Uptown Funk” was the theme-park version of one sliver of funk, 24K Magic is the rest of the park: rebuilt shinier and glitzier and safer, every element engineered to please more than the real thing, and with a hell of a tour guide. It’s not history, not even historical fiction, but harmless fun.</a:t>
            </a:r>
            <a:endParaRPr sz="1800"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r>
              <a:rPr lang="en"/>
              <a:t>Amazon Review Example</a:t>
            </a:r>
            <a:endParaRPr/>
          </a:p>
        </p:txBody>
      </p:sp>
      <p:sp>
        <p:nvSpPr>
          <p:cNvPr id="113" name="Shape 113"/>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0" lvl="0" indent="0">
              <a:spcBef>
                <a:spcPts val="800"/>
              </a:spcBef>
              <a:spcAft>
                <a:spcPts val="0"/>
              </a:spcAft>
              <a:buNone/>
            </a:pPr>
            <a:r>
              <a:rPr lang="en" sz="1800" i="1"/>
              <a:t>“I love this candy. After weight watchers I had to cut back but still have a craving for it.”</a:t>
            </a:r>
            <a:endParaRPr sz="1800" i="1"/>
          </a:p>
          <a:p>
            <a:pPr marL="0" lvl="0" indent="0">
              <a:spcBef>
                <a:spcPts val="1600"/>
              </a:spcBef>
              <a:spcAft>
                <a:spcPts val="1600"/>
              </a:spcAft>
              <a:buNone/>
            </a:pPr>
            <a:r>
              <a:rPr lang="en" sz="1800" i="1"/>
              <a:t>“I got this for my Mum who is not diabetic but needs to watch her sugar intake, and my father who simply chooses to limit unnecessary sugar intake - she's the one with the sweet tooth - they both LOVED these toffees, you would never guess that they're sugar-free and it's so great that you can eat them pretty much guilt free! i was so impressed that i've ordered some for myself </a:t>
            </a:r>
            <a:r>
              <a:rPr lang="en" sz="1800" i="1">
                <a:solidFill>
                  <a:srgbClr val="980000"/>
                </a:solidFill>
              </a:rPr>
              <a:t>(w dark chocolate)</a:t>
            </a:r>
            <a:r>
              <a:rPr lang="en" sz="1800" i="1"/>
              <a:t> to take to the office so i'll eat them instead of snacking on sugary sweets. These are just EXCELLENT!”</a:t>
            </a:r>
            <a:endParaRPr sz="1800"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spcBef>
                <a:spcPts val="0"/>
              </a:spcBef>
              <a:spcAft>
                <a:spcPts val="0"/>
              </a:spcAft>
              <a:buNone/>
            </a:pPr>
            <a:r>
              <a:rPr lang="en"/>
              <a:t>Use Cases</a:t>
            </a:r>
            <a:endParaRPr/>
          </a:p>
        </p:txBody>
      </p:sp>
      <p:sp>
        <p:nvSpPr>
          <p:cNvPr id="119" name="Shape 119"/>
          <p:cNvSpPr txBox="1">
            <a:spLocks noGrp="1"/>
          </p:cNvSpPr>
          <p:nvPr>
            <p:ph type="body" idx="1"/>
          </p:nvPr>
        </p:nvSpPr>
        <p:spPr>
          <a:xfrm>
            <a:off x="181275" y="1369225"/>
            <a:ext cx="8655600" cy="3263400"/>
          </a:xfrm>
          <a:prstGeom prst="rect">
            <a:avLst/>
          </a:prstGeom>
        </p:spPr>
        <p:txBody>
          <a:bodyPr spcFirstLastPara="1" wrap="square" lIns="68575" tIns="34275" rIns="68575" bIns="34275" anchor="t" anchorCtr="0">
            <a:noAutofit/>
          </a:bodyPr>
          <a:lstStyle/>
          <a:p>
            <a:pPr marL="457200" lvl="0" indent="-355600" rtl="0">
              <a:spcBef>
                <a:spcPts val="800"/>
              </a:spcBef>
              <a:spcAft>
                <a:spcPts val="0"/>
              </a:spcAft>
              <a:buClr>
                <a:srgbClr val="24292E"/>
              </a:buClr>
              <a:buSzPts val="2000"/>
              <a:buFont typeface="Arial"/>
              <a:buChar char="•"/>
            </a:pPr>
            <a:r>
              <a:rPr lang="en" sz="2000" b="1">
                <a:solidFill>
                  <a:srgbClr val="24292E"/>
                </a:solidFill>
                <a:latin typeface="Arial"/>
                <a:ea typeface="Arial"/>
                <a:cs typeface="Arial"/>
                <a:sym typeface="Arial"/>
              </a:rPr>
              <a:t>UC1 - Prepare the data</a:t>
            </a:r>
            <a:r>
              <a:rPr lang="en" sz="2000">
                <a:solidFill>
                  <a:srgbClr val="24292E"/>
                </a:solidFill>
                <a:latin typeface="Arial"/>
                <a:ea typeface="Arial"/>
                <a:cs typeface="Arial"/>
                <a:sym typeface="Arial"/>
              </a:rPr>
              <a:t> - make sure it is compatible with the training pipeline</a:t>
            </a:r>
            <a:endParaRPr sz="2000">
              <a:solidFill>
                <a:srgbClr val="24292E"/>
              </a:solidFill>
              <a:latin typeface="Arial"/>
              <a:ea typeface="Arial"/>
              <a:cs typeface="Arial"/>
              <a:sym typeface="Arial"/>
            </a:endParaRPr>
          </a:p>
          <a:p>
            <a:pPr marL="457200" lvl="0" indent="-355600">
              <a:spcBef>
                <a:spcPts val="0"/>
              </a:spcBef>
              <a:spcAft>
                <a:spcPts val="0"/>
              </a:spcAft>
              <a:buClr>
                <a:srgbClr val="24292E"/>
              </a:buClr>
              <a:buSzPts val="2000"/>
              <a:buFont typeface="Arial"/>
              <a:buChar char="•"/>
            </a:pPr>
            <a:r>
              <a:rPr lang="en" sz="2000" b="1">
                <a:solidFill>
                  <a:srgbClr val="24292E"/>
                </a:solidFill>
                <a:latin typeface="Arial"/>
                <a:ea typeface="Arial"/>
                <a:cs typeface="Arial"/>
                <a:sym typeface="Arial"/>
              </a:rPr>
              <a:t>UC2 - Train the model</a:t>
            </a:r>
            <a:r>
              <a:rPr lang="en" sz="2000">
                <a:solidFill>
                  <a:srgbClr val="24292E"/>
                </a:solidFill>
                <a:latin typeface="Arial"/>
                <a:ea typeface="Arial"/>
                <a:cs typeface="Arial"/>
                <a:sym typeface="Arial"/>
              </a:rPr>
              <a:t> - user provides a dataset and the script provides training result and training parameters</a:t>
            </a:r>
            <a:endParaRPr sz="2000">
              <a:solidFill>
                <a:srgbClr val="24292E"/>
              </a:solidFill>
              <a:latin typeface="Arial"/>
              <a:ea typeface="Arial"/>
              <a:cs typeface="Arial"/>
              <a:sym typeface="Arial"/>
            </a:endParaRPr>
          </a:p>
          <a:p>
            <a:pPr marL="457200" lvl="0" indent="-355600">
              <a:spcBef>
                <a:spcPts val="0"/>
              </a:spcBef>
              <a:spcAft>
                <a:spcPts val="0"/>
              </a:spcAft>
              <a:buClr>
                <a:srgbClr val="24292E"/>
              </a:buClr>
              <a:buSzPts val="2000"/>
              <a:buFont typeface="Arial"/>
              <a:buChar char="•"/>
            </a:pPr>
            <a:r>
              <a:rPr lang="en" sz="2000" b="1">
                <a:solidFill>
                  <a:srgbClr val="24292E"/>
                </a:solidFill>
                <a:latin typeface="Arial"/>
                <a:ea typeface="Arial"/>
                <a:cs typeface="Arial"/>
                <a:sym typeface="Arial"/>
              </a:rPr>
              <a:t>UC3 - Run the model</a:t>
            </a:r>
            <a:r>
              <a:rPr lang="en" sz="2000">
                <a:solidFill>
                  <a:srgbClr val="24292E"/>
                </a:solidFill>
                <a:latin typeface="Arial"/>
                <a:ea typeface="Arial"/>
                <a:cs typeface="Arial"/>
                <a:sym typeface="Arial"/>
              </a:rPr>
              <a:t> - user provides a training model, seed word and the script provides the computer-generated reviews</a:t>
            </a:r>
            <a:endParaRPr sz="2000">
              <a:solidFill>
                <a:srgbClr val="24292E"/>
              </a:solidFill>
              <a:latin typeface="Arial"/>
              <a:ea typeface="Arial"/>
              <a:cs typeface="Arial"/>
              <a:sym typeface="Arial"/>
            </a:endParaRPr>
          </a:p>
          <a:p>
            <a:pPr marL="457200" lvl="0" indent="-355600" rtl="0">
              <a:spcBef>
                <a:spcPts val="0"/>
              </a:spcBef>
              <a:spcAft>
                <a:spcPts val="0"/>
              </a:spcAft>
              <a:buClr>
                <a:srgbClr val="24292E"/>
              </a:buClr>
              <a:buSzPts val="2000"/>
              <a:buFont typeface="Arial"/>
              <a:buChar char="•"/>
            </a:pPr>
            <a:r>
              <a:rPr lang="en" sz="2000" b="1">
                <a:solidFill>
                  <a:srgbClr val="24292E"/>
                </a:solidFill>
                <a:latin typeface="Arial"/>
                <a:ea typeface="Arial"/>
                <a:cs typeface="Arial"/>
                <a:sym typeface="Arial"/>
              </a:rPr>
              <a:t>UC4 - Diagnostics</a:t>
            </a:r>
            <a:r>
              <a:rPr lang="en" sz="2000">
                <a:solidFill>
                  <a:srgbClr val="24292E"/>
                </a:solidFill>
                <a:latin typeface="Arial"/>
                <a:ea typeface="Arial"/>
                <a:cs typeface="Arial"/>
                <a:sym typeface="Arial"/>
              </a:rPr>
              <a:t> - provide a diagnostic view of how the model learns the word corpus</a:t>
            </a:r>
            <a:endParaRPr sz="2000">
              <a:solidFill>
                <a:srgbClr val="24292E"/>
              </a:solidFill>
              <a:latin typeface="Arial"/>
              <a:ea typeface="Arial"/>
              <a:cs typeface="Arial"/>
              <a:sym typeface="Arial"/>
            </a:endParaRPr>
          </a:p>
          <a:p>
            <a:pPr marL="0" lvl="0" indent="0">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Shape 124"/>
          <p:cNvPicPr preferRelativeResize="0"/>
          <p:nvPr/>
        </p:nvPicPr>
        <p:blipFill>
          <a:blip r:embed="rId3">
            <a:alphaModFix/>
          </a:blip>
          <a:stretch>
            <a:fillRect/>
          </a:stretch>
        </p:blipFill>
        <p:spPr>
          <a:xfrm>
            <a:off x="527425" y="564724"/>
            <a:ext cx="8089127" cy="37484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1366</Words>
  <Application>Microsoft Macintosh PowerPoint</Application>
  <PresentationFormat>On-screen Show (16:9)</PresentationFormat>
  <Paragraphs>135</Paragraphs>
  <Slides>34</Slides>
  <Notes>34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Noto Sans Symbols</vt:lpstr>
      <vt:lpstr>Simple Light</vt:lpstr>
      <vt:lpstr>Fake Review Generator  Toan Luong, Gautam Moogimane, Amitabh Nag Data 515A</vt:lpstr>
      <vt:lpstr>Outline</vt:lpstr>
      <vt:lpstr>Background</vt:lpstr>
      <vt:lpstr>LSTM</vt:lpstr>
      <vt:lpstr>Data</vt:lpstr>
      <vt:lpstr>Pitchfork Review Example Bruno Mars’s 24k Magic </vt:lpstr>
      <vt:lpstr>Amazon Review Example</vt:lpstr>
      <vt:lpstr>Use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Structure</vt:lpstr>
      <vt:lpstr>Lessons Learned &amp; Future Work</vt:lpstr>
      <vt:lpstr>Acknowledgement</vt:lpstr>
      <vt:lpstr>Appendix</vt:lpstr>
      <vt:lpstr>Presentation Requirements</vt:lpstr>
      <vt:lpstr>Old Demo Video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Review Generator  Toan Luong, Gautam Moogimane, Amitabh Nag Data 515A</dc:title>
  <cp:lastModifiedBy>Toan Luong (Alum)</cp:lastModifiedBy>
  <cp:revision>1</cp:revision>
  <dcterms:modified xsi:type="dcterms:W3CDTF">2018-06-05T18:13:09Z</dcterms:modified>
</cp:coreProperties>
</file>