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tchfork.com/" TargetMode="External"/><Relationship Id="rId3" Type="http://schemas.openxmlformats.org/officeDocument/2006/relationships/hyperlink" Target="http://pitchfork.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Shape 12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Image Courtesy : https://pixabay.com/en/fake-forgery-counterfeit-fraud-1726362/</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Under CC0</a:t>
            </a:r>
            <a:endParaRPr/>
          </a:p>
        </p:txBody>
      </p:sp>
      <p:sp>
        <p:nvSpPr>
          <p:cNvPr id="128" name="Shape 12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Shape 19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latin typeface="Calibri"/>
                <a:ea typeface="Calibri"/>
                <a:cs typeface="Calibri"/>
                <a:sym typeface="Calibri"/>
              </a:rPr>
              <a:t>Not sure what to say? Here is our structure</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t>
            </a:r>
            <a:r>
              <a:rPr lang="en" sz="1200">
                <a:solidFill>
                  <a:schemeClr val="dk1"/>
                </a:solidFill>
                <a:latin typeface="Calibri"/>
                <a:ea typeface="Calibri"/>
                <a:cs typeface="Calibri"/>
                <a:sym typeface="Calibri"/>
              </a:rPr>
              <a:t>akereviewgenerator/ directory contains the main code and unit tests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
            </a:r>
            <a:r>
              <a:rPr lang="en" sz="1200">
                <a:solidFill>
                  <a:schemeClr val="dk1"/>
                </a:solidFill>
                <a:latin typeface="Calibri"/>
                <a:ea typeface="Calibri"/>
                <a:cs typeface="Calibri"/>
                <a:sym typeface="Calibri"/>
              </a:rPr>
              <a:t>ata/ contains the input text corpuses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doc/ contains documentation from the design specification and technology review</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working/ contains all temporary files from our separate experiments</a:t>
            </a:r>
            <a:endParaRPr sz="1200">
              <a:solidFill>
                <a:schemeClr val="dk1"/>
              </a:solidFill>
              <a:latin typeface="Calibri"/>
              <a:ea typeface="Calibri"/>
              <a:cs typeface="Calibri"/>
              <a:sym typeface="Calibri"/>
            </a:endParaRPr>
          </a:p>
        </p:txBody>
      </p:sp>
      <p:sp>
        <p:nvSpPr>
          <p:cNvPr id="199" name="Shape 19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Shape 20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Lessons:</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Evaluation of word-level and character-level text generating models. This is done during the technology review process. We evaluated 5 different models of both word-level and character-level, implemented in Tensorflow and Pytorch in terms of their speed, design, and fit to our dataset. We learned a lot from studying the codebase and attempted to understand their training methodology.</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 processing during input and output. Cleaning the input text corpus to fit in the word generating model required us to detect special characters, remove spaces, and excessive punctuations. We also come up with smoothing the output text by applying the Google Translate API, and provide a grammar score to evaluate how “good” the fake reviews are.</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 engineering process. We used Github and issue system extensively to sync up our work and keep track of our project milestones. We evaluated PEP8 on every single script. We developed test scripts and passed the Continuous Integration process. </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After this, we understand more about the hype and potential of deep learning in developing </a:t>
            </a:r>
            <a:r>
              <a:rPr lang="en" sz="1200">
                <a:solidFill>
                  <a:schemeClr val="dk1"/>
                </a:solidFill>
                <a:latin typeface="Calibri"/>
                <a:ea typeface="Calibri"/>
                <a:cs typeface="Calibri"/>
                <a:sym typeface="Calibri"/>
              </a:rPr>
              <a:t>intelligent</a:t>
            </a:r>
            <a:r>
              <a:rPr lang="en" sz="1200">
                <a:solidFill>
                  <a:schemeClr val="dk1"/>
                </a:solidFill>
                <a:latin typeface="Calibri"/>
                <a:ea typeface="Calibri"/>
                <a:cs typeface="Calibri"/>
                <a:sym typeface="Calibri"/>
              </a:rPr>
              <a:t> machines.</a:t>
            </a:r>
            <a:endParaRPr sz="1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SzPts val="1100"/>
              <a:buNone/>
            </a:pPr>
            <a:r>
              <a:rPr lang="en" sz="1200">
                <a:solidFill>
                  <a:schemeClr val="dk1"/>
                </a:solidFill>
                <a:latin typeface="Calibri"/>
                <a:ea typeface="Calibri"/>
                <a:cs typeface="Calibri"/>
                <a:sym typeface="Calibri"/>
              </a:rPr>
              <a:t>Future Work:</a:t>
            </a:r>
            <a:endParaRPr sz="1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If we have more time, we have a couple ideas to try out:</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Web/mobile API.</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Extra model tuning.</a:t>
            </a:r>
            <a:endParaRPr sz="12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Apply classification/clustering methods to the input text corpus or output fake reviews.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Model building</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PEP08</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Word vs char</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Evaluation of different models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Data affects the o/p</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Google translate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Grammar check</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Deep learning</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Future work:</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Create a webapi and website</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Tune the model to improve quality</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Create a classifier/clustering</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9" name="Shape 20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Shape 14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[TBD] – </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Add details about CNN, RNN methods to generate text</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Char and word rnn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Update the architecture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3" name="Shape 14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Shape 15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5275" lvl="0" marL="457200" marR="0" rtl="0" algn="l">
              <a:spcBef>
                <a:spcPts val="0"/>
              </a:spcBef>
              <a:spcAft>
                <a:spcPts val="0"/>
              </a:spcAft>
              <a:buSzPts val="1050"/>
              <a:buChar char="●"/>
            </a:pPr>
            <a:r>
              <a:rPr lang="en" sz="1050" u="sng">
                <a:solidFill>
                  <a:srgbClr val="008ABC"/>
                </a:solidFill>
                <a:highlight>
                  <a:srgbClr val="FFFFFF"/>
                </a:highlight>
                <a:hlinkClick r:id="rId2"/>
              </a:rPr>
              <a:t>Pitchfork</a:t>
            </a:r>
            <a:r>
              <a:rPr lang="en" sz="1050">
                <a:solidFill>
                  <a:schemeClr val="dk1"/>
                </a:solidFill>
                <a:highlight>
                  <a:srgbClr val="FFFFFF"/>
                </a:highlight>
              </a:rPr>
              <a:t> is a music-centric online magazine. It was started in 1995 and grew out of independent music reviewing into a general publication format, but is still famed for its variety music reviews. I scraped over 18,000 </a:t>
            </a:r>
            <a:r>
              <a:rPr lang="en" sz="1050" u="sng">
                <a:solidFill>
                  <a:srgbClr val="008ABC"/>
                </a:solidFill>
                <a:highlight>
                  <a:srgbClr val="FFFFFF"/>
                </a:highlight>
                <a:hlinkClick r:id="rId3"/>
              </a:rPr>
              <a:t>Pitchfork</a:t>
            </a:r>
            <a:r>
              <a:rPr lang="en" sz="1050">
                <a:solidFill>
                  <a:schemeClr val="dk1"/>
                </a:solidFill>
                <a:highlight>
                  <a:srgbClr val="FFFFFF"/>
                </a:highlight>
              </a:rPr>
              <a:t> reviews (going back to January 1999). </a:t>
            </a:r>
            <a:endParaRPr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lang="en" sz="1050">
                <a:solidFill>
                  <a:schemeClr val="dk1"/>
                </a:solidFill>
                <a:highlight>
                  <a:srgbClr val="FFFFFF"/>
                </a:highlight>
              </a:rPr>
              <a:t>Professionally written, a combination of artist biography, musical revolution and assessment of the latest album. Every review is from 400 to 600 words.</a:t>
            </a:r>
            <a:endParaRPr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lang="en" sz="1050">
                <a:solidFill>
                  <a:schemeClr val="dk1"/>
                </a:solidFill>
                <a:highlight>
                  <a:srgbClr val="FFFFFF"/>
                </a:highlight>
              </a:rPr>
              <a:t>Rich semantic and grammatical variety. Usage of complicated sentence structures, punctuations, in-line quotes</a:t>
            </a:r>
            <a:endParaRPr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lang="en" sz="1050">
                <a:solidFill>
                  <a:schemeClr val="dk1"/>
                </a:solidFill>
                <a:highlight>
                  <a:srgbClr val="FFFFFF"/>
                </a:highlight>
              </a:rPr>
              <a:t>The entire corpus has … words and … MB in storage. We had to write a text-cleaning script to reduce the corpus size to … MB by removing punctuations, excessive spaces.</a:t>
            </a:r>
            <a:endParaRPr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lang="en" sz="1050">
                <a:solidFill>
                  <a:schemeClr val="dk1"/>
                </a:solidFill>
                <a:highlight>
                  <a:srgbClr val="FFFFFF"/>
                </a:highlight>
              </a:rPr>
              <a:t>Data is converted from SQLite to .txt file. Special characters can occur during the conversion process, especially for non-alphabet characters. </a:t>
            </a:r>
            <a:endParaRPr sz="1050">
              <a:solidFill>
                <a:schemeClr val="dk1"/>
              </a:solidFill>
              <a:highlight>
                <a:srgbClr val="FFFFFF"/>
              </a:highlight>
            </a:endParaRPr>
          </a:p>
          <a:p>
            <a:pPr indent="0" lvl="0" marL="0" marR="0" rtl="0" algn="l">
              <a:spcBef>
                <a:spcPts val="0"/>
              </a:spcBef>
              <a:spcAft>
                <a:spcPts val="0"/>
              </a:spcAft>
              <a:buNone/>
            </a:pP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Example Review</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Pitchfork dataset – Cleaning, structure</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Amazon dataset</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Limitations – special character, size</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Script to clean – remove punctuations</a:t>
            </a:r>
            <a:endParaRPr/>
          </a:p>
          <a:p>
            <a:pPr indent="0" lvl="0" marL="0" marR="0" rtl="0" algn="l">
              <a:spcBef>
                <a:spcPts val="0"/>
              </a:spcBef>
              <a:spcAft>
                <a:spcPts val="0"/>
              </a:spcAft>
              <a:buNone/>
            </a:pPr>
            <a:r>
              <a:rPr b="0" i="0" lang="en" sz="1200" u="none" cap="none" strike="noStrike">
                <a:solidFill>
                  <a:schemeClr val="dk1"/>
                </a:solidFill>
                <a:latin typeface="Calibri"/>
                <a:ea typeface="Calibri"/>
                <a:cs typeface="Calibri"/>
                <a:sym typeface="Calibri"/>
              </a:rPr>
              <a:t>DataSources – link to Kaggle</a:t>
            </a:r>
            <a:endParaRPr/>
          </a:p>
        </p:txBody>
      </p:sp>
      <p:sp>
        <p:nvSpPr>
          <p:cNvPr id="157" name="Shape 15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[optional] Add before and after. Extract an example that has “music”</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Shape 5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8" name="Shape 58"/>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Shape 6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Shape 6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0" name="Shape 7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Shape 7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6" name="Shape 76"/>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Shape 8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3" name="Shape 83"/>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Shape 9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2" name="Shape 9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Shape 100"/>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1" name="Shape 10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Shape 107"/>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8" name="Shape 108"/>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Shape 1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5" name="Shape 115"/>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1" name="Shape 121"/>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sz="9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Shape 5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drive.google.com/file/d/1npYqKXPTrnxJjqZ6w-dQBnUPrZT4_Lvq/view"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jpg"/><Relationship Id="rId6" Type="http://schemas.openxmlformats.org/officeDocument/2006/relationships/hyperlink" Target="https://github.com/amitabhnag/FakeReviewGenerat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github.com/karpathy/char-rnn" TargetMode="External"/><Relationship Id="rId4" Type="http://schemas.openxmlformats.org/officeDocument/2006/relationships/hyperlink" Target="https://github.com/hunkim/word-rnn-tensorflow" TargetMode="External"/><Relationship Id="rId5" Type="http://schemas.openxmlformats.org/officeDocument/2006/relationships/hyperlink" Target="https://www.youtube.com/watch?v=WCUNPb-5EY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uwseds.github.io/projec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ctrTitle"/>
          </p:nvPr>
        </p:nvSpPr>
        <p:spPr>
          <a:xfrm>
            <a:off x="1143000" y="1515981"/>
            <a:ext cx="6858000" cy="2268801"/>
          </a:xfrm>
          <a:prstGeom prst="rect">
            <a:avLst/>
          </a:prstGeom>
          <a:noFill/>
          <a:ln>
            <a:noFill/>
          </a:ln>
        </p:spPr>
        <p:txBody>
          <a:bodyPr anchorCtr="0" anchor="b" bIns="34275" lIns="68575" spcFirstLastPara="1" rIns="68575" wrap="square" tIns="34275">
            <a:noAutofit/>
          </a:bodyPr>
          <a:lstStyle/>
          <a:p>
            <a:pPr indent="0" lvl="0" marL="0" marR="0" rtl="0" algn="ctr">
              <a:lnSpc>
                <a:spcPct val="90000"/>
              </a:lnSpc>
              <a:spcBef>
                <a:spcPts val="0"/>
              </a:spcBef>
              <a:spcAft>
                <a:spcPts val="0"/>
              </a:spcAft>
              <a:buClr>
                <a:schemeClr val="dk1"/>
              </a:buClr>
              <a:buSzPts val="4100"/>
              <a:buFont typeface="Calibri"/>
              <a:buNone/>
            </a:pPr>
            <a:r>
              <a:rPr b="0" i="0" lang="en" sz="4100" u="none" cap="none" strike="noStrike">
                <a:solidFill>
                  <a:schemeClr val="dk1"/>
                </a:solidFill>
                <a:latin typeface="Calibri"/>
                <a:ea typeface="Calibri"/>
                <a:cs typeface="Calibri"/>
                <a:sym typeface="Calibri"/>
              </a:rPr>
              <a:t>Fake Review Generator</a:t>
            </a:r>
            <a:br>
              <a:rPr b="0" i="0" lang="en" sz="4100" u="none" cap="none" strike="noStrike">
                <a:solidFill>
                  <a:schemeClr val="dk1"/>
                </a:solidFill>
                <a:latin typeface="Calibri"/>
                <a:ea typeface="Calibri"/>
                <a:cs typeface="Calibri"/>
                <a:sym typeface="Calibri"/>
              </a:rPr>
            </a:br>
            <a:br>
              <a:rPr b="0" i="0" lang="en" sz="4100" u="none" cap="none" strike="noStrike">
                <a:solidFill>
                  <a:schemeClr val="dk1"/>
                </a:solidFill>
                <a:latin typeface="Calibri"/>
                <a:ea typeface="Calibri"/>
                <a:cs typeface="Calibri"/>
                <a:sym typeface="Calibri"/>
              </a:rPr>
            </a:br>
            <a:r>
              <a:rPr b="0" i="0" lang="en" sz="2200" u="none" cap="none" strike="noStrike">
                <a:solidFill>
                  <a:schemeClr val="dk1"/>
                </a:solidFill>
                <a:latin typeface="Calibri"/>
                <a:ea typeface="Calibri"/>
                <a:cs typeface="Calibri"/>
                <a:sym typeface="Calibri"/>
              </a:rPr>
              <a:t>Toan Luong, Gautam Moogimane, Amitabh Nag</a:t>
            </a:r>
            <a:br>
              <a:rPr b="0" i="0" lang="en" sz="2200" u="none" cap="none" strike="noStrike">
                <a:solidFill>
                  <a:schemeClr val="dk1"/>
                </a:solidFill>
                <a:latin typeface="Calibri"/>
                <a:ea typeface="Calibri"/>
                <a:cs typeface="Calibri"/>
                <a:sym typeface="Calibri"/>
              </a:rPr>
            </a:br>
            <a:r>
              <a:rPr b="0" i="0" lang="en" sz="2200" u="none" cap="none" strike="noStrike">
                <a:solidFill>
                  <a:schemeClr val="dk1"/>
                </a:solidFill>
                <a:latin typeface="Calibri"/>
                <a:ea typeface="Calibri"/>
                <a:cs typeface="Calibri"/>
                <a:sym typeface="Calibri"/>
              </a:rPr>
              <a:t>University of Washington </a:t>
            </a:r>
            <a:br>
              <a:rPr b="0" i="0" lang="en" sz="2200" u="none" cap="none" strike="noStrike">
                <a:solidFill>
                  <a:schemeClr val="dk1"/>
                </a:solidFill>
                <a:latin typeface="Calibri"/>
                <a:ea typeface="Calibri"/>
                <a:cs typeface="Calibri"/>
                <a:sym typeface="Calibri"/>
              </a:rPr>
            </a:br>
            <a:r>
              <a:rPr b="0" i="0" lang="en" sz="2200" u="none" cap="none" strike="noStrike">
                <a:solidFill>
                  <a:schemeClr val="dk1"/>
                </a:solidFill>
                <a:latin typeface="Calibri"/>
                <a:ea typeface="Calibri"/>
                <a:cs typeface="Calibri"/>
                <a:sym typeface="Calibri"/>
              </a:rPr>
              <a:t>Data 515A</a:t>
            </a:r>
            <a:endParaRPr b="0" i="0" sz="4100" u="none" cap="none" strike="noStrike">
              <a:solidFill>
                <a:schemeClr val="dk1"/>
              </a:solidFill>
              <a:latin typeface="Calibri"/>
              <a:ea typeface="Calibri"/>
              <a:cs typeface="Calibri"/>
              <a:sym typeface="Calibri"/>
            </a:endParaRPr>
          </a:p>
        </p:txBody>
      </p:sp>
      <p:sp>
        <p:nvSpPr>
          <p:cNvPr id="131" name="Shape 131"/>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Calibri"/>
                <a:ea typeface="Calibri"/>
                <a:cs typeface="Calibri"/>
                <a:sym typeface="Calibri"/>
              </a:rPr>
              <a:t> </a:t>
            </a:r>
            <a:endParaRPr sz="1100"/>
          </a:p>
        </p:txBody>
      </p:sp>
      <p:pic>
        <p:nvPicPr>
          <p:cNvPr id="132" name="Shape 132"/>
          <p:cNvPicPr preferRelativeResize="0"/>
          <p:nvPr/>
        </p:nvPicPr>
        <p:blipFill rotWithShape="1">
          <a:blip r:embed="rId3">
            <a:alphaModFix/>
          </a:blip>
          <a:srcRect b="26489" l="19436" r="18496" t="26565"/>
          <a:stretch/>
        </p:blipFill>
        <p:spPr>
          <a:xfrm>
            <a:off x="3563234" y="112341"/>
            <a:ext cx="2017531" cy="15259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Demo</a:t>
            </a:r>
            <a:endParaRPr/>
          </a:p>
        </p:txBody>
      </p:sp>
      <p:sp>
        <p:nvSpPr>
          <p:cNvPr id="194" name="Shape 19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0"/>
              </a:spcAft>
              <a:buNone/>
            </a:pPr>
            <a:r>
              <a:t/>
            </a:r>
            <a:endParaRPr/>
          </a:p>
        </p:txBody>
      </p:sp>
      <p:pic>
        <p:nvPicPr>
          <p:cNvPr id="195" name="Shape 195" title="Demo.mp4">
            <a:hlinkClick r:id="rId3"/>
          </p:cNvPr>
          <p:cNvPicPr preferRelativeResize="0"/>
          <p:nvPr/>
        </p:nvPicPr>
        <p:blipFill>
          <a:blip r:embed="rId4">
            <a:alphaModFix/>
          </a:blip>
          <a:stretch>
            <a:fillRect/>
          </a:stretch>
        </p:blipFill>
        <p:spPr>
          <a:xfrm>
            <a:off x="628650" y="1268050"/>
            <a:ext cx="78867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Project Structure</a:t>
            </a:r>
            <a:endParaRPr sz="1100"/>
          </a:p>
        </p:txBody>
      </p:sp>
      <p:pic>
        <p:nvPicPr>
          <p:cNvPr id="202" name="Shape 202"/>
          <p:cNvPicPr preferRelativeResize="0"/>
          <p:nvPr/>
        </p:nvPicPr>
        <p:blipFill>
          <a:blip r:embed="rId3">
            <a:alphaModFix/>
          </a:blip>
          <a:stretch>
            <a:fillRect/>
          </a:stretch>
        </p:blipFill>
        <p:spPr>
          <a:xfrm>
            <a:off x="3566075" y="541150"/>
            <a:ext cx="2300800" cy="4518375"/>
          </a:xfrm>
          <a:prstGeom prst="rect">
            <a:avLst/>
          </a:prstGeom>
          <a:noFill/>
          <a:ln>
            <a:noFill/>
          </a:ln>
        </p:spPr>
      </p:pic>
      <p:pic>
        <p:nvPicPr>
          <p:cNvPr id="203" name="Shape 203"/>
          <p:cNvPicPr preferRelativeResize="0"/>
          <p:nvPr/>
        </p:nvPicPr>
        <p:blipFill>
          <a:blip r:embed="rId4">
            <a:alphaModFix/>
          </a:blip>
          <a:stretch>
            <a:fillRect/>
          </a:stretch>
        </p:blipFill>
        <p:spPr>
          <a:xfrm>
            <a:off x="5714475" y="541150"/>
            <a:ext cx="3401700" cy="2835850"/>
          </a:xfrm>
          <a:prstGeom prst="rect">
            <a:avLst/>
          </a:prstGeom>
          <a:noFill/>
          <a:ln>
            <a:noFill/>
          </a:ln>
        </p:spPr>
      </p:pic>
      <p:pic>
        <p:nvPicPr>
          <p:cNvPr id="204" name="Shape 204"/>
          <p:cNvPicPr preferRelativeResize="0"/>
          <p:nvPr/>
        </p:nvPicPr>
        <p:blipFill>
          <a:blip r:embed="rId5">
            <a:alphaModFix/>
          </a:blip>
          <a:stretch>
            <a:fillRect/>
          </a:stretch>
        </p:blipFill>
        <p:spPr>
          <a:xfrm flipH="1">
            <a:off x="628650" y="1041000"/>
            <a:ext cx="2846225" cy="1494625"/>
          </a:xfrm>
          <a:prstGeom prst="rect">
            <a:avLst/>
          </a:prstGeom>
          <a:noFill/>
          <a:ln>
            <a:noFill/>
          </a:ln>
        </p:spPr>
      </p:pic>
      <p:sp>
        <p:nvSpPr>
          <p:cNvPr id="205" name="Shape 205"/>
          <p:cNvSpPr txBox="1"/>
          <p:nvPr/>
        </p:nvSpPr>
        <p:spPr>
          <a:xfrm>
            <a:off x="628650" y="2716125"/>
            <a:ext cx="1786800" cy="36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6"/>
              </a:rPr>
              <a:t>Link </a:t>
            </a:r>
            <a:r>
              <a:rPr lang="en"/>
              <a:t>to GitHub repo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Lessons </a:t>
            </a:r>
            <a:r>
              <a:rPr lang="en"/>
              <a:t>L</a:t>
            </a:r>
            <a:r>
              <a:rPr b="0" i="0" lang="en" sz="3300" u="none" cap="none" strike="noStrike">
                <a:solidFill>
                  <a:schemeClr val="dk1"/>
                </a:solidFill>
                <a:latin typeface="Calibri"/>
                <a:ea typeface="Calibri"/>
                <a:cs typeface="Calibri"/>
                <a:sym typeface="Calibri"/>
              </a:rPr>
              <a:t>earned </a:t>
            </a:r>
            <a:r>
              <a:rPr lang="en"/>
              <a:t>&amp;</a:t>
            </a:r>
            <a:r>
              <a:rPr b="0" i="0" lang="en" sz="3300" u="none" cap="none" strike="noStrike">
                <a:solidFill>
                  <a:schemeClr val="dk1"/>
                </a:solidFill>
                <a:latin typeface="Calibri"/>
                <a:ea typeface="Calibri"/>
                <a:cs typeface="Calibri"/>
                <a:sym typeface="Calibri"/>
              </a:rPr>
              <a:t> </a:t>
            </a:r>
            <a:r>
              <a:rPr lang="en"/>
              <a:t>F</a:t>
            </a:r>
            <a:r>
              <a:rPr b="0" i="0" lang="en" sz="3300" u="none" cap="none" strike="noStrike">
                <a:solidFill>
                  <a:schemeClr val="dk1"/>
                </a:solidFill>
                <a:latin typeface="Calibri"/>
                <a:ea typeface="Calibri"/>
                <a:cs typeface="Calibri"/>
                <a:sym typeface="Calibri"/>
              </a:rPr>
              <a:t>uture </a:t>
            </a:r>
            <a:r>
              <a:rPr lang="en"/>
              <a:t>W</a:t>
            </a:r>
            <a:r>
              <a:rPr b="0" i="0" lang="en" sz="3300" u="none" cap="none" strike="noStrike">
                <a:solidFill>
                  <a:schemeClr val="dk1"/>
                </a:solidFill>
                <a:latin typeface="Calibri"/>
                <a:ea typeface="Calibri"/>
                <a:cs typeface="Calibri"/>
                <a:sym typeface="Calibri"/>
              </a:rPr>
              <a:t>ork</a:t>
            </a:r>
            <a:endParaRPr sz="1100"/>
          </a:p>
        </p:txBody>
      </p:sp>
      <p:sp>
        <p:nvSpPr>
          <p:cNvPr id="212" name="Shape 21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2100"/>
              <a:buFont typeface="Arial"/>
              <a:buNone/>
            </a:pPr>
            <a:r>
              <a:rPr lang="en" sz="2000"/>
              <a:t>Lessons:</a:t>
            </a:r>
            <a:endParaRPr sz="2000"/>
          </a:p>
          <a:p>
            <a:pPr indent="-355600" lvl="0" marL="457200" marR="0" rtl="0" algn="l">
              <a:lnSpc>
                <a:spcPct val="90000"/>
              </a:lnSpc>
              <a:spcBef>
                <a:spcPts val="0"/>
              </a:spcBef>
              <a:spcAft>
                <a:spcPts val="0"/>
              </a:spcAft>
              <a:buSzPts val="2000"/>
              <a:buChar char="•"/>
            </a:pPr>
            <a:r>
              <a:rPr lang="en" sz="2000"/>
              <a:t>Evaluation of word-level and character-level text generating models</a:t>
            </a:r>
            <a:endParaRPr sz="2000"/>
          </a:p>
          <a:p>
            <a:pPr indent="-355600" lvl="0" marL="457200" marR="0" rtl="0" algn="l">
              <a:lnSpc>
                <a:spcPct val="90000"/>
              </a:lnSpc>
              <a:spcBef>
                <a:spcPts val="0"/>
              </a:spcBef>
              <a:spcAft>
                <a:spcPts val="0"/>
              </a:spcAft>
              <a:buSzPts val="2000"/>
              <a:buChar char="•"/>
            </a:pPr>
            <a:r>
              <a:rPr lang="en" sz="2000"/>
              <a:t>Text processing during input and output</a:t>
            </a:r>
            <a:endParaRPr sz="2000"/>
          </a:p>
          <a:p>
            <a:pPr indent="-355600" lvl="0" marL="457200" marR="0" rtl="0" algn="l">
              <a:lnSpc>
                <a:spcPct val="90000"/>
              </a:lnSpc>
              <a:spcBef>
                <a:spcPts val="0"/>
              </a:spcBef>
              <a:spcAft>
                <a:spcPts val="0"/>
              </a:spcAft>
              <a:buSzPts val="2000"/>
              <a:buChar char="•"/>
            </a:pPr>
            <a:r>
              <a:rPr lang="en" sz="2000"/>
              <a:t>Software engineering process</a:t>
            </a:r>
            <a:endParaRPr sz="2000"/>
          </a:p>
          <a:p>
            <a:pPr indent="-355600" lvl="0" marL="457200" marR="0" rtl="0" algn="l">
              <a:lnSpc>
                <a:spcPct val="90000"/>
              </a:lnSpc>
              <a:spcBef>
                <a:spcPts val="0"/>
              </a:spcBef>
              <a:spcAft>
                <a:spcPts val="0"/>
              </a:spcAft>
              <a:buSzPts val="2000"/>
              <a:buChar char="•"/>
            </a:pPr>
            <a:r>
              <a:rPr lang="en" sz="2000"/>
              <a:t>The bright future of deep learning</a:t>
            </a:r>
            <a:endParaRPr sz="2000"/>
          </a:p>
          <a:p>
            <a:pPr indent="0" lvl="0" marL="0" marR="0" rtl="0" algn="l">
              <a:lnSpc>
                <a:spcPct val="90000"/>
              </a:lnSpc>
              <a:spcBef>
                <a:spcPts val="0"/>
              </a:spcBef>
              <a:spcAft>
                <a:spcPts val="0"/>
              </a:spcAft>
              <a:buNone/>
            </a:pPr>
            <a:r>
              <a:t/>
            </a:r>
            <a:endParaRPr sz="2000"/>
          </a:p>
          <a:p>
            <a:pPr indent="0" lvl="0" marL="0" marR="0" rtl="0" algn="l">
              <a:lnSpc>
                <a:spcPct val="90000"/>
              </a:lnSpc>
              <a:spcBef>
                <a:spcPts val="0"/>
              </a:spcBef>
              <a:spcAft>
                <a:spcPts val="0"/>
              </a:spcAft>
              <a:buNone/>
            </a:pPr>
            <a:r>
              <a:rPr lang="en" sz="2000"/>
              <a:t>Future Work:</a:t>
            </a:r>
            <a:endParaRPr sz="2000"/>
          </a:p>
          <a:p>
            <a:pPr indent="-355600" lvl="0" marL="457200" marR="0" rtl="0" algn="l">
              <a:lnSpc>
                <a:spcPct val="90000"/>
              </a:lnSpc>
              <a:spcBef>
                <a:spcPts val="0"/>
              </a:spcBef>
              <a:spcAft>
                <a:spcPts val="0"/>
              </a:spcAft>
              <a:buSzPts val="2000"/>
              <a:buChar char="•"/>
            </a:pPr>
            <a:r>
              <a:rPr lang="en" sz="2000"/>
              <a:t>Web/mobile API</a:t>
            </a:r>
            <a:endParaRPr sz="2000"/>
          </a:p>
          <a:p>
            <a:pPr indent="-355600" lvl="0" marL="457200" marR="0" rtl="0" algn="l">
              <a:lnSpc>
                <a:spcPct val="90000"/>
              </a:lnSpc>
              <a:spcBef>
                <a:spcPts val="0"/>
              </a:spcBef>
              <a:spcAft>
                <a:spcPts val="0"/>
              </a:spcAft>
              <a:buSzPts val="2000"/>
              <a:buChar char="•"/>
            </a:pPr>
            <a:r>
              <a:rPr lang="en" sz="2000"/>
              <a:t>Extra model tuning</a:t>
            </a:r>
            <a:endParaRPr sz="2000"/>
          </a:p>
          <a:p>
            <a:pPr indent="-355600" lvl="0" marL="457200" marR="0" rtl="0" algn="l">
              <a:lnSpc>
                <a:spcPct val="90000"/>
              </a:lnSpc>
              <a:spcBef>
                <a:spcPts val="0"/>
              </a:spcBef>
              <a:spcAft>
                <a:spcPts val="0"/>
              </a:spcAft>
              <a:buSzPts val="2000"/>
              <a:buChar char="•"/>
            </a:pPr>
            <a:r>
              <a:rPr lang="en" sz="2000"/>
              <a:t>Apply classification/clustering methods</a:t>
            </a:r>
            <a:endParaRPr sz="2000"/>
          </a:p>
        </p:txBody>
      </p:sp>
      <p:pic>
        <p:nvPicPr>
          <p:cNvPr id="213" name="Shape 213"/>
          <p:cNvPicPr preferRelativeResize="0"/>
          <p:nvPr/>
        </p:nvPicPr>
        <p:blipFill>
          <a:blip r:embed="rId3">
            <a:alphaModFix/>
          </a:blip>
          <a:stretch>
            <a:fillRect/>
          </a:stretch>
        </p:blipFill>
        <p:spPr>
          <a:xfrm>
            <a:off x="7046300" y="3590600"/>
            <a:ext cx="2011575" cy="138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Acknowledgement</a:t>
            </a:r>
            <a:endParaRPr/>
          </a:p>
        </p:txBody>
      </p:sp>
      <p:sp>
        <p:nvSpPr>
          <p:cNvPr id="219" name="Shape 2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spcBef>
                <a:spcPts val="800"/>
              </a:spcBef>
              <a:spcAft>
                <a:spcPts val="0"/>
              </a:spcAft>
              <a:buSzPts val="2100"/>
              <a:buChar char="•"/>
            </a:pPr>
            <a:r>
              <a:rPr lang="en"/>
              <a:t>Andrej Karparthy and his work on </a:t>
            </a:r>
            <a:r>
              <a:rPr lang="en" u="sng">
                <a:solidFill>
                  <a:schemeClr val="hlink"/>
                </a:solidFill>
                <a:hlinkClick r:id="rId3"/>
              </a:rPr>
              <a:t>character-level RNN</a:t>
            </a:r>
            <a:r>
              <a:rPr lang="en"/>
              <a:t> </a:t>
            </a:r>
            <a:r>
              <a:rPr lang="en"/>
              <a:t>generating models.</a:t>
            </a:r>
            <a:endParaRPr/>
          </a:p>
          <a:p>
            <a:pPr indent="-361950" lvl="0" marL="457200" rtl="0">
              <a:spcBef>
                <a:spcPts val="0"/>
              </a:spcBef>
              <a:spcAft>
                <a:spcPts val="0"/>
              </a:spcAft>
              <a:buSzPts val="2100"/>
              <a:buChar char="•"/>
            </a:pPr>
            <a:r>
              <a:rPr lang="en" sz="1950">
                <a:solidFill>
                  <a:srgbClr val="24292E"/>
                </a:solidFill>
                <a:highlight>
                  <a:srgbClr val="FFFFFF"/>
                </a:highlight>
                <a:latin typeface="Arial"/>
                <a:ea typeface="Arial"/>
                <a:cs typeface="Arial"/>
                <a:sym typeface="Arial"/>
              </a:rPr>
              <a:t>Sung Kim and his work on </a:t>
            </a:r>
            <a:r>
              <a:rPr lang="en" u="sng">
                <a:solidFill>
                  <a:schemeClr val="hlink"/>
                </a:solidFill>
                <a:hlinkClick r:id="rId4"/>
              </a:rPr>
              <a:t>word-level RNN</a:t>
            </a:r>
            <a:r>
              <a:rPr lang="en" sz="1950">
                <a:solidFill>
                  <a:srgbClr val="24292E"/>
                </a:solidFill>
                <a:highlight>
                  <a:srgbClr val="FFFFFF"/>
                </a:highlight>
                <a:latin typeface="Arial"/>
                <a:ea typeface="Arial"/>
                <a:cs typeface="Arial"/>
                <a:sym typeface="Arial"/>
              </a:rPr>
              <a:t> generating models.</a:t>
            </a:r>
            <a:endParaRPr sz="1950">
              <a:solidFill>
                <a:srgbClr val="24292E"/>
              </a:solidFill>
              <a:highlight>
                <a:srgbClr val="FFFFFF"/>
              </a:highlight>
              <a:latin typeface="Arial"/>
              <a:ea typeface="Arial"/>
              <a:cs typeface="Arial"/>
              <a:sym typeface="Arial"/>
            </a:endParaRPr>
          </a:p>
          <a:p>
            <a:pPr indent="-352425" lvl="0" marL="457200" rtl="0">
              <a:spcBef>
                <a:spcPts val="0"/>
              </a:spcBef>
              <a:spcAft>
                <a:spcPts val="0"/>
              </a:spcAft>
              <a:buClr>
                <a:srgbClr val="24292E"/>
              </a:buClr>
              <a:buSzPts val="1950"/>
              <a:buFont typeface="Arial"/>
              <a:buChar char="•"/>
            </a:pPr>
            <a:r>
              <a:rPr lang="en" sz="1950">
                <a:solidFill>
                  <a:srgbClr val="24292E"/>
                </a:solidFill>
                <a:highlight>
                  <a:srgbClr val="FFFFFF"/>
                </a:highlight>
                <a:latin typeface="Arial"/>
                <a:ea typeface="Arial"/>
                <a:cs typeface="Arial"/>
                <a:sym typeface="Arial"/>
              </a:rPr>
              <a:t>(Conda Packages/Tensorflow/Googletrans/Language-Check?)</a:t>
            </a:r>
            <a:endParaRPr sz="1950">
              <a:solidFill>
                <a:srgbClr val="24292E"/>
              </a:solidFill>
              <a:highlight>
                <a:srgbClr val="FFFFFF"/>
              </a:highlight>
              <a:latin typeface="Arial"/>
              <a:ea typeface="Arial"/>
              <a:cs typeface="Arial"/>
              <a:sym typeface="Arial"/>
            </a:endParaRPr>
          </a:p>
          <a:p>
            <a:pPr indent="-352425" lvl="0" marL="457200">
              <a:spcBef>
                <a:spcPts val="0"/>
              </a:spcBef>
              <a:spcAft>
                <a:spcPts val="0"/>
              </a:spcAft>
              <a:buClr>
                <a:srgbClr val="24292E"/>
              </a:buClr>
              <a:buSzPts val="1950"/>
              <a:buFont typeface="Arial"/>
              <a:buChar char="•"/>
            </a:pPr>
            <a:r>
              <a:rPr lang="en" sz="1950" u="sng">
                <a:solidFill>
                  <a:schemeClr val="hlink"/>
                </a:solidFill>
                <a:highlight>
                  <a:srgbClr val="FFFFFF"/>
                </a:highlight>
                <a:latin typeface="Arial"/>
                <a:ea typeface="Arial"/>
                <a:cs typeface="Arial"/>
                <a:sym typeface="Arial"/>
                <a:hlinkClick r:id="rId5"/>
              </a:rPr>
              <a:t>LSTM/RNN</a:t>
            </a:r>
            <a:r>
              <a:rPr lang="en" sz="1950">
                <a:solidFill>
                  <a:srgbClr val="24292E"/>
                </a:solidFill>
                <a:highlight>
                  <a:srgbClr val="FFFFFF"/>
                </a:highlight>
                <a:latin typeface="Arial"/>
                <a:ea typeface="Arial"/>
                <a:cs typeface="Arial"/>
                <a:sym typeface="Arial"/>
              </a:rPr>
              <a:t> video</a:t>
            </a:r>
            <a:endParaRPr sz="1950">
              <a:solidFill>
                <a:srgbClr val="24292E"/>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6" name="Shape 136"/>
        <p:cNvGrpSpPr/>
        <p:nvPr/>
      </p:nvGrpSpPr>
      <p:grpSpPr>
        <a:xfrm>
          <a:off x="0" y="0"/>
          <a:ext cx="0" cy="0"/>
          <a:chOff x="0" y="0"/>
          <a:chExt cx="0" cy="0"/>
        </a:xfrm>
      </p:grpSpPr>
      <p:sp>
        <p:nvSpPr>
          <p:cNvPr id="137" name="Shape 137"/>
          <p:cNvSpPr txBox="1"/>
          <p:nvPr>
            <p:ph type="title"/>
          </p:nvPr>
        </p:nvSpPr>
        <p:spPr>
          <a:xfrm>
            <a:off x="628650" y="206019"/>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Presentation Requirements</a:t>
            </a:r>
            <a:endParaRPr sz="1100"/>
          </a:p>
        </p:txBody>
      </p:sp>
      <p:sp>
        <p:nvSpPr>
          <p:cNvPr id="138" name="Shape 13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0" lvl="0" marL="0" marR="0" rtl="0" algn="l">
              <a:lnSpc>
                <a:spcPct val="70000"/>
              </a:lnSpc>
              <a:spcBef>
                <a:spcPts val="0"/>
              </a:spcBef>
              <a:spcAft>
                <a:spcPts val="0"/>
              </a:spcAft>
              <a:buClr>
                <a:schemeClr val="dk1"/>
              </a:buClr>
              <a:buSzPts val="1500"/>
              <a:buFont typeface="Arial"/>
              <a:buNone/>
            </a:pPr>
            <a:r>
              <a:rPr b="0" i="0" lang="en" sz="1400" u="none" cap="none" strike="noStrike">
                <a:solidFill>
                  <a:schemeClr val="dk1"/>
                </a:solidFill>
                <a:latin typeface="Calibri"/>
                <a:ea typeface="Calibri"/>
                <a:cs typeface="Calibri"/>
                <a:sym typeface="Calibri"/>
              </a:rPr>
              <a:t>From: </a:t>
            </a:r>
            <a:r>
              <a:rPr b="0" i="0" lang="en" sz="1400" u="sng" cap="none" strike="noStrike">
                <a:solidFill>
                  <a:schemeClr val="hlink"/>
                </a:solidFill>
                <a:latin typeface="Calibri"/>
                <a:ea typeface="Calibri"/>
                <a:cs typeface="Calibri"/>
                <a:sym typeface="Calibri"/>
                <a:hlinkClick r:id="rId3"/>
              </a:rPr>
              <a:t>http://uwseds.github.io/projects.html</a:t>
            </a:r>
            <a:r>
              <a:rPr b="0" i="0" lang="en" sz="1400" u="none" cap="none" strike="noStrike">
                <a:solidFill>
                  <a:schemeClr val="dk1"/>
                </a:solidFill>
                <a:latin typeface="Calibri"/>
                <a:ea typeface="Calibri"/>
                <a:cs typeface="Calibri"/>
                <a:sym typeface="Calibri"/>
              </a:rPr>
              <a:t> </a:t>
            </a:r>
            <a:endParaRPr sz="1400"/>
          </a:p>
          <a:p>
            <a:pPr indent="0" lvl="0" marL="0" marR="0" rtl="0" algn="l">
              <a:lnSpc>
                <a:spcPct val="70000"/>
              </a:lnSpc>
              <a:spcBef>
                <a:spcPts val="800"/>
              </a:spcBef>
              <a:spcAft>
                <a:spcPts val="0"/>
              </a:spcAft>
              <a:buClr>
                <a:schemeClr val="dk1"/>
              </a:buClr>
              <a:buSzPts val="1500"/>
              <a:buFont typeface="Arial"/>
              <a:buNone/>
            </a:pPr>
            <a:r>
              <a:rPr b="0" i="0" lang="en" sz="1400" u="none" cap="none" strike="noStrike">
                <a:solidFill>
                  <a:schemeClr val="dk1"/>
                </a:solidFill>
                <a:latin typeface="Calibri"/>
                <a:ea typeface="Calibri"/>
                <a:cs typeface="Calibri"/>
                <a:sym typeface="Calibri"/>
              </a:rPr>
              <a:t>Presentations</a:t>
            </a:r>
            <a:endParaRPr sz="1400"/>
          </a:p>
          <a:p>
            <a:pPr indent="0" lvl="0" marL="0" marR="0" rtl="0" algn="l">
              <a:lnSpc>
                <a:spcPct val="70000"/>
              </a:lnSpc>
              <a:spcBef>
                <a:spcPts val="800"/>
              </a:spcBef>
              <a:spcAft>
                <a:spcPts val="0"/>
              </a:spcAft>
              <a:buClr>
                <a:schemeClr val="dk1"/>
              </a:buClr>
              <a:buSzPts val="1500"/>
              <a:buFont typeface="Arial"/>
              <a:buNone/>
            </a:pPr>
            <a:r>
              <a:rPr b="0" i="0" lang="en" sz="1400" u="none" cap="none" strike="noStrike">
                <a:solidFill>
                  <a:schemeClr val="dk1"/>
                </a:solidFill>
                <a:latin typeface="Calibri"/>
                <a:ea typeface="Calibri"/>
                <a:cs typeface="Calibri"/>
                <a:sym typeface="Calibri"/>
              </a:rPr>
              <a:t>Teams will present their projects using slides in 15 minute oral presentation. The presentation should include:</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[Amitabh] Background. Describe the problem or area being addressed.</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[Toan] Data used. What data did you use? How was it obtained? What are its limitations?</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[Amitabh] Use cases. How users will interact with your system in a way that addresses the problem area.</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[Gautam] - Demo. Demonstrate your software.</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[Amitabh] Design. Describe the components and how they interact to accomplish the use cases.</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[Toan] Project Structure. Show the structure of your github repository.</a:t>
            </a:r>
            <a:endParaRPr sz="1400"/>
          </a:p>
          <a:p>
            <a:pPr indent="-177800" lvl="0" marL="177800" marR="0" rtl="0" algn="l">
              <a:lnSpc>
                <a:spcPct val="70000"/>
              </a:lnSpc>
              <a:spcBef>
                <a:spcPts val="80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[Toan] Lessons learned and future work.</a:t>
            </a:r>
            <a:endParaRPr sz="1400"/>
          </a:p>
          <a:p>
            <a:pPr indent="0" lvl="0" marL="0" marR="0" rtl="0" algn="l">
              <a:lnSpc>
                <a:spcPct val="70000"/>
              </a:lnSpc>
              <a:spcBef>
                <a:spcPts val="800"/>
              </a:spcBef>
              <a:spcAft>
                <a:spcPts val="0"/>
              </a:spcAft>
              <a:buClr>
                <a:schemeClr val="dk1"/>
              </a:buClr>
              <a:buSzPts val="1500"/>
              <a:buFont typeface="Arial"/>
              <a:buNone/>
            </a:pPr>
            <a:r>
              <a:rPr b="0" i="0" lang="en" sz="1400" u="none" cap="none" strike="noStrike">
                <a:solidFill>
                  <a:schemeClr val="dk1"/>
                </a:solidFill>
                <a:latin typeface="Calibri"/>
                <a:ea typeface="Calibri"/>
                <a:cs typeface="Calibri"/>
                <a:sym typeface="Calibri"/>
              </a:rPr>
              <a:t>You should post a PDF of your presentation in the docs folder of your project.</a:t>
            </a:r>
            <a:endParaRPr sz="1400"/>
          </a:p>
        </p:txBody>
      </p:sp>
      <p:sp>
        <p:nvSpPr>
          <p:cNvPr id="139" name="Shape 139"/>
          <p:cNvSpPr txBox="1"/>
          <p:nvPr/>
        </p:nvSpPr>
        <p:spPr>
          <a:xfrm>
            <a:off x="3990450" y="2679150"/>
            <a:ext cx="6511200" cy="75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0" y="0"/>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Background</a:t>
            </a:r>
            <a:endParaRPr sz="1100"/>
          </a:p>
        </p:txBody>
      </p:sp>
      <p:sp>
        <p:nvSpPr>
          <p:cNvPr id="146" name="Shape 146"/>
          <p:cNvSpPr txBox="1"/>
          <p:nvPr/>
        </p:nvSpPr>
        <p:spPr>
          <a:xfrm>
            <a:off x="366000" y="778450"/>
            <a:ext cx="8412000" cy="41589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400"/>
              <a:buFont typeface="Noto Sans Symbols"/>
              <a:buChar char="➢"/>
            </a:pPr>
            <a:r>
              <a:rPr b="0" i="0" lang="en" sz="1400" u="none" cap="none" strike="noStrike">
                <a:solidFill>
                  <a:schemeClr val="dk1"/>
                </a:solidFill>
                <a:latin typeface="Calibri"/>
                <a:ea typeface="Calibri"/>
                <a:cs typeface="Calibri"/>
                <a:sym typeface="Calibri"/>
              </a:rPr>
              <a:t>Goal: Simulate text generation by learning from a dataset of user reviews on Amazon and a music discussion site</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Motivation:</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Generate fake reviews to showcase potentials threats of AI to society</a:t>
            </a:r>
            <a:endParaRPr sz="1100"/>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Learning – NLP, Deep learning, Tensorflow</a:t>
            </a:r>
            <a:endParaRPr b="0" i="0" sz="1400" u="none" cap="none" strike="noStrike">
              <a:solidFill>
                <a:schemeClr val="dk1"/>
              </a:solidFill>
              <a:latin typeface="Calibri"/>
              <a:ea typeface="Calibri"/>
              <a:cs typeface="Calibri"/>
              <a:sym typeface="Calibri"/>
            </a:endParaRPr>
          </a:p>
          <a:p>
            <a:pPr indent="-215900" lvl="1" marL="558800" marR="0" rtl="0" algn="l">
              <a:spcBef>
                <a:spcPts val="0"/>
              </a:spcBef>
              <a:spcAft>
                <a:spcPts val="0"/>
              </a:spcAft>
              <a:buClr>
                <a:schemeClr val="dk1"/>
              </a:buClr>
              <a:buSzPts val="1400"/>
              <a:buFont typeface="Arial"/>
              <a:buChar char="•"/>
            </a:pPr>
            <a:r>
              <a:rPr b="0" i="0" lang="en" sz="1400" u="none" cap="none" strike="noStrike">
                <a:solidFill>
                  <a:schemeClr val="dk1"/>
                </a:solidFill>
                <a:latin typeface="Calibri"/>
                <a:ea typeface="Calibri"/>
                <a:cs typeface="Calibri"/>
                <a:sym typeface="Calibri"/>
              </a:rPr>
              <a:t>Fun</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Why Neural network, specifically RNN/LSTM suitable for NLP?</a:t>
            </a:r>
            <a:endParaRPr>
              <a:solidFill>
                <a:schemeClr val="dk1"/>
              </a:solidFill>
              <a:latin typeface="Calibri"/>
              <a:ea typeface="Calibri"/>
              <a:cs typeface="Calibri"/>
              <a:sym typeface="Calibri"/>
            </a:endParaRPr>
          </a:p>
          <a:p>
            <a:pPr indent="-215900" lvl="1" marL="5588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Key aspects of language: </a:t>
            </a:r>
            <a:endParaRPr>
              <a:solidFill>
                <a:schemeClr val="dk1"/>
              </a:solidFill>
              <a:latin typeface="Calibri"/>
              <a:ea typeface="Calibri"/>
              <a:cs typeface="Calibri"/>
              <a:sym typeface="Calibri"/>
            </a:endParaRPr>
          </a:p>
          <a:p>
            <a:pPr indent="-298450" lvl="2" marL="1371600" marR="0" rtl="0" algn="l">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Sequence of words</a:t>
            </a:r>
            <a:endParaRPr>
              <a:solidFill>
                <a:schemeClr val="dk1"/>
              </a:solidFill>
              <a:latin typeface="Calibri"/>
              <a:ea typeface="Calibri"/>
              <a:cs typeface="Calibri"/>
              <a:sym typeface="Calibri"/>
            </a:endParaRPr>
          </a:p>
          <a:p>
            <a:pPr indent="-298450" lvl="2" marL="1371600" marR="0" rtl="0" algn="l">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Past words determine the future words</a:t>
            </a:r>
            <a:endParaRPr>
              <a:solidFill>
                <a:schemeClr val="dk1"/>
              </a:solidFill>
              <a:latin typeface="Calibri"/>
              <a:ea typeface="Calibri"/>
              <a:cs typeface="Calibri"/>
              <a:sym typeface="Calibri"/>
            </a:endParaRPr>
          </a:p>
          <a:p>
            <a:pPr indent="-215900" lvl="1" marL="5588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RNN - Recurrent Neural Networks - Neural network with loops, where output t is influenced by output &lt; </a:t>
            </a:r>
            <a:r>
              <a:rPr lang="en">
                <a:solidFill>
                  <a:schemeClr val="dk1"/>
                </a:solidFill>
                <a:latin typeface="Calibri"/>
                <a:ea typeface="Calibri"/>
                <a:cs typeface="Calibri"/>
                <a:sym typeface="Calibri"/>
              </a:rPr>
              <a:t>t</a:t>
            </a:r>
            <a:endParaRPr>
              <a:solidFill>
                <a:schemeClr val="dk1"/>
              </a:solidFill>
              <a:latin typeface="Calibri"/>
              <a:ea typeface="Calibri"/>
              <a:cs typeface="Calibri"/>
              <a:sym typeface="Calibri"/>
            </a:endParaRPr>
          </a:p>
          <a:p>
            <a:pPr indent="-215900" lvl="1" marL="558800" marR="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LSTM - Long Short Term Memory - Remembers the past</a:t>
            </a:r>
            <a:endParaRPr>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LSTM</a:t>
            </a:r>
            <a:endParaRPr/>
          </a:p>
        </p:txBody>
      </p:sp>
      <p:pic>
        <p:nvPicPr>
          <p:cNvPr id="152" name="Shape 152"/>
          <p:cNvPicPr preferRelativeResize="0"/>
          <p:nvPr/>
        </p:nvPicPr>
        <p:blipFill>
          <a:blip r:embed="rId3">
            <a:alphaModFix/>
          </a:blip>
          <a:stretch>
            <a:fillRect/>
          </a:stretch>
        </p:blipFill>
        <p:spPr>
          <a:xfrm>
            <a:off x="1534463" y="1009569"/>
            <a:ext cx="6075076" cy="3570657"/>
          </a:xfrm>
          <a:prstGeom prst="rect">
            <a:avLst/>
          </a:prstGeom>
          <a:noFill/>
          <a:ln>
            <a:noFill/>
          </a:ln>
        </p:spPr>
      </p:pic>
      <p:sp>
        <p:nvSpPr>
          <p:cNvPr id="153" name="Shape 153"/>
          <p:cNvSpPr txBox="1"/>
          <p:nvPr/>
        </p:nvSpPr>
        <p:spPr>
          <a:xfrm>
            <a:off x="6498725" y="4699650"/>
            <a:ext cx="2559900" cy="285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Loss function: Softmax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Data</a:t>
            </a:r>
            <a:endParaRPr sz="1100"/>
          </a:p>
        </p:txBody>
      </p:sp>
      <p:sp>
        <p:nvSpPr>
          <p:cNvPr id="160" name="Shape 160"/>
          <p:cNvSpPr txBox="1"/>
          <p:nvPr>
            <p:ph idx="1" type="body"/>
          </p:nvPr>
        </p:nvSpPr>
        <p:spPr>
          <a:xfrm>
            <a:off x="628650" y="1161669"/>
            <a:ext cx="7886700" cy="32634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None/>
            </a:pPr>
            <a:r>
              <a:rPr lang="en"/>
              <a:t>Pitchfork:</a:t>
            </a:r>
            <a:endParaRPr/>
          </a:p>
          <a:p>
            <a:pPr indent="-361950" lvl="0" marL="457200" marR="0" rtl="0" algn="l">
              <a:lnSpc>
                <a:spcPct val="90000"/>
              </a:lnSpc>
              <a:spcBef>
                <a:spcPts val="0"/>
              </a:spcBef>
              <a:spcAft>
                <a:spcPts val="0"/>
              </a:spcAft>
              <a:buClr>
                <a:schemeClr val="dk1"/>
              </a:buClr>
              <a:buSzPts val="2100"/>
              <a:buFont typeface="Calibri"/>
              <a:buChar char="•"/>
            </a:pPr>
            <a:r>
              <a:rPr lang="en"/>
              <a:t>More than 18,000 music-related reviews from Pitchfork magazine.</a:t>
            </a:r>
            <a:endParaRPr/>
          </a:p>
          <a:p>
            <a:pPr indent="-361950" lvl="0" marL="457200" marR="0" rtl="0" algn="l">
              <a:lnSpc>
                <a:spcPct val="90000"/>
              </a:lnSpc>
              <a:spcBef>
                <a:spcPts val="0"/>
              </a:spcBef>
              <a:spcAft>
                <a:spcPts val="0"/>
              </a:spcAft>
              <a:buClr>
                <a:schemeClr val="dk1"/>
              </a:buClr>
              <a:buSzPts val="2100"/>
              <a:buFont typeface="Calibri"/>
              <a:buChar char="•"/>
            </a:pPr>
            <a:r>
              <a:rPr lang="en"/>
              <a:t>Professionally written, a combination of artist biography, musical revolution and assessment of the latest album.</a:t>
            </a:r>
            <a:endParaRPr/>
          </a:p>
          <a:p>
            <a:pPr indent="-361950" lvl="0" marL="457200" marR="0" rtl="0" algn="l">
              <a:lnSpc>
                <a:spcPct val="90000"/>
              </a:lnSpc>
              <a:spcBef>
                <a:spcPts val="0"/>
              </a:spcBef>
              <a:spcAft>
                <a:spcPts val="0"/>
              </a:spcAft>
              <a:buSzPts val="2100"/>
              <a:buChar char="•"/>
            </a:pPr>
            <a:r>
              <a:rPr lang="en"/>
              <a:t>Rich semantic and grammatical variety.</a:t>
            </a:r>
            <a:endParaRPr/>
          </a:p>
          <a:p>
            <a:pPr indent="-361950" lvl="0" marL="457200" marR="0" rtl="0" algn="l">
              <a:lnSpc>
                <a:spcPct val="90000"/>
              </a:lnSpc>
              <a:spcBef>
                <a:spcPts val="0"/>
              </a:spcBef>
              <a:spcAft>
                <a:spcPts val="0"/>
              </a:spcAft>
              <a:buSzPts val="2100"/>
              <a:buChar char="•"/>
            </a:pPr>
            <a:r>
              <a:rPr lang="en"/>
              <a:t>Size of the text corpus (74 MB) and n</a:t>
            </a:r>
            <a:r>
              <a:rPr lang="en"/>
              <a:t>on-alphabet characters are major issues.</a:t>
            </a:r>
            <a:endParaRPr/>
          </a:p>
          <a:p>
            <a:pPr indent="0" lvl="0" marL="0" marR="0" rtl="0" algn="l">
              <a:lnSpc>
                <a:spcPct val="90000"/>
              </a:lnSpc>
              <a:spcBef>
                <a:spcPts val="0"/>
              </a:spcBef>
              <a:spcAft>
                <a:spcPts val="0"/>
              </a:spcAft>
              <a:buNone/>
            </a:pPr>
            <a:r>
              <a:rPr lang="en"/>
              <a:t>Amazon fine food reviews:</a:t>
            </a:r>
            <a:endParaRPr/>
          </a:p>
          <a:p>
            <a:pPr indent="-361950" lvl="0" marL="457200" marR="0" rtl="0" algn="l">
              <a:lnSpc>
                <a:spcPct val="90000"/>
              </a:lnSpc>
              <a:spcBef>
                <a:spcPts val="0"/>
              </a:spcBef>
              <a:spcAft>
                <a:spcPts val="0"/>
              </a:spcAft>
              <a:buSzPts val="2100"/>
              <a:buChar char="•"/>
            </a:pPr>
            <a:r>
              <a:rPr lang="en"/>
              <a:t>Data available, cleanup in progress.</a:t>
            </a:r>
            <a:endParaRPr/>
          </a:p>
          <a:p>
            <a:pPr indent="0" lvl="0" marL="0" marR="0" rtl="0" algn="l">
              <a:lnSpc>
                <a:spcPct val="90000"/>
              </a:lnSpc>
              <a:spcBef>
                <a:spcPts val="0"/>
              </a:spcBef>
              <a:spcAft>
                <a:spcPts val="0"/>
              </a:spcAft>
              <a:buNone/>
            </a:pPr>
            <a:r>
              <a:t/>
            </a:r>
            <a:endParaRPr/>
          </a:p>
          <a:p>
            <a:pPr indent="0" lvl="0" marL="0" marR="0" rtl="0" algn="l">
              <a:lnSpc>
                <a:spcPct val="90000"/>
              </a:lnSpc>
              <a:spcBef>
                <a:spcPts val="0"/>
              </a:spcBef>
              <a:spcAft>
                <a:spcPts val="0"/>
              </a:spcAft>
              <a:buNone/>
            </a:pPr>
            <a:r>
              <a:t/>
            </a:r>
            <a:endParaRPr/>
          </a:p>
        </p:txBody>
      </p:sp>
      <p:pic>
        <p:nvPicPr>
          <p:cNvPr id="161" name="Shape 161"/>
          <p:cNvPicPr preferRelativeResize="0"/>
          <p:nvPr/>
        </p:nvPicPr>
        <p:blipFill>
          <a:blip r:embed="rId3">
            <a:alphaModFix/>
          </a:blip>
          <a:stretch>
            <a:fillRect/>
          </a:stretch>
        </p:blipFill>
        <p:spPr>
          <a:xfrm>
            <a:off x="6152425" y="111650"/>
            <a:ext cx="2511600" cy="1318574"/>
          </a:xfrm>
          <a:prstGeom prst="rect">
            <a:avLst/>
          </a:prstGeom>
          <a:noFill/>
          <a:ln>
            <a:noFill/>
          </a:ln>
        </p:spPr>
      </p:pic>
      <p:pic>
        <p:nvPicPr>
          <p:cNvPr id="162" name="Shape 162"/>
          <p:cNvPicPr preferRelativeResize="0"/>
          <p:nvPr/>
        </p:nvPicPr>
        <p:blipFill>
          <a:blip r:embed="rId4">
            <a:alphaModFix/>
          </a:blip>
          <a:stretch>
            <a:fillRect/>
          </a:stretch>
        </p:blipFill>
        <p:spPr>
          <a:xfrm>
            <a:off x="6686379" y="3516175"/>
            <a:ext cx="1443695" cy="775425"/>
          </a:xfrm>
          <a:prstGeom prst="rect">
            <a:avLst/>
          </a:prstGeom>
          <a:noFill/>
          <a:ln>
            <a:noFill/>
          </a:ln>
        </p:spPr>
      </p:pic>
      <p:pic>
        <p:nvPicPr>
          <p:cNvPr id="163" name="Shape 163"/>
          <p:cNvPicPr preferRelativeResize="0"/>
          <p:nvPr/>
        </p:nvPicPr>
        <p:blipFill>
          <a:blip r:embed="rId5">
            <a:alphaModFix/>
          </a:blip>
          <a:stretch>
            <a:fillRect/>
          </a:stretch>
        </p:blipFill>
        <p:spPr>
          <a:xfrm>
            <a:off x="1705275" y="542128"/>
            <a:ext cx="2105100" cy="45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Pitchfork Review Example</a:t>
            </a:r>
            <a:endParaRPr/>
          </a:p>
          <a:p>
            <a:pPr indent="0" lvl="0" marL="0">
              <a:spcBef>
                <a:spcPts val="0"/>
              </a:spcBef>
              <a:spcAft>
                <a:spcPts val="0"/>
              </a:spcAft>
              <a:buNone/>
            </a:pPr>
            <a:r>
              <a:rPr lang="en"/>
              <a:t>The Weeknd</a:t>
            </a:r>
            <a:r>
              <a:rPr lang="en"/>
              <a:t>’s</a:t>
            </a:r>
            <a:r>
              <a:rPr lang="en"/>
              <a:t> Starboy	</a:t>
            </a:r>
            <a:endParaRPr/>
          </a:p>
        </p:txBody>
      </p:sp>
      <p:sp>
        <p:nvSpPr>
          <p:cNvPr id="169" name="Shape 16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a:spcBef>
                <a:spcPts val="800"/>
              </a:spcBef>
              <a:spcAft>
                <a:spcPts val="0"/>
              </a:spcAft>
              <a:buNone/>
            </a:pPr>
            <a:r>
              <a:rPr i="1" lang="en" sz="1800"/>
              <a:t>“</a:t>
            </a:r>
            <a:r>
              <a:rPr i="1" lang="en" sz="1800"/>
              <a:t>Who is the Weeknd? That’s the question a lot of us asked when the act first materialized, fully-formed, with 2011’s House of Balloons. Thanks to the group’s savvy anti-publicity campaign, the question had a literal bent: who are the people who made these songs? Fast-forward five years and there’s little mystery remaining when it comes to the provenance of the Weeknd’s music—like so many modern pop songs, his are now designed in consultation with a committee of experts. And yet, even as we watch Abel Tesfaye walk the red carpet in the light of day, the question remains: Who is the Weeknd? Is he a drugged-out lothario? A beloved pop star? A nihilist foil to Drake? The second coming of Michael Jackson?...”</a:t>
            </a:r>
            <a:endParaRPr i="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spcBef>
                <a:spcPts val="0"/>
              </a:spcBef>
              <a:spcAft>
                <a:spcPts val="0"/>
              </a:spcAft>
              <a:buNone/>
            </a:pPr>
            <a:r>
              <a:rPr lang="en"/>
              <a:t>Pitchfork Review Example</a:t>
            </a:r>
            <a:endParaRPr/>
          </a:p>
          <a:p>
            <a:pPr indent="0" lvl="0" marL="0" rtl="0">
              <a:spcBef>
                <a:spcPts val="0"/>
              </a:spcBef>
              <a:spcAft>
                <a:spcPts val="0"/>
              </a:spcAft>
              <a:buNone/>
            </a:pPr>
            <a:r>
              <a:rPr lang="en"/>
              <a:t>Bruno Mars’s 24k Magic	</a:t>
            </a:r>
            <a:endParaRPr/>
          </a:p>
        </p:txBody>
      </p:sp>
      <p:sp>
        <p:nvSpPr>
          <p:cNvPr id="175" name="Shape 17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spcBef>
                <a:spcPts val="800"/>
              </a:spcBef>
              <a:spcAft>
                <a:spcPts val="0"/>
              </a:spcAft>
              <a:buNone/>
            </a:pPr>
            <a:r>
              <a:rPr i="1" lang="en" sz="1800"/>
              <a:t>...“That’s What I Like” is a song about opulence that sounds it—it’s sort of like what The 20/20 Experience thought it was—while “Versace on the Floor” and “Too Good to Say Goodbye” are as faithful recreations of mid-’90s R&amp;B as you’ll find outside the decade, from the roller-rink synths of the former to the latter’s slow-dance power balladry (albeit one that, if it actually came out then, would mostly recall Luther doing “Superstar”).But most of all, it helps that Mars is a consummate performer; this kind of showmanship is  much more convincing, and coherent, from one showman than from one dilettante producer. If “Uptown Funk” was the theme-park version of one sliver of funk, 24K Magic is the rest of the park: rebuilt shinier and glitzier and safer, every element engineered to please more than the real thing, and with a hell of a tour guide. It’s not history, not even historical fiction, but harmless fun.</a:t>
            </a:r>
            <a:endParaRPr i="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a:spcBef>
                <a:spcPts val="0"/>
              </a:spcBef>
              <a:spcAft>
                <a:spcPts val="0"/>
              </a:spcAft>
              <a:buNone/>
            </a:pPr>
            <a:r>
              <a:rPr lang="en"/>
              <a:t>Use Cases</a:t>
            </a:r>
            <a:endParaRPr/>
          </a:p>
        </p:txBody>
      </p:sp>
      <p:sp>
        <p:nvSpPr>
          <p:cNvPr id="181" name="Shape 18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55600" lvl="0" marL="457200" rtl="0">
              <a:spcBef>
                <a:spcPts val="800"/>
              </a:spcBef>
              <a:spcAft>
                <a:spcPts val="0"/>
              </a:spcAft>
              <a:buClr>
                <a:srgbClr val="24292E"/>
              </a:buClr>
              <a:buSzPts val="2000"/>
              <a:buFont typeface="Arial"/>
              <a:buChar char="•"/>
            </a:pPr>
            <a:r>
              <a:rPr b="1" lang="en" sz="2000">
                <a:solidFill>
                  <a:srgbClr val="24292E"/>
                </a:solidFill>
                <a:latin typeface="Arial"/>
                <a:ea typeface="Arial"/>
                <a:cs typeface="Arial"/>
                <a:sym typeface="Arial"/>
              </a:rPr>
              <a:t>UC1 - Prepare the data</a:t>
            </a:r>
            <a:r>
              <a:rPr lang="en" sz="2000">
                <a:solidFill>
                  <a:srgbClr val="24292E"/>
                </a:solidFill>
                <a:latin typeface="Arial"/>
                <a:ea typeface="Arial"/>
                <a:cs typeface="Arial"/>
                <a:sym typeface="Arial"/>
              </a:rPr>
              <a:t> - make sure it is compatible with the training pipeline</a:t>
            </a:r>
            <a:endParaRPr sz="2000">
              <a:solidFill>
                <a:srgbClr val="24292E"/>
              </a:solidFill>
              <a:latin typeface="Arial"/>
              <a:ea typeface="Arial"/>
              <a:cs typeface="Arial"/>
              <a:sym typeface="Arial"/>
            </a:endParaRPr>
          </a:p>
          <a:p>
            <a:pPr indent="-355600" lvl="0" marL="457200">
              <a:spcBef>
                <a:spcPts val="0"/>
              </a:spcBef>
              <a:spcAft>
                <a:spcPts val="0"/>
              </a:spcAft>
              <a:buClr>
                <a:srgbClr val="24292E"/>
              </a:buClr>
              <a:buSzPts val="2000"/>
              <a:buFont typeface="Arial"/>
              <a:buChar char="•"/>
            </a:pPr>
            <a:r>
              <a:rPr b="1" lang="en" sz="2000">
                <a:solidFill>
                  <a:srgbClr val="24292E"/>
                </a:solidFill>
                <a:latin typeface="Arial"/>
                <a:ea typeface="Arial"/>
                <a:cs typeface="Arial"/>
                <a:sym typeface="Arial"/>
              </a:rPr>
              <a:t>UC2 - Train the model</a:t>
            </a:r>
            <a:r>
              <a:rPr lang="en" sz="2000">
                <a:solidFill>
                  <a:srgbClr val="24292E"/>
                </a:solidFill>
                <a:latin typeface="Arial"/>
                <a:ea typeface="Arial"/>
                <a:cs typeface="Arial"/>
                <a:sym typeface="Arial"/>
              </a:rPr>
              <a:t> - user provides a dataset and the script provides training result and training parameters</a:t>
            </a:r>
            <a:endParaRPr sz="2000">
              <a:solidFill>
                <a:srgbClr val="24292E"/>
              </a:solidFill>
              <a:latin typeface="Arial"/>
              <a:ea typeface="Arial"/>
              <a:cs typeface="Arial"/>
              <a:sym typeface="Arial"/>
            </a:endParaRPr>
          </a:p>
          <a:p>
            <a:pPr indent="-355600" lvl="0" marL="457200">
              <a:spcBef>
                <a:spcPts val="0"/>
              </a:spcBef>
              <a:spcAft>
                <a:spcPts val="0"/>
              </a:spcAft>
              <a:buClr>
                <a:srgbClr val="24292E"/>
              </a:buClr>
              <a:buSzPts val="2000"/>
              <a:buFont typeface="Arial"/>
              <a:buChar char="•"/>
            </a:pPr>
            <a:r>
              <a:rPr b="1" lang="en" sz="2000">
                <a:solidFill>
                  <a:srgbClr val="24292E"/>
                </a:solidFill>
                <a:latin typeface="Arial"/>
                <a:ea typeface="Arial"/>
                <a:cs typeface="Arial"/>
                <a:sym typeface="Arial"/>
              </a:rPr>
              <a:t>UC3 - Run the model</a:t>
            </a:r>
            <a:r>
              <a:rPr lang="en" sz="2000">
                <a:solidFill>
                  <a:srgbClr val="24292E"/>
                </a:solidFill>
                <a:latin typeface="Arial"/>
                <a:ea typeface="Arial"/>
                <a:cs typeface="Arial"/>
                <a:sym typeface="Arial"/>
              </a:rPr>
              <a:t> - user provides a training model, seed word and the script provides the computer-generated reviews</a:t>
            </a:r>
            <a:endParaRPr sz="2000">
              <a:solidFill>
                <a:srgbClr val="24292E"/>
              </a:solidFill>
              <a:latin typeface="Arial"/>
              <a:ea typeface="Arial"/>
              <a:cs typeface="Arial"/>
              <a:sym typeface="Arial"/>
            </a:endParaRPr>
          </a:p>
          <a:p>
            <a:pPr indent="-355600" lvl="0" marL="457200" rtl="0">
              <a:spcBef>
                <a:spcPts val="0"/>
              </a:spcBef>
              <a:spcAft>
                <a:spcPts val="0"/>
              </a:spcAft>
              <a:buClr>
                <a:srgbClr val="24292E"/>
              </a:buClr>
              <a:buSzPts val="2000"/>
              <a:buFont typeface="Arial"/>
              <a:buChar char="•"/>
            </a:pPr>
            <a:r>
              <a:rPr b="1" lang="en" sz="2000">
                <a:solidFill>
                  <a:srgbClr val="24292E"/>
                </a:solidFill>
                <a:latin typeface="Arial"/>
                <a:ea typeface="Arial"/>
                <a:cs typeface="Arial"/>
                <a:sym typeface="Arial"/>
              </a:rPr>
              <a:t>UC4 - Diagnostics</a:t>
            </a:r>
            <a:r>
              <a:rPr lang="en" sz="2000">
                <a:solidFill>
                  <a:srgbClr val="24292E"/>
                </a:solidFill>
                <a:latin typeface="Arial"/>
                <a:ea typeface="Arial"/>
                <a:cs typeface="Arial"/>
                <a:sym typeface="Arial"/>
              </a:rPr>
              <a:t> - provide a diagnostic view of how the model learns the word corpus</a:t>
            </a:r>
            <a:endParaRPr sz="2000">
              <a:solidFill>
                <a:srgbClr val="24292E"/>
              </a:solidFill>
              <a:latin typeface="Arial"/>
              <a:ea typeface="Arial"/>
              <a:cs typeface="Arial"/>
              <a:sym typeface="Arial"/>
            </a:endParaRPr>
          </a:p>
          <a:p>
            <a:pPr indent="0" lvl="0" marL="0">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lang="en"/>
              <a:t>High Level Architecture</a:t>
            </a:r>
            <a:endParaRPr sz="1100"/>
          </a:p>
        </p:txBody>
      </p:sp>
      <p:sp>
        <p:nvSpPr>
          <p:cNvPr id="187" name="Shape 18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p>
            <a:pPr indent="-38100" lvl="0" marL="17780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pic>
        <p:nvPicPr>
          <p:cNvPr id="188" name="Shape 188"/>
          <p:cNvPicPr preferRelativeResize="0"/>
          <p:nvPr/>
        </p:nvPicPr>
        <p:blipFill>
          <a:blip r:embed="rId3">
            <a:alphaModFix/>
          </a:blip>
          <a:stretch>
            <a:fillRect/>
          </a:stretch>
        </p:blipFill>
        <p:spPr>
          <a:xfrm>
            <a:off x="527438" y="1077849"/>
            <a:ext cx="8089127" cy="3748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