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58" r:id="rId3"/>
    <p:sldId id="257" r:id="rId4"/>
    <p:sldId id="266" r:id="rId5"/>
    <p:sldId id="261" r:id="rId6"/>
    <p:sldId id="259" r:id="rId7"/>
    <p:sldId id="263" r:id="rId8"/>
    <p:sldId id="265"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2" autoAdjust="0"/>
    <p:restoredTop sz="69637" autoAdjust="0"/>
  </p:normalViewPr>
  <p:slideViewPr>
    <p:cSldViewPr snapToGrid="0">
      <p:cViewPr varScale="1">
        <p:scale>
          <a:sx n="64" d="100"/>
          <a:sy n="64" d="100"/>
        </p:scale>
        <p:origin x="1397"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F421B9D-43B0-4EA9-9BC4-B42F90B145FA}" type="datetimeFigureOut">
              <a:rPr lang="en-US" smtClean="0"/>
              <a:t>5/8/2018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6BC9C03-0FD9-444F-B42C-6BB7173C0F17}" type="slidenum">
              <a:rPr lang="en-US" smtClean="0"/>
              <a:t>‹#›</a:t>
            </a:fld>
            <a:endParaRPr lang="en-US"/>
          </a:p>
        </p:txBody>
      </p:sp>
    </p:spTree>
    <p:extLst>
      <p:ext uri="{BB962C8B-B14F-4D97-AF65-F5344CB8AC3E}">
        <p14:creationId xmlns:p14="http://schemas.microsoft.com/office/powerpoint/2010/main" val="20182297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Image Courtesy : https://pixabay.com/en/fake-forgery-counterfeit-fraud-1726362/</a:t>
            </a:r>
          </a:p>
          <a:p>
            <a:r>
              <a:rPr lang="en-US" dirty="0"/>
              <a:t>Under CC0</a:t>
            </a:r>
          </a:p>
        </p:txBody>
      </p:sp>
      <p:sp>
        <p:nvSpPr>
          <p:cNvPr id="4" name="Slide Number Placeholder 3"/>
          <p:cNvSpPr>
            <a:spLocks noGrp="1"/>
          </p:cNvSpPr>
          <p:nvPr>
            <p:ph type="sldNum" sz="quarter" idx="10"/>
          </p:nvPr>
        </p:nvSpPr>
        <p:spPr/>
        <p:txBody>
          <a:bodyPr/>
          <a:lstStyle/>
          <a:p>
            <a:fld id="{B6BC9C03-0FD9-444F-B42C-6BB7173C0F17}" type="slidenum">
              <a:rPr lang="en-US" smtClean="0"/>
              <a:t>1</a:t>
            </a:fld>
            <a:endParaRPr lang="en-US"/>
          </a:p>
        </p:txBody>
      </p:sp>
    </p:spTree>
    <p:extLst>
      <p:ext uri="{BB962C8B-B14F-4D97-AF65-F5344CB8AC3E}">
        <p14:creationId xmlns:p14="http://schemas.microsoft.com/office/powerpoint/2010/main" val="31401325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6D3F5C-736D-4C39-A7A7-9B0343DB66D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D4A78BE-CE9A-4A2A-94D8-B434687F346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0CFF8F5-850A-440E-9198-FC21A4CAF26D}"/>
              </a:ext>
            </a:extLst>
          </p:cNvPr>
          <p:cNvSpPr>
            <a:spLocks noGrp="1"/>
          </p:cNvSpPr>
          <p:nvPr>
            <p:ph type="dt" sz="half" idx="10"/>
          </p:nvPr>
        </p:nvSpPr>
        <p:spPr/>
        <p:txBody>
          <a:bodyPr/>
          <a:lstStyle/>
          <a:p>
            <a:fld id="{9C83DF64-CF86-4C4E-87F6-A10972E74DBD}" type="datetimeFigureOut">
              <a:rPr lang="en-US" smtClean="0"/>
              <a:t>5/8/2018</a:t>
            </a:fld>
            <a:endParaRPr lang="en-US"/>
          </a:p>
        </p:txBody>
      </p:sp>
      <p:sp>
        <p:nvSpPr>
          <p:cNvPr id="5" name="Footer Placeholder 4">
            <a:extLst>
              <a:ext uri="{FF2B5EF4-FFF2-40B4-BE49-F238E27FC236}">
                <a16:creationId xmlns:a16="http://schemas.microsoft.com/office/drawing/2014/main" id="{A55E1A8D-9429-4AA5-8622-8AD30214A92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0D89DE-97B0-409D-962D-9D2659CB6210}"/>
              </a:ext>
            </a:extLst>
          </p:cNvPr>
          <p:cNvSpPr>
            <a:spLocks noGrp="1"/>
          </p:cNvSpPr>
          <p:nvPr>
            <p:ph type="sldNum" sz="quarter" idx="12"/>
          </p:nvPr>
        </p:nvSpPr>
        <p:spPr/>
        <p:txBody>
          <a:bodyPr/>
          <a:lstStyle/>
          <a:p>
            <a:fld id="{EAF55576-ACB3-4C53-8596-36D5EBFF83A7}" type="slidenum">
              <a:rPr lang="en-US" smtClean="0"/>
              <a:t>‹#›</a:t>
            </a:fld>
            <a:endParaRPr lang="en-US"/>
          </a:p>
        </p:txBody>
      </p:sp>
    </p:spTree>
    <p:extLst>
      <p:ext uri="{BB962C8B-B14F-4D97-AF65-F5344CB8AC3E}">
        <p14:creationId xmlns:p14="http://schemas.microsoft.com/office/powerpoint/2010/main" val="6444620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32F4E6-40F8-4DBD-B8C1-24DB49E8014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67C9857-1FF8-4510-ABBE-E1DF9F8E55F5}"/>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6D67299-E19F-4C2E-9826-79964BD116F0}"/>
              </a:ext>
            </a:extLst>
          </p:cNvPr>
          <p:cNvSpPr>
            <a:spLocks noGrp="1"/>
          </p:cNvSpPr>
          <p:nvPr>
            <p:ph type="dt" sz="half" idx="10"/>
          </p:nvPr>
        </p:nvSpPr>
        <p:spPr/>
        <p:txBody>
          <a:bodyPr/>
          <a:lstStyle/>
          <a:p>
            <a:fld id="{9C83DF64-CF86-4C4E-87F6-A10972E74DBD}" type="datetimeFigureOut">
              <a:rPr lang="en-US" smtClean="0"/>
              <a:t>5/8/2018</a:t>
            </a:fld>
            <a:endParaRPr lang="en-US"/>
          </a:p>
        </p:txBody>
      </p:sp>
      <p:sp>
        <p:nvSpPr>
          <p:cNvPr id="5" name="Footer Placeholder 4">
            <a:extLst>
              <a:ext uri="{FF2B5EF4-FFF2-40B4-BE49-F238E27FC236}">
                <a16:creationId xmlns:a16="http://schemas.microsoft.com/office/drawing/2014/main" id="{429EDF11-36FC-459C-A451-9288F4565C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8737A2-57A2-4BB6-A2E3-3A79D32B9731}"/>
              </a:ext>
            </a:extLst>
          </p:cNvPr>
          <p:cNvSpPr>
            <a:spLocks noGrp="1"/>
          </p:cNvSpPr>
          <p:nvPr>
            <p:ph type="sldNum" sz="quarter" idx="12"/>
          </p:nvPr>
        </p:nvSpPr>
        <p:spPr/>
        <p:txBody>
          <a:bodyPr/>
          <a:lstStyle/>
          <a:p>
            <a:fld id="{EAF55576-ACB3-4C53-8596-36D5EBFF83A7}" type="slidenum">
              <a:rPr lang="en-US" smtClean="0"/>
              <a:t>‹#›</a:t>
            </a:fld>
            <a:endParaRPr lang="en-US"/>
          </a:p>
        </p:txBody>
      </p:sp>
    </p:spTree>
    <p:extLst>
      <p:ext uri="{BB962C8B-B14F-4D97-AF65-F5344CB8AC3E}">
        <p14:creationId xmlns:p14="http://schemas.microsoft.com/office/powerpoint/2010/main" val="23291336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4428595-F851-42B6-B690-6E560FE465B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992F38D-9C3E-4757-94D8-F93D5DECC667}"/>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18FED1D-EA47-4F9B-98EB-3B8DB5ECF1C1}"/>
              </a:ext>
            </a:extLst>
          </p:cNvPr>
          <p:cNvSpPr>
            <a:spLocks noGrp="1"/>
          </p:cNvSpPr>
          <p:nvPr>
            <p:ph type="dt" sz="half" idx="10"/>
          </p:nvPr>
        </p:nvSpPr>
        <p:spPr/>
        <p:txBody>
          <a:bodyPr/>
          <a:lstStyle/>
          <a:p>
            <a:fld id="{9C83DF64-CF86-4C4E-87F6-A10972E74DBD}" type="datetimeFigureOut">
              <a:rPr lang="en-US" smtClean="0"/>
              <a:t>5/8/2018</a:t>
            </a:fld>
            <a:endParaRPr lang="en-US"/>
          </a:p>
        </p:txBody>
      </p:sp>
      <p:sp>
        <p:nvSpPr>
          <p:cNvPr id="5" name="Footer Placeholder 4">
            <a:extLst>
              <a:ext uri="{FF2B5EF4-FFF2-40B4-BE49-F238E27FC236}">
                <a16:creationId xmlns:a16="http://schemas.microsoft.com/office/drawing/2014/main" id="{4F29682F-038F-400D-8213-BAFCF05820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43611C-2FDD-4056-8581-D71CEEE044C5}"/>
              </a:ext>
            </a:extLst>
          </p:cNvPr>
          <p:cNvSpPr>
            <a:spLocks noGrp="1"/>
          </p:cNvSpPr>
          <p:nvPr>
            <p:ph type="sldNum" sz="quarter" idx="12"/>
          </p:nvPr>
        </p:nvSpPr>
        <p:spPr/>
        <p:txBody>
          <a:bodyPr/>
          <a:lstStyle/>
          <a:p>
            <a:fld id="{EAF55576-ACB3-4C53-8596-36D5EBFF83A7}" type="slidenum">
              <a:rPr lang="en-US" smtClean="0"/>
              <a:t>‹#›</a:t>
            </a:fld>
            <a:endParaRPr lang="en-US"/>
          </a:p>
        </p:txBody>
      </p:sp>
    </p:spTree>
    <p:extLst>
      <p:ext uri="{BB962C8B-B14F-4D97-AF65-F5344CB8AC3E}">
        <p14:creationId xmlns:p14="http://schemas.microsoft.com/office/powerpoint/2010/main" val="42097508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F3401A-EDBA-4879-AA6A-F846CF706D7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5B57C1E-4429-4533-9EC5-CBF5C22767AF}"/>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1C7FC71-120F-4FC2-9E7E-708F4012510D}"/>
              </a:ext>
            </a:extLst>
          </p:cNvPr>
          <p:cNvSpPr>
            <a:spLocks noGrp="1"/>
          </p:cNvSpPr>
          <p:nvPr>
            <p:ph type="dt" sz="half" idx="10"/>
          </p:nvPr>
        </p:nvSpPr>
        <p:spPr/>
        <p:txBody>
          <a:bodyPr/>
          <a:lstStyle/>
          <a:p>
            <a:fld id="{9C83DF64-CF86-4C4E-87F6-A10972E74DBD}" type="datetimeFigureOut">
              <a:rPr lang="en-US" smtClean="0"/>
              <a:t>5/8/2018</a:t>
            </a:fld>
            <a:endParaRPr lang="en-US"/>
          </a:p>
        </p:txBody>
      </p:sp>
      <p:sp>
        <p:nvSpPr>
          <p:cNvPr id="5" name="Footer Placeholder 4">
            <a:extLst>
              <a:ext uri="{FF2B5EF4-FFF2-40B4-BE49-F238E27FC236}">
                <a16:creationId xmlns:a16="http://schemas.microsoft.com/office/drawing/2014/main" id="{8D96B7A3-C491-42E1-A37A-0FDBD64B05C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4368EE-8336-4203-A623-7DC39D00FEB1}"/>
              </a:ext>
            </a:extLst>
          </p:cNvPr>
          <p:cNvSpPr>
            <a:spLocks noGrp="1"/>
          </p:cNvSpPr>
          <p:nvPr>
            <p:ph type="sldNum" sz="quarter" idx="12"/>
          </p:nvPr>
        </p:nvSpPr>
        <p:spPr/>
        <p:txBody>
          <a:bodyPr/>
          <a:lstStyle/>
          <a:p>
            <a:fld id="{EAF55576-ACB3-4C53-8596-36D5EBFF83A7}" type="slidenum">
              <a:rPr lang="en-US" smtClean="0"/>
              <a:t>‹#›</a:t>
            </a:fld>
            <a:endParaRPr lang="en-US"/>
          </a:p>
        </p:txBody>
      </p:sp>
    </p:spTree>
    <p:extLst>
      <p:ext uri="{BB962C8B-B14F-4D97-AF65-F5344CB8AC3E}">
        <p14:creationId xmlns:p14="http://schemas.microsoft.com/office/powerpoint/2010/main" val="12926100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67D8D-4B11-45FF-AEB1-5CA728A9810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E3D0AFE-6F4F-4130-BD6E-1A0712B701F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D7F217C9-7C14-4164-9D90-E88DA50BCA0B}"/>
              </a:ext>
            </a:extLst>
          </p:cNvPr>
          <p:cNvSpPr>
            <a:spLocks noGrp="1"/>
          </p:cNvSpPr>
          <p:nvPr>
            <p:ph type="dt" sz="half" idx="10"/>
          </p:nvPr>
        </p:nvSpPr>
        <p:spPr/>
        <p:txBody>
          <a:bodyPr/>
          <a:lstStyle/>
          <a:p>
            <a:fld id="{9C83DF64-CF86-4C4E-87F6-A10972E74DBD}" type="datetimeFigureOut">
              <a:rPr lang="en-US" smtClean="0"/>
              <a:t>5/8/2018</a:t>
            </a:fld>
            <a:endParaRPr lang="en-US"/>
          </a:p>
        </p:txBody>
      </p:sp>
      <p:sp>
        <p:nvSpPr>
          <p:cNvPr id="5" name="Footer Placeholder 4">
            <a:extLst>
              <a:ext uri="{FF2B5EF4-FFF2-40B4-BE49-F238E27FC236}">
                <a16:creationId xmlns:a16="http://schemas.microsoft.com/office/drawing/2014/main" id="{BCBB92FE-8F53-415F-8DDF-0675EAAB17C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4D3F05-AB43-4667-981B-E90E788DB614}"/>
              </a:ext>
            </a:extLst>
          </p:cNvPr>
          <p:cNvSpPr>
            <a:spLocks noGrp="1"/>
          </p:cNvSpPr>
          <p:nvPr>
            <p:ph type="sldNum" sz="quarter" idx="12"/>
          </p:nvPr>
        </p:nvSpPr>
        <p:spPr/>
        <p:txBody>
          <a:bodyPr/>
          <a:lstStyle/>
          <a:p>
            <a:fld id="{EAF55576-ACB3-4C53-8596-36D5EBFF83A7}" type="slidenum">
              <a:rPr lang="en-US" smtClean="0"/>
              <a:t>‹#›</a:t>
            </a:fld>
            <a:endParaRPr lang="en-US"/>
          </a:p>
        </p:txBody>
      </p:sp>
    </p:spTree>
    <p:extLst>
      <p:ext uri="{BB962C8B-B14F-4D97-AF65-F5344CB8AC3E}">
        <p14:creationId xmlns:p14="http://schemas.microsoft.com/office/powerpoint/2010/main" val="18340256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F2FFD1-C230-4BC7-92DF-CBEC40A8A0F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12A819C-BA72-4B25-8DC0-921AA7A5EE72}"/>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F3BAD94-395A-4677-8769-BDDCBB64E253}"/>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AA96F25-F1C8-4DD2-815E-B426035E4251}"/>
              </a:ext>
            </a:extLst>
          </p:cNvPr>
          <p:cNvSpPr>
            <a:spLocks noGrp="1"/>
          </p:cNvSpPr>
          <p:nvPr>
            <p:ph type="dt" sz="half" idx="10"/>
          </p:nvPr>
        </p:nvSpPr>
        <p:spPr/>
        <p:txBody>
          <a:bodyPr/>
          <a:lstStyle/>
          <a:p>
            <a:fld id="{9C83DF64-CF86-4C4E-87F6-A10972E74DBD}" type="datetimeFigureOut">
              <a:rPr lang="en-US" smtClean="0"/>
              <a:t>5/8/2018</a:t>
            </a:fld>
            <a:endParaRPr lang="en-US"/>
          </a:p>
        </p:txBody>
      </p:sp>
      <p:sp>
        <p:nvSpPr>
          <p:cNvPr id="6" name="Footer Placeholder 5">
            <a:extLst>
              <a:ext uri="{FF2B5EF4-FFF2-40B4-BE49-F238E27FC236}">
                <a16:creationId xmlns:a16="http://schemas.microsoft.com/office/drawing/2014/main" id="{014A99BA-848F-4EBB-85A6-EC68C7D52EC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84B00B3-0681-4D38-906F-9784F7FF8902}"/>
              </a:ext>
            </a:extLst>
          </p:cNvPr>
          <p:cNvSpPr>
            <a:spLocks noGrp="1"/>
          </p:cNvSpPr>
          <p:nvPr>
            <p:ph type="sldNum" sz="quarter" idx="12"/>
          </p:nvPr>
        </p:nvSpPr>
        <p:spPr/>
        <p:txBody>
          <a:bodyPr/>
          <a:lstStyle/>
          <a:p>
            <a:fld id="{EAF55576-ACB3-4C53-8596-36D5EBFF83A7}" type="slidenum">
              <a:rPr lang="en-US" smtClean="0"/>
              <a:t>‹#›</a:t>
            </a:fld>
            <a:endParaRPr lang="en-US"/>
          </a:p>
        </p:txBody>
      </p:sp>
    </p:spTree>
    <p:extLst>
      <p:ext uri="{BB962C8B-B14F-4D97-AF65-F5344CB8AC3E}">
        <p14:creationId xmlns:p14="http://schemas.microsoft.com/office/powerpoint/2010/main" val="25022918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EA26D5-A8B3-4A5A-99E7-F3968C675E8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1340916-826A-49AC-9B7E-ACF414B3D7E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96458C93-9034-4D96-A592-D7529E1D787F}"/>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09035AE-1F64-4ECF-A3CE-4ABA178B061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1785B443-C8F5-4E6E-BAE0-5C72FA9D98ED}"/>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DA3A7F3-7466-4B80-89DF-ED96B0934ED1}"/>
              </a:ext>
            </a:extLst>
          </p:cNvPr>
          <p:cNvSpPr>
            <a:spLocks noGrp="1"/>
          </p:cNvSpPr>
          <p:nvPr>
            <p:ph type="dt" sz="half" idx="10"/>
          </p:nvPr>
        </p:nvSpPr>
        <p:spPr/>
        <p:txBody>
          <a:bodyPr/>
          <a:lstStyle/>
          <a:p>
            <a:fld id="{9C83DF64-CF86-4C4E-87F6-A10972E74DBD}" type="datetimeFigureOut">
              <a:rPr lang="en-US" smtClean="0"/>
              <a:t>5/8/2018</a:t>
            </a:fld>
            <a:endParaRPr lang="en-US"/>
          </a:p>
        </p:txBody>
      </p:sp>
      <p:sp>
        <p:nvSpPr>
          <p:cNvPr id="8" name="Footer Placeholder 7">
            <a:extLst>
              <a:ext uri="{FF2B5EF4-FFF2-40B4-BE49-F238E27FC236}">
                <a16:creationId xmlns:a16="http://schemas.microsoft.com/office/drawing/2014/main" id="{728D6483-4809-4764-8701-2FA121DA267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3D9906A-65B9-40D7-A16C-68154CBEB496}"/>
              </a:ext>
            </a:extLst>
          </p:cNvPr>
          <p:cNvSpPr>
            <a:spLocks noGrp="1"/>
          </p:cNvSpPr>
          <p:nvPr>
            <p:ph type="sldNum" sz="quarter" idx="12"/>
          </p:nvPr>
        </p:nvSpPr>
        <p:spPr/>
        <p:txBody>
          <a:bodyPr/>
          <a:lstStyle/>
          <a:p>
            <a:fld id="{EAF55576-ACB3-4C53-8596-36D5EBFF83A7}" type="slidenum">
              <a:rPr lang="en-US" smtClean="0"/>
              <a:t>‹#›</a:t>
            </a:fld>
            <a:endParaRPr lang="en-US"/>
          </a:p>
        </p:txBody>
      </p:sp>
    </p:spTree>
    <p:extLst>
      <p:ext uri="{BB962C8B-B14F-4D97-AF65-F5344CB8AC3E}">
        <p14:creationId xmlns:p14="http://schemas.microsoft.com/office/powerpoint/2010/main" val="27580904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2FE29-A67A-4CC6-89EE-FA32BD8F796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A08057C-F461-43CC-B96E-57FAEF43E688}"/>
              </a:ext>
            </a:extLst>
          </p:cNvPr>
          <p:cNvSpPr>
            <a:spLocks noGrp="1"/>
          </p:cNvSpPr>
          <p:nvPr>
            <p:ph type="dt" sz="half" idx="10"/>
          </p:nvPr>
        </p:nvSpPr>
        <p:spPr/>
        <p:txBody>
          <a:bodyPr/>
          <a:lstStyle/>
          <a:p>
            <a:fld id="{9C83DF64-CF86-4C4E-87F6-A10972E74DBD}" type="datetimeFigureOut">
              <a:rPr lang="en-US" smtClean="0"/>
              <a:t>5/8/2018</a:t>
            </a:fld>
            <a:endParaRPr lang="en-US"/>
          </a:p>
        </p:txBody>
      </p:sp>
      <p:sp>
        <p:nvSpPr>
          <p:cNvPr id="4" name="Footer Placeholder 3">
            <a:extLst>
              <a:ext uri="{FF2B5EF4-FFF2-40B4-BE49-F238E27FC236}">
                <a16:creationId xmlns:a16="http://schemas.microsoft.com/office/drawing/2014/main" id="{5456BAAD-ABB9-4AF1-83CD-1F3914B445D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32ABAC3-D930-475C-A219-32D4B0A4A6E8}"/>
              </a:ext>
            </a:extLst>
          </p:cNvPr>
          <p:cNvSpPr>
            <a:spLocks noGrp="1"/>
          </p:cNvSpPr>
          <p:nvPr>
            <p:ph type="sldNum" sz="quarter" idx="12"/>
          </p:nvPr>
        </p:nvSpPr>
        <p:spPr/>
        <p:txBody>
          <a:bodyPr/>
          <a:lstStyle/>
          <a:p>
            <a:fld id="{EAF55576-ACB3-4C53-8596-36D5EBFF83A7}" type="slidenum">
              <a:rPr lang="en-US" smtClean="0"/>
              <a:t>‹#›</a:t>
            </a:fld>
            <a:endParaRPr lang="en-US"/>
          </a:p>
        </p:txBody>
      </p:sp>
    </p:spTree>
    <p:extLst>
      <p:ext uri="{BB962C8B-B14F-4D97-AF65-F5344CB8AC3E}">
        <p14:creationId xmlns:p14="http://schemas.microsoft.com/office/powerpoint/2010/main" val="2467408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E705F9C-C708-4993-8ED0-313F2C00C954}"/>
              </a:ext>
            </a:extLst>
          </p:cNvPr>
          <p:cNvSpPr>
            <a:spLocks noGrp="1"/>
          </p:cNvSpPr>
          <p:nvPr>
            <p:ph type="dt" sz="half" idx="10"/>
          </p:nvPr>
        </p:nvSpPr>
        <p:spPr/>
        <p:txBody>
          <a:bodyPr/>
          <a:lstStyle/>
          <a:p>
            <a:fld id="{9C83DF64-CF86-4C4E-87F6-A10972E74DBD}" type="datetimeFigureOut">
              <a:rPr lang="en-US" smtClean="0"/>
              <a:t>5/8/2018</a:t>
            </a:fld>
            <a:endParaRPr lang="en-US"/>
          </a:p>
        </p:txBody>
      </p:sp>
      <p:sp>
        <p:nvSpPr>
          <p:cNvPr id="3" name="Footer Placeholder 2">
            <a:extLst>
              <a:ext uri="{FF2B5EF4-FFF2-40B4-BE49-F238E27FC236}">
                <a16:creationId xmlns:a16="http://schemas.microsoft.com/office/drawing/2014/main" id="{AD270534-7431-4705-B8FB-DA298CC39B5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EA21697-D91B-49BC-991A-90AABB9AEE81}"/>
              </a:ext>
            </a:extLst>
          </p:cNvPr>
          <p:cNvSpPr>
            <a:spLocks noGrp="1"/>
          </p:cNvSpPr>
          <p:nvPr>
            <p:ph type="sldNum" sz="quarter" idx="12"/>
          </p:nvPr>
        </p:nvSpPr>
        <p:spPr/>
        <p:txBody>
          <a:bodyPr/>
          <a:lstStyle/>
          <a:p>
            <a:fld id="{EAF55576-ACB3-4C53-8596-36D5EBFF83A7}" type="slidenum">
              <a:rPr lang="en-US" smtClean="0"/>
              <a:t>‹#›</a:t>
            </a:fld>
            <a:endParaRPr lang="en-US"/>
          </a:p>
        </p:txBody>
      </p:sp>
    </p:spTree>
    <p:extLst>
      <p:ext uri="{BB962C8B-B14F-4D97-AF65-F5344CB8AC3E}">
        <p14:creationId xmlns:p14="http://schemas.microsoft.com/office/powerpoint/2010/main" val="13131393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A8694-F18C-4256-A448-15AE236843E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9B61BB0-8A54-4533-BCE8-B61D70A41EF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A48DCB2-173B-4AFA-88E6-7C88E784667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B4F5378-23BE-40CE-9239-44AAC63866BA}"/>
              </a:ext>
            </a:extLst>
          </p:cNvPr>
          <p:cNvSpPr>
            <a:spLocks noGrp="1"/>
          </p:cNvSpPr>
          <p:nvPr>
            <p:ph type="dt" sz="half" idx="10"/>
          </p:nvPr>
        </p:nvSpPr>
        <p:spPr/>
        <p:txBody>
          <a:bodyPr/>
          <a:lstStyle/>
          <a:p>
            <a:fld id="{9C83DF64-CF86-4C4E-87F6-A10972E74DBD}" type="datetimeFigureOut">
              <a:rPr lang="en-US" smtClean="0"/>
              <a:t>5/8/2018</a:t>
            </a:fld>
            <a:endParaRPr lang="en-US"/>
          </a:p>
        </p:txBody>
      </p:sp>
      <p:sp>
        <p:nvSpPr>
          <p:cNvPr id="6" name="Footer Placeholder 5">
            <a:extLst>
              <a:ext uri="{FF2B5EF4-FFF2-40B4-BE49-F238E27FC236}">
                <a16:creationId xmlns:a16="http://schemas.microsoft.com/office/drawing/2014/main" id="{C8FFFAD2-E42B-4B54-A7CA-1721A412F94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C912311-2F65-431A-9ECA-177B0D9E0256}"/>
              </a:ext>
            </a:extLst>
          </p:cNvPr>
          <p:cNvSpPr>
            <a:spLocks noGrp="1"/>
          </p:cNvSpPr>
          <p:nvPr>
            <p:ph type="sldNum" sz="quarter" idx="12"/>
          </p:nvPr>
        </p:nvSpPr>
        <p:spPr/>
        <p:txBody>
          <a:bodyPr/>
          <a:lstStyle/>
          <a:p>
            <a:fld id="{EAF55576-ACB3-4C53-8596-36D5EBFF83A7}" type="slidenum">
              <a:rPr lang="en-US" smtClean="0"/>
              <a:t>‹#›</a:t>
            </a:fld>
            <a:endParaRPr lang="en-US"/>
          </a:p>
        </p:txBody>
      </p:sp>
    </p:spTree>
    <p:extLst>
      <p:ext uri="{BB962C8B-B14F-4D97-AF65-F5344CB8AC3E}">
        <p14:creationId xmlns:p14="http://schemas.microsoft.com/office/powerpoint/2010/main" val="14857025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72D3E8-4561-48CC-8D7C-04F64170FC0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8BEE054-6A99-45E9-BC70-31B88788F6A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759A939-2C65-49AF-8675-0940CB20A3B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24BB790-E8AA-4625-8B54-F8E6B59B0512}"/>
              </a:ext>
            </a:extLst>
          </p:cNvPr>
          <p:cNvSpPr>
            <a:spLocks noGrp="1"/>
          </p:cNvSpPr>
          <p:nvPr>
            <p:ph type="dt" sz="half" idx="10"/>
          </p:nvPr>
        </p:nvSpPr>
        <p:spPr/>
        <p:txBody>
          <a:bodyPr/>
          <a:lstStyle/>
          <a:p>
            <a:fld id="{9C83DF64-CF86-4C4E-87F6-A10972E74DBD}" type="datetimeFigureOut">
              <a:rPr lang="en-US" smtClean="0"/>
              <a:t>5/8/2018</a:t>
            </a:fld>
            <a:endParaRPr lang="en-US"/>
          </a:p>
        </p:txBody>
      </p:sp>
      <p:sp>
        <p:nvSpPr>
          <p:cNvPr id="6" name="Footer Placeholder 5">
            <a:extLst>
              <a:ext uri="{FF2B5EF4-FFF2-40B4-BE49-F238E27FC236}">
                <a16:creationId xmlns:a16="http://schemas.microsoft.com/office/drawing/2014/main" id="{0C7403C4-7C65-4B39-B412-D5CEC41242E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06E79C2-9051-4E44-AD02-FFA6E489FAC0}"/>
              </a:ext>
            </a:extLst>
          </p:cNvPr>
          <p:cNvSpPr>
            <a:spLocks noGrp="1"/>
          </p:cNvSpPr>
          <p:nvPr>
            <p:ph type="sldNum" sz="quarter" idx="12"/>
          </p:nvPr>
        </p:nvSpPr>
        <p:spPr/>
        <p:txBody>
          <a:bodyPr/>
          <a:lstStyle/>
          <a:p>
            <a:fld id="{EAF55576-ACB3-4C53-8596-36D5EBFF83A7}" type="slidenum">
              <a:rPr lang="en-US" smtClean="0"/>
              <a:t>‹#›</a:t>
            </a:fld>
            <a:endParaRPr lang="en-US"/>
          </a:p>
        </p:txBody>
      </p:sp>
    </p:spTree>
    <p:extLst>
      <p:ext uri="{BB962C8B-B14F-4D97-AF65-F5344CB8AC3E}">
        <p14:creationId xmlns:p14="http://schemas.microsoft.com/office/powerpoint/2010/main" val="5182003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051517D-EF41-4750-8FB9-8F9C2181328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88667D1-C4CE-4D8B-A809-CDCA154FFDD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B71984A-6CBB-495F-B894-35F03D026D6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83DF64-CF86-4C4E-87F6-A10972E74DBD}" type="datetimeFigureOut">
              <a:rPr lang="en-US" smtClean="0"/>
              <a:t>5/8/2018</a:t>
            </a:fld>
            <a:endParaRPr lang="en-US"/>
          </a:p>
        </p:txBody>
      </p:sp>
      <p:sp>
        <p:nvSpPr>
          <p:cNvPr id="5" name="Footer Placeholder 4">
            <a:extLst>
              <a:ext uri="{FF2B5EF4-FFF2-40B4-BE49-F238E27FC236}">
                <a16:creationId xmlns:a16="http://schemas.microsoft.com/office/drawing/2014/main" id="{56D1921E-CC02-4E85-A54F-6F1787174EC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1E197AB-6065-4C61-8812-706FDFE6851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AF55576-ACB3-4C53-8596-36D5EBFF83A7}" type="slidenum">
              <a:rPr lang="en-US" smtClean="0"/>
              <a:t>‹#›</a:t>
            </a:fld>
            <a:endParaRPr lang="en-US"/>
          </a:p>
        </p:txBody>
      </p:sp>
    </p:spTree>
    <p:extLst>
      <p:ext uri="{BB962C8B-B14F-4D97-AF65-F5344CB8AC3E}">
        <p14:creationId xmlns:p14="http://schemas.microsoft.com/office/powerpoint/2010/main" val="26478331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68D3F-92F4-4062-88DD-C23298D9BE49}"/>
              </a:ext>
            </a:extLst>
          </p:cNvPr>
          <p:cNvSpPr>
            <a:spLocks noGrp="1"/>
          </p:cNvSpPr>
          <p:nvPr>
            <p:ph type="ctrTitle"/>
          </p:nvPr>
        </p:nvSpPr>
        <p:spPr>
          <a:xfrm>
            <a:off x="1524000" y="2021308"/>
            <a:ext cx="9144000" cy="3025068"/>
          </a:xfrm>
        </p:spPr>
        <p:txBody>
          <a:bodyPr>
            <a:normAutofit fontScale="90000"/>
          </a:bodyPr>
          <a:lstStyle/>
          <a:p>
            <a:r>
              <a:rPr lang="en-US" dirty="0"/>
              <a:t>Fake Review Generator</a:t>
            </a:r>
            <a:br>
              <a:rPr lang="en-US" dirty="0"/>
            </a:br>
            <a:br>
              <a:rPr lang="en-US" dirty="0"/>
            </a:br>
            <a:r>
              <a:rPr lang="en-US" sz="3200" dirty="0" err="1"/>
              <a:t>Toan</a:t>
            </a:r>
            <a:r>
              <a:rPr lang="en-US" sz="3200" dirty="0"/>
              <a:t> Luong, Gautam </a:t>
            </a:r>
            <a:r>
              <a:rPr lang="en-US" sz="3200" dirty="0" err="1"/>
              <a:t>Moogimane</a:t>
            </a:r>
            <a:r>
              <a:rPr lang="en-US" sz="3200" dirty="0"/>
              <a:t>, Amitabh Nag</a:t>
            </a:r>
            <a:br>
              <a:rPr lang="en-US" sz="3200" dirty="0"/>
            </a:br>
            <a:r>
              <a:rPr lang="en-US" sz="3200" dirty="0"/>
              <a:t>University of Washington </a:t>
            </a:r>
            <a:br>
              <a:rPr lang="en-US" sz="3200" dirty="0"/>
            </a:br>
            <a:r>
              <a:rPr lang="en-US" sz="3200" dirty="0"/>
              <a:t>Data 515A</a:t>
            </a:r>
            <a:endParaRPr lang="en-US" dirty="0"/>
          </a:p>
        </p:txBody>
      </p:sp>
      <p:sp>
        <p:nvSpPr>
          <p:cNvPr id="3" name="Subtitle 2">
            <a:extLst>
              <a:ext uri="{FF2B5EF4-FFF2-40B4-BE49-F238E27FC236}">
                <a16:creationId xmlns:a16="http://schemas.microsoft.com/office/drawing/2014/main" id="{D055A619-5356-4DCC-B7D4-16D4C8D2C52F}"/>
              </a:ext>
            </a:extLst>
          </p:cNvPr>
          <p:cNvSpPr>
            <a:spLocks noGrp="1"/>
          </p:cNvSpPr>
          <p:nvPr>
            <p:ph type="subTitle" idx="1"/>
          </p:nvPr>
        </p:nvSpPr>
        <p:spPr/>
        <p:txBody>
          <a:bodyPr/>
          <a:lstStyle/>
          <a:p>
            <a:r>
              <a:rPr lang="en-US" dirty="0"/>
              <a:t> </a:t>
            </a:r>
          </a:p>
        </p:txBody>
      </p:sp>
      <p:pic>
        <p:nvPicPr>
          <p:cNvPr id="13" name="Picture 12">
            <a:extLst>
              <a:ext uri="{FF2B5EF4-FFF2-40B4-BE49-F238E27FC236}">
                <a16:creationId xmlns:a16="http://schemas.microsoft.com/office/drawing/2014/main" id="{B3DA0DDF-71E8-4E37-AC4A-01BE757F6807}"/>
              </a:ext>
            </a:extLst>
          </p:cNvPr>
          <p:cNvPicPr>
            <a:picLocks noChangeAspect="1"/>
          </p:cNvPicPr>
          <p:nvPr/>
        </p:nvPicPr>
        <p:blipFill rotWithShape="1">
          <a:blip r:embed="rId3">
            <a:extLst>
              <a:ext uri="{28A0092B-C50C-407E-A947-70E740481C1C}">
                <a14:useLocalDpi xmlns:a14="http://schemas.microsoft.com/office/drawing/2010/main" val="0"/>
              </a:ext>
            </a:extLst>
          </a:blip>
          <a:srcRect l="19436" t="26565" r="18496" b="26489"/>
          <a:stretch/>
        </p:blipFill>
        <p:spPr>
          <a:xfrm>
            <a:off x="4750978" y="251388"/>
            <a:ext cx="2690044" cy="2034612"/>
          </a:xfrm>
          <a:prstGeom prst="rect">
            <a:avLst/>
          </a:prstGeom>
        </p:spPr>
      </p:pic>
    </p:spTree>
    <p:extLst>
      <p:ext uri="{BB962C8B-B14F-4D97-AF65-F5344CB8AC3E}">
        <p14:creationId xmlns:p14="http://schemas.microsoft.com/office/powerpoint/2010/main" val="122998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1ADED5-EB13-478D-A684-5778F26BA38B}"/>
              </a:ext>
            </a:extLst>
          </p:cNvPr>
          <p:cNvSpPr>
            <a:spLocks noGrp="1"/>
          </p:cNvSpPr>
          <p:nvPr>
            <p:ph type="title"/>
          </p:nvPr>
        </p:nvSpPr>
        <p:spPr>
          <a:xfrm>
            <a:off x="0" y="0"/>
            <a:ext cx="10515600" cy="1325563"/>
          </a:xfrm>
        </p:spPr>
        <p:txBody>
          <a:bodyPr/>
          <a:lstStyle/>
          <a:p>
            <a:r>
              <a:rPr lang="en-US" dirty="0"/>
              <a:t>Background</a:t>
            </a:r>
          </a:p>
        </p:txBody>
      </p:sp>
      <p:pic>
        <p:nvPicPr>
          <p:cNvPr id="5" name="Content Placeholder 4">
            <a:extLst>
              <a:ext uri="{FF2B5EF4-FFF2-40B4-BE49-F238E27FC236}">
                <a16:creationId xmlns:a16="http://schemas.microsoft.com/office/drawing/2014/main" id="{9A565F6A-D78A-44F2-BBC9-74759B9FC0A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804868" y="2115173"/>
            <a:ext cx="6675932" cy="4620907"/>
          </a:xfrm>
        </p:spPr>
      </p:pic>
      <p:sp>
        <p:nvSpPr>
          <p:cNvPr id="6" name="TextBox 5">
            <a:extLst>
              <a:ext uri="{FF2B5EF4-FFF2-40B4-BE49-F238E27FC236}">
                <a16:creationId xmlns:a16="http://schemas.microsoft.com/office/drawing/2014/main" id="{49DF3722-FA90-4018-AA86-684917C51412}"/>
              </a:ext>
            </a:extLst>
          </p:cNvPr>
          <p:cNvSpPr txBox="1"/>
          <p:nvPr/>
        </p:nvSpPr>
        <p:spPr>
          <a:xfrm>
            <a:off x="58781" y="985096"/>
            <a:ext cx="11215992" cy="2308324"/>
          </a:xfrm>
          <a:prstGeom prst="rect">
            <a:avLst/>
          </a:prstGeom>
          <a:noFill/>
        </p:spPr>
        <p:txBody>
          <a:bodyPr wrap="square" rtlCol="0">
            <a:spAutoFit/>
          </a:bodyPr>
          <a:lstStyle/>
          <a:p>
            <a:pPr marL="285750" indent="-285750">
              <a:buFont typeface="Wingdings" panose="05000000000000000000" pitchFamily="2" charset="2"/>
              <a:buChar char="Ø"/>
            </a:pPr>
            <a:r>
              <a:rPr lang="en-US" dirty="0"/>
              <a:t>Goal: Simulate text generation by learning from a dataset of user reviews on Amazon and a music discussion site</a:t>
            </a:r>
          </a:p>
          <a:p>
            <a:endParaRPr lang="en-US" dirty="0"/>
          </a:p>
          <a:p>
            <a:pPr marL="285750" indent="-285750">
              <a:buFont typeface="Wingdings" panose="05000000000000000000" pitchFamily="2" charset="2"/>
              <a:buChar char="Ø"/>
            </a:pPr>
            <a:r>
              <a:rPr lang="en-US" dirty="0"/>
              <a:t>Motivation:</a:t>
            </a:r>
          </a:p>
          <a:p>
            <a:pPr marL="742950" lvl="1" indent="-285750">
              <a:buFont typeface="Arial" panose="020B0604020202020204" pitchFamily="34" charset="0"/>
              <a:buChar char="•"/>
            </a:pPr>
            <a:r>
              <a:rPr lang="en-US" dirty="0"/>
              <a:t>Generate fake reviews to showcase potentials threats of AI to society</a:t>
            </a:r>
          </a:p>
          <a:p>
            <a:pPr marL="742950" lvl="1" indent="-285750">
              <a:buFont typeface="Arial" panose="020B0604020202020204" pitchFamily="34" charset="0"/>
              <a:buChar char="•"/>
            </a:pPr>
            <a:r>
              <a:rPr lang="en-US" dirty="0"/>
              <a:t>Learning – NLP, Deep learning, </a:t>
            </a:r>
            <a:r>
              <a:rPr lang="en-US" dirty="0" err="1"/>
              <a:t>Tensorflow</a:t>
            </a:r>
            <a:endParaRPr lang="en-US" dirty="0"/>
          </a:p>
          <a:p>
            <a:pPr marL="742950" lvl="1" indent="-285750">
              <a:buFont typeface="Arial" panose="020B0604020202020204" pitchFamily="34" charset="0"/>
              <a:buChar char="•"/>
            </a:pPr>
            <a:r>
              <a:rPr lang="en-US" dirty="0"/>
              <a:t>Fun </a:t>
            </a:r>
          </a:p>
          <a:p>
            <a:endParaRPr lang="en-US" dirty="0"/>
          </a:p>
          <a:p>
            <a:pPr marL="285750" indent="-285750">
              <a:buFont typeface="Wingdings" panose="05000000000000000000" pitchFamily="2" charset="2"/>
              <a:buChar char="Ø"/>
            </a:pPr>
            <a:r>
              <a:rPr lang="en-US" dirty="0"/>
              <a:t>High Level Architecture:</a:t>
            </a:r>
          </a:p>
        </p:txBody>
      </p:sp>
    </p:spTree>
    <p:extLst>
      <p:ext uri="{BB962C8B-B14F-4D97-AF65-F5344CB8AC3E}">
        <p14:creationId xmlns:p14="http://schemas.microsoft.com/office/powerpoint/2010/main" val="34687582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0E8533-2E60-4D0C-A194-8AE2BDCA9D64}"/>
              </a:ext>
            </a:extLst>
          </p:cNvPr>
          <p:cNvSpPr>
            <a:spLocks noGrp="1"/>
          </p:cNvSpPr>
          <p:nvPr>
            <p:ph type="title"/>
          </p:nvPr>
        </p:nvSpPr>
        <p:spPr>
          <a:xfrm>
            <a:off x="0" y="0"/>
            <a:ext cx="10515600" cy="1325563"/>
          </a:xfrm>
        </p:spPr>
        <p:txBody>
          <a:bodyPr/>
          <a:lstStyle/>
          <a:p>
            <a:r>
              <a:rPr lang="en-US" dirty="0"/>
              <a:t>Neural network model evaluation</a:t>
            </a:r>
          </a:p>
        </p:txBody>
      </p:sp>
      <p:graphicFrame>
        <p:nvGraphicFramePr>
          <p:cNvPr id="4" name="Content Placeholder 3">
            <a:extLst>
              <a:ext uri="{FF2B5EF4-FFF2-40B4-BE49-F238E27FC236}">
                <a16:creationId xmlns:a16="http://schemas.microsoft.com/office/drawing/2014/main" id="{B079AD00-39F1-4310-8175-5095FCAEA1BA}"/>
              </a:ext>
            </a:extLst>
          </p:cNvPr>
          <p:cNvGraphicFramePr>
            <a:graphicFrameLocks noGrp="1"/>
          </p:cNvGraphicFramePr>
          <p:nvPr>
            <p:ph idx="1"/>
            <p:extLst>
              <p:ext uri="{D42A27DB-BD31-4B8C-83A1-F6EECF244321}">
                <p14:modId xmlns:p14="http://schemas.microsoft.com/office/powerpoint/2010/main" val="4266814458"/>
              </p:ext>
            </p:extLst>
          </p:nvPr>
        </p:nvGraphicFramePr>
        <p:xfrm>
          <a:off x="251459" y="1325563"/>
          <a:ext cx="11689081" cy="5046557"/>
        </p:xfrm>
        <a:graphic>
          <a:graphicData uri="http://schemas.openxmlformats.org/drawingml/2006/table">
            <a:tbl>
              <a:tblPr firstRow="1" bandRow="1">
                <a:tableStyleId>{5C22544A-7EE6-4342-B048-85BDC9FD1C3A}</a:tableStyleId>
              </a:tblPr>
              <a:tblGrid>
                <a:gridCol w="2380574">
                  <a:extLst>
                    <a:ext uri="{9D8B030D-6E8A-4147-A177-3AD203B41FA5}">
                      <a16:colId xmlns:a16="http://schemas.microsoft.com/office/drawing/2014/main" val="1461645399"/>
                    </a:ext>
                  </a:extLst>
                </a:gridCol>
                <a:gridCol w="1225211">
                  <a:extLst>
                    <a:ext uri="{9D8B030D-6E8A-4147-A177-3AD203B41FA5}">
                      <a16:colId xmlns:a16="http://schemas.microsoft.com/office/drawing/2014/main" val="324486189"/>
                    </a:ext>
                  </a:extLst>
                </a:gridCol>
                <a:gridCol w="1225211">
                  <a:extLst>
                    <a:ext uri="{9D8B030D-6E8A-4147-A177-3AD203B41FA5}">
                      <a16:colId xmlns:a16="http://schemas.microsoft.com/office/drawing/2014/main" val="3897295071"/>
                    </a:ext>
                  </a:extLst>
                </a:gridCol>
                <a:gridCol w="1114436">
                  <a:extLst>
                    <a:ext uri="{9D8B030D-6E8A-4147-A177-3AD203B41FA5}">
                      <a16:colId xmlns:a16="http://schemas.microsoft.com/office/drawing/2014/main" val="1270281798"/>
                    </a:ext>
                  </a:extLst>
                </a:gridCol>
                <a:gridCol w="1086048">
                  <a:extLst>
                    <a:ext uri="{9D8B030D-6E8A-4147-A177-3AD203B41FA5}">
                      <a16:colId xmlns:a16="http://schemas.microsoft.com/office/drawing/2014/main" val="2018575192"/>
                    </a:ext>
                  </a:extLst>
                </a:gridCol>
                <a:gridCol w="1021255">
                  <a:extLst>
                    <a:ext uri="{9D8B030D-6E8A-4147-A177-3AD203B41FA5}">
                      <a16:colId xmlns:a16="http://schemas.microsoft.com/office/drawing/2014/main" val="434060821"/>
                    </a:ext>
                  </a:extLst>
                </a:gridCol>
                <a:gridCol w="3636346">
                  <a:extLst>
                    <a:ext uri="{9D8B030D-6E8A-4147-A177-3AD203B41FA5}">
                      <a16:colId xmlns:a16="http://schemas.microsoft.com/office/drawing/2014/main" val="1871387641"/>
                    </a:ext>
                  </a:extLst>
                </a:gridCol>
              </a:tblGrid>
              <a:tr h="383349">
                <a:tc>
                  <a:txBody>
                    <a:bodyPr/>
                    <a:lstStyle/>
                    <a:p>
                      <a:r>
                        <a:rPr lang="en-US" sz="1400" dirty="0"/>
                        <a:t>Model Name</a:t>
                      </a:r>
                    </a:p>
                  </a:txBody>
                  <a:tcPr/>
                </a:tc>
                <a:tc>
                  <a:txBody>
                    <a:bodyPr/>
                    <a:lstStyle/>
                    <a:p>
                      <a:r>
                        <a:rPr lang="en-US" sz="1400" dirty="0"/>
                        <a:t>Rank</a:t>
                      </a:r>
                    </a:p>
                  </a:txBody>
                  <a:tcPr/>
                </a:tc>
                <a:tc>
                  <a:txBody>
                    <a:bodyPr/>
                    <a:lstStyle/>
                    <a:p>
                      <a:r>
                        <a:rPr lang="en-US" sz="1400" dirty="0"/>
                        <a:t>Pros</a:t>
                      </a:r>
                    </a:p>
                  </a:txBody>
                  <a:tcPr/>
                </a:tc>
                <a:tc>
                  <a:txBody>
                    <a:bodyPr/>
                    <a:lstStyle/>
                    <a:p>
                      <a:r>
                        <a:rPr lang="en-US" sz="1400" dirty="0"/>
                        <a:t>Cons</a:t>
                      </a:r>
                    </a:p>
                  </a:txBody>
                  <a:tcPr/>
                </a:tc>
                <a:tc>
                  <a:txBody>
                    <a:bodyPr/>
                    <a:lstStyle/>
                    <a:p>
                      <a:r>
                        <a:rPr lang="en-US" sz="1400" dirty="0"/>
                        <a:t>Train Loss</a:t>
                      </a:r>
                    </a:p>
                  </a:txBody>
                  <a:tcPr/>
                </a:tc>
                <a:tc>
                  <a:txBody>
                    <a:bodyPr/>
                    <a:lstStyle/>
                    <a:p>
                      <a:r>
                        <a:rPr lang="en-US" sz="1400" dirty="0"/>
                        <a:t>Epochs</a:t>
                      </a:r>
                    </a:p>
                  </a:txBody>
                  <a:tcPr/>
                </a:tc>
                <a:tc>
                  <a:txBody>
                    <a:bodyPr/>
                    <a:lstStyle/>
                    <a:p>
                      <a:r>
                        <a:rPr lang="en-US" sz="1400" dirty="0"/>
                        <a:t>Sample Output</a:t>
                      </a:r>
                    </a:p>
                  </a:txBody>
                  <a:tcPr/>
                </a:tc>
                <a:extLst>
                  <a:ext uri="{0D108BD9-81ED-4DB2-BD59-A6C34878D82A}">
                    <a16:rowId xmlns:a16="http://schemas.microsoft.com/office/drawing/2014/main" val="1918701008"/>
                  </a:ext>
                </a:extLst>
              </a:tr>
              <a:tr h="976753">
                <a:tc>
                  <a:txBody>
                    <a:bodyPr/>
                    <a:lstStyle/>
                    <a:p>
                      <a:r>
                        <a:rPr lang="en-US" sz="1400" dirty="0"/>
                        <a:t>Char-</a:t>
                      </a:r>
                      <a:r>
                        <a:rPr lang="en-US" sz="1400" dirty="0" err="1"/>
                        <a:t>nn</a:t>
                      </a:r>
                      <a:r>
                        <a:rPr lang="en-US" sz="1400" dirty="0"/>
                        <a:t> – Run 1</a:t>
                      </a:r>
                    </a:p>
                  </a:txBody>
                  <a:tcPr/>
                </a:tc>
                <a:tc>
                  <a:txBody>
                    <a:bodyPr/>
                    <a:lstStyle/>
                    <a:p>
                      <a:r>
                        <a:rPr lang="en-US" sz="1400" dirty="0"/>
                        <a:t>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Quality good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Slow to train</a:t>
                      </a:r>
                    </a:p>
                  </a:txBody>
                  <a:tcPr/>
                </a:tc>
                <a:tc>
                  <a:txBody>
                    <a:bodyPr/>
                    <a:lstStyle/>
                    <a:p>
                      <a:r>
                        <a:rPr lang="en-US" sz="1400" dirty="0"/>
                        <a:t>1.002</a:t>
                      </a:r>
                    </a:p>
                  </a:txBody>
                  <a:tcPr/>
                </a:tc>
                <a:tc>
                  <a:txBody>
                    <a:bodyPr/>
                    <a:lstStyle/>
                    <a:p>
                      <a:r>
                        <a:rPr lang="en-US" sz="1400" dirty="0"/>
                        <a:t>20</a:t>
                      </a:r>
                    </a:p>
                  </a:txBody>
                  <a:tcPr/>
                </a:tc>
                <a:tc>
                  <a:txBody>
                    <a:bodyPr/>
                    <a:lstStyle/>
                    <a:p>
                      <a:r>
                        <a:rPr lang="en-US" sz="1400" dirty="0"/>
                        <a:t>apparently to produce </a:t>
                      </a:r>
                      <a:r>
                        <a:rPr lang="en-US" sz="1400" dirty="0" err="1"/>
                        <a:t>allbazz</a:t>
                      </a:r>
                      <a:r>
                        <a:rPr lang="en-US" sz="1400" dirty="0"/>
                        <a:t> with the occasional traditional particularly laidback drummer john really rhythm as a </a:t>
                      </a:r>
                      <a:r>
                        <a:rPr lang="en-US" sz="1400" dirty="0" err="1"/>
                        <a:t>singersongwriter</a:t>
                      </a:r>
                      <a:endParaRPr lang="en-US" sz="1400" dirty="0"/>
                    </a:p>
                  </a:txBody>
                  <a:tcPr/>
                </a:tc>
                <a:extLst>
                  <a:ext uri="{0D108BD9-81ED-4DB2-BD59-A6C34878D82A}">
                    <a16:rowId xmlns:a16="http://schemas.microsoft.com/office/drawing/2014/main" val="4291043964"/>
                  </a:ext>
                </a:extLst>
              </a:tr>
              <a:tr h="756196">
                <a:tc>
                  <a:txBody>
                    <a:bodyPr/>
                    <a:lstStyle/>
                    <a:p>
                      <a:r>
                        <a:rPr lang="en-US" sz="1400" dirty="0"/>
                        <a:t>Char-</a:t>
                      </a:r>
                      <a:r>
                        <a:rPr lang="en-US" sz="1400" dirty="0" err="1"/>
                        <a:t>nn</a:t>
                      </a:r>
                      <a:r>
                        <a:rPr lang="en-US" sz="1400" dirty="0"/>
                        <a:t> – Run 2</a:t>
                      </a:r>
                    </a:p>
                  </a:txBody>
                  <a:tcPr/>
                </a:tc>
                <a:tc>
                  <a:txBody>
                    <a:bodyPr/>
                    <a:lstStyle/>
                    <a:p>
                      <a:r>
                        <a:rPr lang="en-US" sz="1400" dirty="0"/>
                        <a:t>1</a:t>
                      </a:r>
                    </a:p>
                  </a:txBody>
                  <a:tcPr/>
                </a:tc>
                <a:tc>
                  <a:txBody>
                    <a:bodyPr/>
                    <a:lstStyle/>
                    <a:p>
                      <a:r>
                        <a:rPr lang="en-US" sz="1400" dirty="0"/>
                        <a:t>Quality good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Slow to train</a:t>
                      </a:r>
                    </a:p>
                  </a:txBody>
                  <a:tcPr/>
                </a:tc>
                <a:tc>
                  <a:txBody>
                    <a:bodyPr/>
                    <a:lstStyle/>
                    <a:p>
                      <a:r>
                        <a:rPr lang="en-US" sz="1400" dirty="0"/>
                        <a:t>1.4</a:t>
                      </a:r>
                    </a:p>
                  </a:txBody>
                  <a:tcPr/>
                </a:tc>
                <a:tc>
                  <a:txBody>
                    <a:bodyPr/>
                    <a:lstStyle/>
                    <a:p>
                      <a:r>
                        <a:rPr lang="en-US" sz="1400" dirty="0"/>
                        <a:t>3</a:t>
                      </a:r>
                    </a:p>
                  </a:txBody>
                  <a:tcPr/>
                </a:tc>
                <a:tc>
                  <a:txBody>
                    <a:bodyPr/>
                    <a:lstStyle/>
                    <a:p>
                      <a:r>
                        <a:rPr lang="en-US" sz="1400" dirty="0"/>
                        <a:t>This sink, an option that falls bitch. The title track by playing its own freedom phase to still about being much terribly that Wall</a:t>
                      </a:r>
                    </a:p>
                  </a:txBody>
                  <a:tcPr/>
                </a:tc>
                <a:extLst>
                  <a:ext uri="{0D108BD9-81ED-4DB2-BD59-A6C34878D82A}">
                    <a16:rowId xmlns:a16="http://schemas.microsoft.com/office/drawing/2014/main" val="1968424638"/>
                  </a:ext>
                </a:extLst>
              </a:tr>
              <a:tr h="976753">
                <a:tc>
                  <a:txBody>
                    <a:bodyPr/>
                    <a:lstStyle/>
                    <a:p>
                      <a:r>
                        <a:rPr lang="en-US" sz="1400" dirty="0"/>
                        <a:t>word-</a:t>
                      </a:r>
                      <a:r>
                        <a:rPr lang="en-US" sz="1400" dirty="0" err="1"/>
                        <a:t>rnn</a:t>
                      </a:r>
                      <a:r>
                        <a:rPr lang="en-US" sz="1400" dirty="0"/>
                        <a:t>-</a:t>
                      </a:r>
                      <a:r>
                        <a:rPr lang="en-US" sz="1400" dirty="0" err="1"/>
                        <a:t>tensorflow</a:t>
                      </a:r>
                      <a:endParaRPr lang="en-US" sz="1400" dirty="0"/>
                    </a:p>
                  </a:txBody>
                  <a:tcPr/>
                </a:tc>
                <a:tc>
                  <a:txBody>
                    <a:bodyPr/>
                    <a:lstStyle/>
                    <a:p>
                      <a:r>
                        <a:rPr lang="en-US" sz="1400" dirty="0"/>
                        <a:t>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Quality good</a:t>
                      </a:r>
                    </a:p>
                  </a:txBody>
                  <a:tcPr/>
                </a:tc>
                <a:tc>
                  <a:txBody>
                    <a:bodyPr/>
                    <a:lstStyle/>
                    <a:p>
                      <a:r>
                        <a:rPr lang="en-US" sz="1400" dirty="0"/>
                        <a:t>Slow to train</a:t>
                      </a:r>
                    </a:p>
                  </a:txBody>
                  <a:tcPr/>
                </a:tc>
                <a:tc>
                  <a:txBody>
                    <a:bodyPr/>
                    <a:lstStyle/>
                    <a:p>
                      <a:r>
                        <a:rPr lang="en-US" sz="1400" dirty="0"/>
                        <a:t>3.8</a:t>
                      </a:r>
                    </a:p>
                  </a:txBody>
                  <a:tcPr/>
                </a:tc>
                <a:tc>
                  <a:txBody>
                    <a:bodyPr/>
                    <a:lstStyle/>
                    <a:p>
                      <a:r>
                        <a:rPr lang="en-US" sz="1400" dirty="0"/>
                        <a:t>50</a:t>
                      </a:r>
                    </a:p>
                  </a:txBody>
                  <a:tcPr/>
                </a:tc>
                <a:tc>
                  <a:txBody>
                    <a:bodyPr/>
                    <a:lstStyle/>
                    <a:p>
                      <a:r>
                        <a:rPr lang="en-US" sz="1400" dirty="0"/>
                        <a:t>frat album soon its what is a criticism with it well have become a 75 not forget that things first purchase is angry sweet reckless and poorly</a:t>
                      </a:r>
                    </a:p>
                  </a:txBody>
                  <a:tcPr/>
                </a:tc>
                <a:extLst>
                  <a:ext uri="{0D108BD9-81ED-4DB2-BD59-A6C34878D82A}">
                    <a16:rowId xmlns:a16="http://schemas.microsoft.com/office/drawing/2014/main" val="657270731"/>
                  </a:ext>
                </a:extLst>
              </a:tr>
              <a:tr h="976753">
                <a:tc>
                  <a:txBody>
                    <a:bodyPr/>
                    <a:lstStyle/>
                    <a:p>
                      <a:r>
                        <a:rPr lang="en-US" sz="1400" dirty="0"/>
                        <a:t>char-</a:t>
                      </a:r>
                      <a:r>
                        <a:rPr lang="en-US" sz="1400" dirty="0" err="1"/>
                        <a:t>rnn.pytorch</a:t>
                      </a:r>
                      <a:endParaRPr lang="en-US" sz="1400" dirty="0"/>
                    </a:p>
                  </a:txBody>
                  <a:tcPr/>
                </a:tc>
                <a:tc>
                  <a:txBody>
                    <a:bodyPr/>
                    <a:lstStyle/>
                    <a:p>
                      <a:r>
                        <a:rPr lang="en-US" sz="1400" dirty="0"/>
                        <a:t>3</a:t>
                      </a:r>
                    </a:p>
                  </a:txBody>
                  <a:tcPr/>
                </a:tc>
                <a:tc>
                  <a:txBody>
                    <a:bodyPr/>
                    <a:lstStyle/>
                    <a:p>
                      <a:pPr marL="0" indent="0">
                        <a:buFontTx/>
                        <a:buNone/>
                      </a:pPr>
                      <a:r>
                        <a:rPr lang="en-US" sz="1400" dirty="0"/>
                        <a:t>Fast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Simple</a:t>
                      </a:r>
                    </a:p>
                  </a:txBody>
                  <a:tcPr/>
                </a:tc>
                <a:tc>
                  <a:txBody>
                    <a:bodyPr/>
                    <a:lstStyle/>
                    <a:p>
                      <a:r>
                        <a:rPr lang="en-US" sz="1400" dirty="0"/>
                        <a:t>Quality not good</a:t>
                      </a:r>
                    </a:p>
                  </a:txBody>
                  <a:tcPr/>
                </a:tc>
                <a:tc>
                  <a:txBody>
                    <a:bodyPr/>
                    <a:lstStyle/>
                    <a:p>
                      <a:r>
                        <a:rPr lang="en-US" sz="1400" dirty="0"/>
                        <a:t>1.5147</a:t>
                      </a:r>
                    </a:p>
                  </a:txBody>
                  <a:tcPr/>
                </a:tc>
                <a:tc>
                  <a:txBody>
                    <a:bodyPr/>
                    <a:lstStyle/>
                    <a:p>
                      <a:r>
                        <a:rPr lang="en-US" sz="1400" dirty="0"/>
                        <a:t>2000</a:t>
                      </a:r>
                    </a:p>
                  </a:txBody>
                  <a:tcPr/>
                </a:tc>
                <a:tc>
                  <a:txBody>
                    <a:bodyPr/>
                    <a:lstStyle/>
                    <a:p>
                      <a:pPr marL="0" indent="0">
                        <a:buNone/>
                      </a:pPr>
                      <a:r>
                        <a:rPr lang="en-US" sz="1400" dirty="0"/>
                        <a:t>that a </a:t>
                      </a:r>
                      <a:r>
                        <a:rPr lang="en-US" sz="1400" dirty="0" err="1"/>
                        <a:t>delain</a:t>
                      </a:r>
                      <a:r>
                        <a:rPr lang="en-US" sz="1400" dirty="0"/>
                        <a:t> course the rock by space the</a:t>
                      </a:r>
                    </a:p>
                    <a:p>
                      <a:pPr marL="0" indent="0">
                        <a:buNone/>
                      </a:pPr>
                      <a:r>
                        <a:rPr lang="en-US" sz="1400" dirty="0"/>
                        <a:t> piano is experiment that her be a prince you </a:t>
                      </a:r>
                      <a:r>
                        <a:rPr lang="en-US" sz="1400" dirty="0" err="1"/>
                        <a:t>naudi</a:t>
                      </a:r>
                      <a:r>
                        <a:rPr lang="en-US" sz="1400" dirty="0"/>
                        <a:t> </a:t>
                      </a:r>
                    </a:p>
                  </a:txBody>
                  <a:tcPr/>
                </a:tc>
                <a:extLst>
                  <a:ext uri="{0D108BD9-81ED-4DB2-BD59-A6C34878D82A}">
                    <a16:rowId xmlns:a16="http://schemas.microsoft.com/office/drawing/2014/main" val="1572595743"/>
                  </a:ext>
                </a:extLst>
              </a:tr>
              <a:tr h="976753">
                <a:tc>
                  <a:txBody>
                    <a:bodyPr/>
                    <a:lstStyle/>
                    <a:p>
                      <a:r>
                        <a:rPr lang="en-US" sz="1400" dirty="0" err="1"/>
                        <a:t>Keras</a:t>
                      </a:r>
                      <a:endParaRPr lang="en-US" sz="1400" dirty="0"/>
                    </a:p>
                  </a:txBody>
                  <a:tcPr/>
                </a:tc>
                <a:tc>
                  <a:txBody>
                    <a:bodyPr/>
                    <a:lstStyle/>
                    <a:p>
                      <a:r>
                        <a:rPr lang="en-US" sz="1400" dirty="0"/>
                        <a:t>NA</a:t>
                      </a:r>
                    </a:p>
                  </a:txBody>
                  <a:tcPr/>
                </a:tc>
                <a:tc>
                  <a:txBody>
                    <a:bodyPr/>
                    <a:lstStyle/>
                    <a:p>
                      <a:r>
                        <a:rPr lang="en-US" sz="1400" dirty="0"/>
                        <a:t>Popular</a:t>
                      </a:r>
                    </a:p>
                  </a:txBody>
                  <a:tcPr/>
                </a:tc>
                <a:tc>
                  <a:txBody>
                    <a:bodyPr/>
                    <a:lstStyle/>
                    <a:p>
                      <a:r>
                        <a:rPr lang="en-US" sz="1400" dirty="0"/>
                        <a:t>- very slow</a:t>
                      </a:r>
                    </a:p>
                    <a:p>
                      <a:r>
                        <a:rPr lang="en-US" sz="1400" dirty="0"/>
                        <a:t>- training cannot be completed</a:t>
                      </a:r>
                    </a:p>
                  </a:txBody>
                  <a:tcPr/>
                </a:tc>
                <a:tc>
                  <a:txBody>
                    <a:bodyPr/>
                    <a:lstStyle/>
                    <a:p>
                      <a:r>
                        <a:rPr lang="en-US" sz="1400" dirty="0"/>
                        <a:t>NA</a:t>
                      </a:r>
                    </a:p>
                  </a:txBody>
                  <a:tcPr/>
                </a:tc>
                <a:tc>
                  <a:txBody>
                    <a:bodyPr/>
                    <a:lstStyle/>
                    <a:p>
                      <a:r>
                        <a:rPr lang="en-US" sz="1400" dirty="0"/>
                        <a:t>60</a:t>
                      </a:r>
                    </a:p>
                  </a:txBody>
                  <a:tcPr/>
                </a:tc>
                <a:tc>
                  <a:txBody>
                    <a:bodyPr/>
                    <a:lstStyle/>
                    <a:p>
                      <a:r>
                        <a:rPr lang="en-US" sz="1400" dirty="0"/>
                        <a:t>NA</a:t>
                      </a:r>
                    </a:p>
                  </a:txBody>
                  <a:tcPr/>
                </a:tc>
                <a:extLst>
                  <a:ext uri="{0D108BD9-81ED-4DB2-BD59-A6C34878D82A}">
                    <a16:rowId xmlns:a16="http://schemas.microsoft.com/office/drawing/2014/main" val="1266923457"/>
                  </a:ext>
                </a:extLst>
              </a:tr>
            </a:tbl>
          </a:graphicData>
        </a:graphic>
      </p:graphicFrame>
    </p:spTree>
    <p:extLst>
      <p:ext uri="{BB962C8B-B14F-4D97-AF65-F5344CB8AC3E}">
        <p14:creationId xmlns:p14="http://schemas.microsoft.com/office/powerpoint/2010/main" val="21096833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88671A-D4B8-4227-B351-5C033E2A6025}"/>
              </a:ext>
            </a:extLst>
          </p:cNvPr>
          <p:cNvSpPr>
            <a:spLocks noGrp="1"/>
          </p:cNvSpPr>
          <p:nvPr>
            <p:ph type="title"/>
          </p:nvPr>
        </p:nvSpPr>
        <p:spPr/>
        <p:txBody>
          <a:bodyPr/>
          <a:lstStyle/>
          <a:p>
            <a:r>
              <a:rPr lang="en-US" dirty="0"/>
              <a:t>Next Evaluation Steps</a:t>
            </a:r>
          </a:p>
        </p:txBody>
      </p:sp>
      <p:sp>
        <p:nvSpPr>
          <p:cNvPr id="3" name="Content Placeholder 2">
            <a:extLst>
              <a:ext uri="{FF2B5EF4-FFF2-40B4-BE49-F238E27FC236}">
                <a16:creationId xmlns:a16="http://schemas.microsoft.com/office/drawing/2014/main" id="{1E548DD6-CD28-4F65-8A95-06E8FBD8D25E}"/>
              </a:ext>
            </a:extLst>
          </p:cNvPr>
          <p:cNvSpPr>
            <a:spLocks noGrp="1"/>
          </p:cNvSpPr>
          <p:nvPr>
            <p:ph idx="1"/>
          </p:nvPr>
        </p:nvSpPr>
        <p:spPr/>
        <p:txBody>
          <a:bodyPr/>
          <a:lstStyle/>
          <a:p>
            <a:r>
              <a:rPr lang="en-US" dirty="0"/>
              <a:t>Come up with a objective evaluation metric to chose the best model</a:t>
            </a:r>
          </a:p>
          <a:p>
            <a:r>
              <a:rPr lang="en-US" dirty="0"/>
              <a:t>Try smaller/different dataset</a:t>
            </a:r>
          </a:p>
          <a:p>
            <a:endParaRPr lang="en-US" dirty="0"/>
          </a:p>
          <a:p>
            <a:endParaRPr lang="en-US" dirty="0"/>
          </a:p>
        </p:txBody>
      </p:sp>
    </p:spTree>
    <p:extLst>
      <p:ext uri="{BB962C8B-B14F-4D97-AF65-F5344CB8AC3E}">
        <p14:creationId xmlns:p14="http://schemas.microsoft.com/office/powerpoint/2010/main" val="31620842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2BE2FF-A4CF-42BB-B3D0-6A01C9DA0C2A}"/>
              </a:ext>
            </a:extLst>
          </p:cNvPr>
          <p:cNvSpPr>
            <a:spLocks noGrp="1"/>
          </p:cNvSpPr>
          <p:nvPr>
            <p:ph type="title"/>
          </p:nvPr>
        </p:nvSpPr>
        <p:spPr>
          <a:xfrm>
            <a:off x="0" y="18255"/>
            <a:ext cx="10515600" cy="1325563"/>
          </a:xfrm>
        </p:spPr>
        <p:txBody>
          <a:bodyPr/>
          <a:lstStyle/>
          <a:p>
            <a:r>
              <a:rPr lang="en-US" dirty="0"/>
              <a:t>Char-</a:t>
            </a:r>
            <a:r>
              <a:rPr lang="en-US" dirty="0" err="1"/>
              <a:t>nn</a:t>
            </a:r>
            <a:r>
              <a:rPr lang="en-US" dirty="0"/>
              <a:t> evaluation (1/2)</a:t>
            </a:r>
          </a:p>
        </p:txBody>
      </p:sp>
      <p:sp>
        <p:nvSpPr>
          <p:cNvPr id="3" name="Content Placeholder 2">
            <a:extLst>
              <a:ext uri="{FF2B5EF4-FFF2-40B4-BE49-F238E27FC236}">
                <a16:creationId xmlns:a16="http://schemas.microsoft.com/office/drawing/2014/main" id="{BA479CED-2A2D-4262-AFEC-6CEB19121B36}"/>
              </a:ext>
            </a:extLst>
          </p:cNvPr>
          <p:cNvSpPr>
            <a:spLocks noGrp="1"/>
          </p:cNvSpPr>
          <p:nvPr>
            <p:ph idx="1"/>
          </p:nvPr>
        </p:nvSpPr>
        <p:spPr>
          <a:xfrm>
            <a:off x="477672" y="1241946"/>
            <a:ext cx="11614244" cy="4935017"/>
          </a:xfrm>
        </p:spPr>
        <p:txBody>
          <a:bodyPr>
            <a:normAutofit fontScale="62500" lnSpcReduction="20000"/>
          </a:bodyPr>
          <a:lstStyle/>
          <a:p>
            <a:pPr marL="0" indent="0">
              <a:buNone/>
            </a:pPr>
            <a:r>
              <a:rPr lang="en-US" b="1" dirty="0"/>
              <a:t>Model Name: </a:t>
            </a:r>
            <a:r>
              <a:rPr lang="en-US" dirty="0"/>
              <a:t>Char-</a:t>
            </a:r>
            <a:r>
              <a:rPr lang="en-US" dirty="0" err="1"/>
              <a:t>nn</a:t>
            </a:r>
            <a:r>
              <a:rPr lang="en-US" dirty="0"/>
              <a:t> with </a:t>
            </a:r>
            <a:r>
              <a:rPr lang="en-US" dirty="0" err="1"/>
              <a:t>Tensorflow</a:t>
            </a:r>
            <a:endParaRPr lang="en-US" dirty="0"/>
          </a:p>
          <a:p>
            <a:pPr marL="0" indent="0">
              <a:buNone/>
            </a:pPr>
            <a:r>
              <a:rPr lang="en-US" b="1" dirty="0"/>
              <a:t>GitHub Repo: </a:t>
            </a:r>
            <a:r>
              <a:rPr lang="en-US" dirty="0"/>
              <a:t>https://github.com/sherjilozair/char-rnn-tensorflow</a:t>
            </a:r>
          </a:p>
          <a:p>
            <a:pPr marL="0" indent="0">
              <a:buNone/>
            </a:pPr>
            <a:r>
              <a:rPr lang="en-US" b="1" dirty="0"/>
              <a:t>Run </a:t>
            </a:r>
            <a:r>
              <a:rPr lang="en-US" dirty="0"/>
              <a:t>- 2</a:t>
            </a:r>
          </a:p>
          <a:p>
            <a:pPr marL="0" indent="0">
              <a:buNone/>
            </a:pPr>
            <a:r>
              <a:rPr lang="en-US" b="1" dirty="0"/>
              <a:t>Time to run</a:t>
            </a:r>
            <a:r>
              <a:rPr lang="en-US" dirty="0"/>
              <a:t>: 2 hours</a:t>
            </a:r>
          </a:p>
          <a:p>
            <a:pPr marL="0" indent="0">
              <a:buNone/>
            </a:pPr>
            <a:r>
              <a:rPr lang="en-US" b="1" dirty="0"/>
              <a:t>Data Set Size</a:t>
            </a:r>
            <a:r>
              <a:rPr lang="en-US" dirty="0"/>
              <a:t>: no special characters/reduced size dataset - 5mb</a:t>
            </a:r>
          </a:p>
          <a:p>
            <a:pPr marL="0" indent="0">
              <a:buNone/>
            </a:pPr>
            <a:r>
              <a:rPr lang="en-US" b="1" dirty="0"/>
              <a:t>Quality of output</a:t>
            </a:r>
            <a:r>
              <a:rPr lang="en-US" dirty="0"/>
              <a:t>: apparently to produce </a:t>
            </a:r>
            <a:r>
              <a:rPr lang="en-US" dirty="0" err="1"/>
              <a:t>allbazz</a:t>
            </a:r>
            <a:r>
              <a:rPr lang="en-US" dirty="0"/>
              <a:t> with the occasional traditional particularly laidback drummer john really rhythm as a </a:t>
            </a:r>
            <a:r>
              <a:rPr lang="en-US" dirty="0" err="1"/>
              <a:t>singersongwriter</a:t>
            </a:r>
            <a:r>
              <a:rPr lang="en-US" dirty="0"/>
              <a:t> so often occasionally poorly has released its pretty as the </a:t>
            </a:r>
            <a:r>
              <a:rPr lang="en-US" dirty="0" err="1"/>
              <a:t>blowfield</a:t>
            </a:r>
            <a:r>
              <a:rPr lang="en-US" dirty="0"/>
              <a:t> of such a third regard summit with that much that has only released somewhere between and proven paper lyrics are lucky repetitive drumming on the plan for some sort of trail off your soul as they do in early 80s so long on is positively explicit throughout the tempo ilk </a:t>
            </a:r>
            <a:r>
              <a:rPr lang="en-US" dirty="0" err="1"/>
              <a:t>veloso</a:t>
            </a:r>
            <a:r>
              <a:rPr lang="en-US" dirty="0"/>
              <a:t> deadly was this flusher of be here moves and last nights is some pleasure synths incorporated as the </a:t>
            </a:r>
            <a:r>
              <a:rPr lang="en-US" dirty="0" err="1"/>
              <a:t>cardighs</a:t>
            </a:r>
            <a:r>
              <a:rPr lang="en-US" dirty="0"/>
              <a:t> and </a:t>
            </a:r>
            <a:r>
              <a:rPr lang="en-US" dirty="0" err="1"/>
              <a:t>sandviching</a:t>
            </a:r>
            <a:r>
              <a:rPr lang="en-US" dirty="0"/>
              <a:t> the or hooked up all the songs but when it becomes the consistent chord change that turns not to mention the rest of the </a:t>
            </a:r>
            <a:r>
              <a:rPr lang="en-US" dirty="0" err="1"/>
              <a:t>fullestruck</a:t>
            </a:r>
            <a:r>
              <a:rPr lang="en-US" dirty="0"/>
              <a:t> dc </a:t>
            </a:r>
            <a:r>
              <a:rPr lang="en-US" dirty="0" err="1"/>
              <a:t>ida</a:t>
            </a:r>
            <a:r>
              <a:rPr lang="en-US" dirty="0"/>
              <a:t> record </a:t>
            </a:r>
            <a:r>
              <a:rPr lang="en-US" dirty="0" err="1"/>
              <a:t>matthew</a:t>
            </a:r>
            <a:r>
              <a:rPr lang="en-US" dirty="0"/>
              <a:t> fury and then </a:t>
            </a:r>
            <a:r>
              <a:rPr lang="en-US" dirty="0" err="1"/>
              <a:t>youll</a:t>
            </a:r>
            <a:r>
              <a:rPr lang="en-US" dirty="0"/>
              <a:t> have gratuitously generated where </a:t>
            </a:r>
            <a:r>
              <a:rPr lang="en-US" dirty="0" err="1"/>
              <a:t>i</a:t>
            </a:r>
            <a:r>
              <a:rPr lang="en-US" dirty="0"/>
              <a:t> was born to offer the guy we have to keep things feel by past spacemen 3 greens </a:t>
            </a:r>
            <a:r>
              <a:rPr lang="en-US" dirty="0" err="1"/>
              <a:t>steven</a:t>
            </a:r>
            <a:r>
              <a:rPr lang="en-US" dirty="0"/>
              <a:t> mans grievous </a:t>
            </a:r>
            <a:r>
              <a:rPr lang="en-US" dirty="0" err="1"/>
              <a:t>gabriels</a:t>
            </a:r>
            <a:r>
              <a:rPr lang="en-US" dirty="0"/>
              <a:t> on the status to child and odd results later combined”</a:t>
            </a:r>
          </a:p>
          <a:p>
            <a:pPr marL="0" indent="0">
              <a:buNone/>
            </a:pPr>
            <a:r>
              <a:rPr lang="en-US" b="1" dirty="0"/>
              <a:t>No of epochs</a:t>
            </a:r>
            <a:r>
              <a:rPr lang="en-US" dirty="0"/>
              <a:t>: 20</a:t>
            </a:r>
          </a:p>
          <a:p>
            <a:pPr marL="0" indent="0">
              <a:buNone/>
            </a:pPr>
            <a:r>
              <a:rPr lang="en-US" b="1" dirty="0"/>
              <a:t>Final Train Loss</a:t>
            </a:r>
            <a:r>
              <a:rPr lang="en-US" dirty="0"/>
              <a:t>: 1.002</a:t>
            </a:r>
          </a:p>
          <a:p>
            <a:pPr marL="0" indent="0">
              <a:buNone/>
            </a:pPr>
            <a:r>
              <a:rPr lang="en-US" b="1" dirty="0"/>
              <a:t>Conclusion</a:t>
            </a:r>
            <a:r>
              <a:rPr lang="en-US" dirty="0"/>
              <a:t>: The reduced size dataset of around 5mb with no special characters, could be trained in around 2 hours for 20 epochs, to achieve a final train loss of around 1, which is quite decent. Hyperparameter tuning would be required to optimize it further. Overall, the model has potential, with training time being the major challenge.</a:t>
            </a:r>
          </a:p>
        </p:txBody>
      </p:sp>
    </p:spTree>
    <p:extLst>
      <p:ext uri="{BB962C8B-B14F-4D97-AF65-F5344CB8AC3E}">
        <p14:creationId xmlns:p14="http://schemas.microsoft.com/office/powerpoint/2010/main" val="313113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2BE2FF-A4CF-42BB-B3D0-6A01C9DA0C2A}"/>
              </a:ext>
            </a:extLst>
          </p:cNvPr>
          <p:cNvSpPr>
            <a:spLocks noGrp="1"/>
          </p:cNvSpPr>
          <p:nvPr>
            <p:ph type="title"/>
          </p:nvPr>
        </p:nvSpPr>
        <p:spPr>
          <a:xfrm>
            <a:off x="0" y="18255"/>
            <a:ext cx="10515600" cy="1325563"/>
          </a:xfrm>
        </p:spPr>
        <p:txBody>
          <a:bodyPr/>
          <a:lstStyle/>
          <a:p>
            <a:r>
              <a:rPr lang="en-US" dirty="0"/>
              <a:t>Char-</a:t>
            </a:r>
            <a:r>
              <a:rPr lang="en-US" dirty="0" err="1"/>
              <a:t>nn</a:t>
            </a:r>
            <a:r>
              <a:rPr lang="en-US" dirty="0"/>
              <a:t> evaluation (2/2)</a:t>
            </a:r>
          </a:p>
        </p:txBody>
      </p:sp>
      <p:sp>
        <p:nvSpPr>
          <p:cNvPr id="3" name="Content Placeholder 2">
            <a:extLst>
              <a:ext uri="{FF2B5EF4-FFF2-40B4-BE49-F238E27FC236}">
                <a16:creationId xmlns:a16="http://schemas.microsoft.com/office/drawing/2014/main" id="{BA479CED-2A2D-4262-AFEC-6CEB19121B36}"/>
              </a:ext>
            </a:extLst>
          </p:cNvPr>
          <p:cNvSpPr>
            <a:spLocks noGrp="1"/>
          </p:cNvSpPr>
          <p:nvPr>
            <p:ph idx="1"/>
          </p:nvPr>
        </p:nvSpPr>
        <p:spPr>
          <a:xfrm>
            <a:off x="477672" y="1241946"/>
            <a:ext cx="11614244" cy="4935017"/>
          </a:xfrm>
        </p:spPr>
        <p:txBody>
          <a:bodyPr>
            <a:normAutofit fontScale="77500" lnSpcReduction="20000"/>
          </a:bodyPr>
          <a:lstStyle/>
          <a:p>
            <a:pPr marL="0" indent="0">
              <a:buNone/>
            </a:pPr>
            <a:r>
              <a:rPr lang="en-US" b="1" dirty="0"/>
              <a:t>Model Name: </a:t>
            </a:r>
            <a:r>
              <a:rPr lang="en-US" dirty="0"/>
              <a:t>Char-</a:t>
            </a:r>
            <a:r>
              <a:rPr lang="en-US" dirty="0" err="1"/>
              <a:t>nn</a:t>
            </a:r>
            <a:r>
              <a:rPr lang="en-US" dirty="0"/>
              <a:t> with </a:t>
            </a:r>
            <a:r>
              <a:rPr lang="en-US" dirty="0" err="1"/>
              <a:t>Tensorflow</a:t>
            </a:r>
            <a:endParaRPr lang="en-US" dirty="0"/>
          </a:p>
          <a:p>
            <a:pPr marL="0" indent="0">
              <a:buNone/>
            </a:pPr>
            <a:r>
              <a:rPr lang="en-US" b="1" dirty="0"/>
              <a:t>GitHub Repo: </a:t>
            </a:r>
            <a:r>
              <a:rPr lang="en-US" dirty="0"/>
              <a:t>https://github.com/sherjilozair/char-rnn-tensorflow</a:t>
            </a:r>
          </a:p>
          <a:p>
            <a:pPr marL="0" indent="0">
              <a:buNone/>
            </a:pPr>
            <a:r>
              <a:rPr lang="en-US" b="1" dirty="0"/>
              <a:t>Run </a:t>
            </a:r>
            <a:r>
              <a:rPr lang="en-US" dirty="0"/>
              <a:t>- 1</a:t>
            </a:r>
          </a:p>
          <a:p>
            <a:pPr marL="0" indent="0">
              <a:buNone/>
            </a:pPr>
            <a:r>
              <a:rPr lang="en-US" b="1" dirty="0"/>
              <a:t>Time to run</a:t>
            </a:r>
            <a:r>
              <a:rPr lang="en-US" dirty="0"/>
              <a:t>: 8 hours</a:t>
            </a:r>
          </a:p>
          <a:p>
            <a:pPr marL="0" indent="0">
              <a:buNone/>
            </a:pPr>
            <a:r>
              <a:rPr lang="en-US" b="1" dirty="0"/>
              <a:t>Data Set Size</a:t>
            </a:r>
            <a:r>
              <a:rPr lang="en-US" dirty="0"/>
              <a:t>: Full dataset - 70mb</a:t>
            </a:r>
          </a:p>
          <a:p>
            <a:pPr marL="0" indent="0">
              <a:buNone/>
            </a:pPr>
            <a:r>
              <a:rPr lang="en-US" b="1" dirty="0"/>
              <a:t>Quality of output</a:t>
            </a:r>
            <a:r>
              <a:rPr lang="en-US" dirty="0"/>
              <a:t>: This sink, an option that falls bitch. The title track by playing its own freedom phase to still about being much terribly that Wall, that Das just have never really been hearing the price of full solo down the original trickles of </a:t>
            </a:r>
            <a:r>
              <a:rPr lang="en-US" dirty="0" err="1"/>
              <a:t>Malkmic’s</a:t>
            </a:r>
            <a:r>
              <a:rPr lang="en-US" dirty="0"/>
              <a:t> giants on </a:t>
            </a:r>
            <a:r>
              <a:rPr lang="en-US" dirty="0" err="1"/>
              <a:t>Tujus</a:t>
            </a:r>
            <a:r>
              <a:rPr lang="en-US" dirty="0"/>
              <a:t> Prodigy, but </a:t>
            </a:r>
            <a:r>
              <a:rPr lang="en-US" dirty="0" err="1"/>
              <a:t>sorta</a:t>
            </a:r>
            <a:r>
              <a:rPr lang="en-US" dirty="0"/>
              <a:t> former </a:t>
            </a:r>
            <a:r>
              <a:rPr lang="en-US" dirty="0" err="1"/>
              <a:t>Homties</a:t>
            </a:r>
            <a:r>
              <a:rPr lang="en-US" dirty="0"/>
              <a:t> have </a:t>
            </a:r>
            <a:r>
              <a:rPr lang="en-US" dirty="0" err="1"/>
              <a:t>shoke</a:t>
            </a:r>
            <a:r>
              <a:rPr lang="en-US" dirty="0"/>
              <a:t> jam by Freddie </a:t>
            </a:r>
            <a:r>
              <a:rPr lang="en-US" dirty="0" err="1"/>
              <a:t>Scisn.Contemporary</a:t>
            </a:r>
            <a:r>
              <a:rPr lang="en-US" dirty="0"/>
              <a:t> mutual and, it’s easy to hopefully keep wrong </a:t>
            </a:r>
            <a:r>
              <a:rPr lang="en-US" dirty="0" err="1"/>
              <a:t>herself.Fall</a:t>
            </a:r>
            <a:r>
              <a:rPr lang="en-US" dirty="0"/>
              <a:t> blow my own friend but simply the </a:t>
            </a:r>
            <a:r>
              <a:rPr lang="en-US" dirty="0" err="1"/>
              <a:t>quicksane</a:t>
            </a:r>
            <a:r>
              <a:rPr lang="en-US" dirty="0"/>
              <a:t> hip-hop, getting playfully delivered forces and </a:t>
            </a:r>
            <a:r>
              <a:rPr lang="en-US" dirty="0" err="1"/>
              <a:t>clas</a:t>
            </a:r>
            <a:r>
              <a:rPr lang="en-US" dirty="0"/>
              <a:t>.</a:t>
            </a:r>
          </a:p>
          <a:p>
            <a:pPr marL="0" indent="0">
              <a:buNone/>
            </a:pPr>
            <a:r>
              <a:rPr lang="en-US" b="1" dirty="0"/>
              <a:t>No of epochs</a:t>
            </a:r>
            <a:r>
              <a:rPr lang="en-US" dirty="0"/>
              <a:t>: 3</a:t>
            </a:r>
          </a:p>
          <a:p>
            <a:pPr marL="0" indent="0">
              <a:buNone/>
            </a:pPr>
            <a:r>
              <a:rPr lang="en-US" b="1" dirty="0"/>
              <a:t>Final Train Loss</a:t>
            </a:r>
            <a:r>
              <a:rPr lang="en-US" dirty="0"/>
              <a:t>: 1.4</a:t>
            </a:r>
          </a:p>
          <a:p>
            <a:pPr marL="0" indent="0">
              <a:buNone/>
            </a:pPr>
            <a:r>
              <a:rPr lang="en-US" b="1" dirty="0"/>
              <a:t>Conclusion</a:t>
            </a:r>
            <a:r>
              <a:rPr lang="en-US" dirty="0"/>
              <a:t>: The entire dataset could be trained for only 3 epochs in around 8 hours using a virtual machine with </a:t>
            </a:r>
            <a:r>
              <a:rPr lang="en-US" dirty="0" err="1"/>
              <a:t>gpu</a:t>
            </a:r>
            <a:r>
              <a:rPr lang="en-US" dirty="0"/>
              <a:t> in Aws. The resulting training loss is not ideal, and needs to be further optimized, by figuring out how to reduce the training time.</a:t>
            </a:r>
          </a:p>
          <a:p>
            <a:pPr marL="0" indent="0">
              <a:buNone/>
            </a:pPr>
            <a:endParaRPr lang="en-US" dirty="0"/>
          </a:p>
        </p:txBody>
      </p:sp>
    </p:spTree>
    <p:extLst>
      <p:ext uri="{BB962C8B-B14F-4D97-AF65-F5344CB8AC3E}">
        <p14:creationId xmlns:p14="http://schemas.microsoft.com/office/powerpoint/2010/main" val="6945876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2BE2FF-A4CF-42BB-B3D0-6A01C9DA0C2A}"/>
              </a:ext>
            </a:extLst>
          </p:cNvPr>
          <p:cNvSpPr>
            <a:spLocks noGrp="1"/>
          </p:cNvSpPr>
          <p:nvPr>
            <p:ph type="title"/>
          </p:nvPr>
        </p:nvSpPr>
        <p:spPr>
          <a:xfrm>
            <a:off x="0" y="18255"/>
            <a:ext cx="10515600" cy="1325563"/>
          </a:xfrm>
        </p:spPr>
        <p:txBody>
          <a:bodyPr/>
          <a:lstStyle/>
          <a:p>
            <a:r>
              <a:rPr lang="en-US" dirty="0"/>
              <a:t>word-</a:t>
            </a:r>
            <a:r>
              <a:rPr lang="en-US" dirty="0" err="1"/>
              <a:t>rnn</a:t>
            </a:r>
            <a:r>
              <a:rPr lang="en-US" dirty="0"/>
              <a:t>-</a:t>
            </a:r>
            <a:r>
              <a:rPr lang="en-US" dirty="0" err="1"/>
              <a:t>tensorflow</a:t>
            </a:r>
            <a:r>
              <a:rPr lang="en-US" dirty="0"/>
              <a:t> evaluation</a:t>
            </a:r>
          </a:p>
        </p:txBody>
      </p:sp>
      <p:sp>
        <p:nvSpPr>
          <p:cNvPr id="3" name="Content Placeholder 2">
            <a:extLst>
              <a:ext uri="{FF2B5EF4-FFF2-40B4-BE49-F238E27FC236}">
                <a16:creationId xmlns:a16="http://schemas.microsoft.com/office/drawing/2014/main" id="{BA479CED-2A2D-4262-AFEC-6CEB19121B36}"/>
              </a:ext>
            </a:extLst>
          </p:cNvPr>
          <p:cNvSpPr>
            <a:spLocks noGrp="1"/>
          </p:cNvSpPr>
          <p:nvPr>
            <p:ph idx="1"/>
          </p:nvPr>
        </p:nvSpPr>
        <p:spPr>
          <a:xfrm>
            <a:off x="477672" y="1241946"/>
            <a:ext cx="11614244" cy="4935017"/>
          </a:xfrm>
        </p:spPr>
        <p:txBody>
          <a:bodyPr>
            <a:normAutofit fontScale="62500" lnSpcReduction="20000"/>
          </a:bodyPr>
          <a:lstStyle/>
          <a:p>
            <a:pPr marL="0" indent="0">
              <a:buNone/>
            </a:pPr>
            <a:r>
              <a:rPr lang="en-US" b="1" dirty="0"/>
              <a:t>Model Name: </a:t>
            </a:r>
            <a:r>
              <a:rPr lang="en-US" dirty="0"/>
              <a:t>word-</a:t>
            </a:r>
            <a:r>
              <a:rPr lang="en-US" dirty="0" err="1"/>
              <a:t>rnn</a:t>
            </a:r>
            <a:r>
              <a:rPr lang="en-US" dirty="0"/>
              <a:t>-</a:t>
            </a:r>
            <a:r>
              <a:rPr lang="en-US" dirty="0" err="1"/>
              <a:t>tensorflow</a:t>
            </a:r>
            <a:endParaRPr lang="en-US" dirty="0"/>
          </a:p>
          <a:p>
            <a:pPr marL="0" indent="0">
              <a:buNone/>
            </a:pPr>
            <a:r>
              <a:rPr lang="en-US" b="1" dirty="0"/>
              <a:t>GitHub Repo: https://github.com/hunkim/word-rnn-tensorflow</a:t>
            </a:r>
            <a:endParaRPr lang="en-US" dirty="0"/>
          </a:p>
          <a:p>
            <a:pPr marL="0" indent="0">
              <a:buNone/>
            </a:pPr>
            <a:r>
              <a:rPr lang="en-US" b="1" dirty="0"/>
              <a:t>Run </a:t>
            </a:r>
            <a:r>
              <a:rPr lang="en-US" dirty="0"/>
              <a:t>- 1</a:t>
            </a:r>
          </a:p>
          <a:p>
            <a:pPr marL="0" indent="0">
              <a:buNone/>
            </a:pPr>
            <a:r>
              <a:rPr lang="en-US" b="1" dirty="0"/>
              <a:t>Time to run</a:t>
            </a:r>
            <a:r>
              <a:rPr lang="en-US" dirty="0"/>
              <a:t>: 1.7 hours</a:t>
            </a:r>
          </a:p>
          <a:p>
            <a:pPr marL="0" indent="0">
              <a:buNone/>
            </a:pPr>
            <a:r>
              <a:rPr lang="en-US" b="1" dirty="0"/>
              <a:t>Data Set Size</a:t>
            </a:r>
            <a:r>
              <a:rPr lang="en-US" dirty="0"/>
              <a:t>: no special characters/reduced size dataset - 5mb</a:t>
            </a:r>
          </a:p>
          <a:p>
            <a:pPr marL="0" indent="0">
              <a:buNone/>
            </a:pPr>
            <a:r>
              <a:rPr lang="en-US" b="1" dirty="0"/>
              <a:t>Quality of output</a:t>
            </a:r>
            <a:r>
              <a:rPr lang="en-US" dirty="0"/>
              <a:t>: frat album soon its what is a criticism with it well have become a 75 not forget that things first purchase is angry sweet reckless and poorly some new effects days they did no problem with our careers on skylarking and </a:t>
            </a:r>
            <a:r>
              <a:rPr lang="en-US" dirty="0" err="1"/>
              <a:t>radioheads</a:t>
            </a:r>
            <a:r>
              <a:rPr lang="en-US" dirty="0"/>
              <a:t> other effort </a:t>
            </a:r>
            <a:r>
              <a:rPr lang="en-US" dirty="0" err="1"/>
              <a:t>sparhawks</a:t>
            </a:r>
            <a:r>
              <a:rPr lang="en-US" dirty="0"/>
              <a:t> points if not to say the ramifications from death cab for cutie turn their website shamelessly contained into the downtrodden elements of it the only one these songs check the trek from the tombs seeks picking a leap back to pretty long moments from its most listenable revealing new genre a photograph and good songs id sound like ever at no records </a:t>
            </a:r>
            <a:r>
              <a:rPr lang="en-US" dirty="0" err="1"/>
              <a:t>ive</a:t>
            </a:r>
            <a:r>
              <a:rPr lang="en-US" dirty="0"/>
              <a:t> been dreading deaf for his </a:t>
            </a:r>
            <a:r>
              <a:rPr lang="en-US" dirty="0" err="1"/>
              <a:t>pisstakes</a:t>
            </a:r>
            <a:r>
              <a:rPr lang="en-US" dirty="0"/>
              <a:t> and misdirection was just too good that the opening tracks here might be the show </a:t>
            </a:r>
            <a:r>
              <a:rPr lang="en-US" dirty="0" err="1"/>
              <a:t>i</a:t>
            </a:r>
            <a:r>
              <a:rPr lang="en-US" dirty="0"/>
              <a:t> was conceived but whereas the </a:t>
            </a:r>
            <a:r>
              <a:rPr lang="en-US" dirty="0" err="1"/>
              <a:t>hattifatteners</a:t>
            </a:r>
            <a:r>
              <a:rPr lang="en-US" dirty="0"/>
              <a:t> fights labels over this record at least if </a:t>
            </a:r>
            <a:r>
              <a:rPr lang="en-US" dirty="0" err="1"/>
              <a:t>theres</a:t>
            </a:r>
            <a:r>
              <a:rPr lang="en-US" dirty="0"/>
              <a:t> only the most weird thing in the background labeled a club done but it goes spastic back in the country and miss </a:t>
            </a:r>
            <a:r>
              <a:rPr lang="en-US" dirty="0" err="1"/>
              <a:t>sunday</a:t>
            </a:r>
            <a:r>
              <a:rPr lang="en-US" dirty="0"/>
              <a:t> experiments that mentioned the entire end of this </a:t>
            </a:r>
            <a:r>
              <a:rPr lang="en-US" dirty="0" err="1"/>
              <a:t>reviewnow</a:t>
            </a:r>
            <a:r>
              <a:rPr lang="en-US" dirty="0"/>
              <a:t> that the next time christening themselves something better toby was as often sorely bad to hear valid tracks by bringing apart the haphazard connection</a:t>
            </a:r>
          </a:p>
          <a:p>
            <a:pPr marL="0" indent="0">
              <a:buNone/>
            </a:pPr>
            <a:r>
              <a:rPr lang="en-US" b="1" dirty="0"/>
              <a:t>No of epochs</a:t>
            </a:r>
            <a:r>
              <a:rPr lang="en-US" dirty="0"/>
              <a:t>: 50</a:t>
            </a:r>
          </a:p>
          <a:p>
            <a:pPr marL="0" indent="0">
              <a:buNone/>
            </a:pPr>
            <a:r>
              <a:rPr lang="en-US" b="1" dirty="0"/>
              <a:t>Final Train Loss</a:t>
            </a:r>
            <a:r>
              <a:rPr lang="en-US" dirty="0"/>
              <a:t>: 3.8</a:t>
            </a:r>
          </a:p>
          <a:p>
            <a:pPr marL="0" indent="0">
              <a:buNone/>
            </a:pPr>
            <a:r>
              <a:rPr lang="en-US" b="1" dirty="0"/>
              <a:t>Conclusion</a:t>
            </a:r>
            <a:r>
              <a:rPr lang="en-US" dirty="0"/>
              <a:t>: This model was only possible to run with partial dataset. With full dataset of 70 MB, the model was very slow and will have taken 5.3 days to train.</a:t>
            </a:r>
          </a:p>
        </p:txBody>
      </p:sp>
    </p:spTree>
    <p:extLst>
      <p:ext uri="{BB962C8B-B14F-4D97-AF65-F5344CB8AC3E}">
        <p14:creationId xmlns:p14="http://schemas.microsoft.com/office/powerpoint/2010/main" val="28239494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2BE2FF-A4CF-42BB-B3D0-6A01C9DA0C2A}"/>
              </a:ext>
            </a:extLst>
          </p:cNvPr>
          <p:cNvSpPr>
            <a:spLocks noGrp="1"/>
          </p:cNvSpPr>
          <p:nvPr>
            <p:ph type="title"/>
          </p:nvPr>
        </p:nvSpPr>
        <p:spPr>
          <a:xfrm>
            <a:off x="0" y="18255"/>
            <a:ext cx="10515600" cy="1325563"/>
          </a:xfrm>
        </p:spPr>
        <p:txBody>
          <a:bodyPr/>
          <a:lstStyle/>
          <a:p>
            <a:r>
              <a:rPr lang="en-US" dirty="0"/>
              <a:t>char-</a:t>
            </a:r>
            <a:r>
              <a:rPr lang="en-US" dirty="0" err="1"/>
              <a:t>rnn.pytorch</a:t>
            </a:r>
            <a:r>
              <a:rPr lang="en-US" dirty="0"/>
              <a:t> evaluation</a:t>
            </a:r>
          </a:p>
        </p:txBody>
      </p:sp>
      <p:sp>
        <p:nvSpPr>
          <p:cNvPr id="3" name="Content Placeholder 2">
            <a:extLst>
              <a:ext uri="{FF2B5EF4-FFF2-40B4-BE49-F238E27FC236}">
                <a16:creationId xmlns:a16="http://schemas.microsoft.com/office/drawing/2014/main" id="{BA479CED-2A2D-4262-AFEC-6CEB19121B36}"/>
              </a:ext>
            </a:extLst>
          </p:cNvPr>
          <p:cNvSpPr>
            <a:spLocks noGrp="1"/>
          </p:cNvSpPr>
          <p:nvPr>
            <p:ph idx="1"/>
          </p:nvPr>
        </p:nvSpPr>
        <p:spPr>
          <a:xfrm>
            <a:off x="477672" y="1241946"/>
            <a:ext cx="11614244" cy="4935017"/>
          </a:xfrm>
        </p:spPr>
        <p:txBody>
          <a:bodyPr>
            <a:normAutofit fontScale="92500" lnSpcReduction="10000"/>
          </a:bodyPr>
          <a:lstStyle/>
          <a:p>
            <a:pPr marL="0" indent="0">
              <a:buNone/>
            </a:pPr>
            <a:r>
              <a:rPr lang="en-US" b="1" dirty="0"/>
              <a:t>Model Name: </a:t>
            </a:r>
            <a:r>
              <a:rPr lang="en-US" dirty="0"/>
              <a:t>char-</a:t>
            </a:r>
            <a:r>
              <a:rPr lang="en-US" dirty="0" err="1"/>
              <a:t>rnn.pytorch</a:t>
            </a:r>
            <a:endParaRPr lang="en-US" dirty="0"/>
          </a:p>
          <a:p>
            <a:pPr marL="0" indent="0">
              <a:buNone/>
            </a:pPr>
            <a:r>
              <a:rPr lang="en-US" b="1" dirty="0"/>
              <a:t>GitHub Repo: </a:t>
            </a:r>
            <a:r>
              <a:rPr lang="en-US" dirty="0"/>
              <a:t>https://github.com/spro/char-rnn.pytorch</a:t>
            </a:r>
          </a:p>
          <a:p>
            <a:pPr marL="0" indent="0">
              <a:buNone/>
            </a:pPr>
            <a:r>
              <a:rPr lang="en-US" b="1" dirty="0"/>
              <a:t>Run </a:t>
            </a:r>
            <a:r>
              <a:rPr lang="en-US" dirty="0"/>
              <a:t>- 1</a:t>
            </a:r>
          </a:p>
          <a:p>
            <a:pPr marL="0" indent="0">
              <a:buNone/>
            </a:pPr>
            <a:r>
              <a:rPr lang="en-US" b="1" dirty="0"/>
              <a:t>Time to run</a:t>
            </a:r>
            <a:r>
              <a:rPr lang="en-US" dirty="0"/>
              <a:t>: 20 mts</a:t>
            </a:r>
          </a:p>
          <a:p>
            <a:pPr marL="0" indent="0">
              <a:buNone/>
            </a:pPr>
            <a:r>
              <a:rPr lang="en-US" b="1" dirty="0"/>
              <a:t>Data Set Size</a:t>
            </a:r>
            <a:r>
              <a:rPr lang="en-US" dirty="0"/>
              <a:t>: no special characters – 8.6 mb</a:t>
            </a:r>
          </a:p>
          <a:p>
            <a:pPr marL="0" indent="0">
              <a:buNone/>
            </a:pPr>
            <a:r>
              <a:rPr lang="en-US" b="1" dirty="0"/>
              <a:t>Quality of output</a:t>
            </a:r>
            <a:r>
              <a:rPr lang="en-US" dirty="0"/>
              <a:t>: that a </a:t>
            </a:r>
            <a:r>
              <a:rPr lang="en-US" dirty="0" err="1"/>
              <a:t>delain</a:t>
            </a:r>
            <a:r>
              <a:rPr lang="en-US" dirty="0"/>
              <a:t> course the rock by space the</a:t>
            </a:r>
          </a:p>
          <a:p>
            <a:pPr marL="0" indent="0">
              <a:buNone/>
            </a:pPr>
            <a:r>
              <a:rPr lang="en-US" dirty="0"/>
              <a:t> piano is experiment that her be a prince you </a:t>
            </a:r>
            <a:r>
              <a:rPr lang="en-US" dirty="0" err="1"/>
              <a:t>naudi</a:t>
            </a:r>
            <a:r>
              <a:rPr lang="en-US" dirty="0"/>
              <a:t> </a:t>
            </a:r>
          </a:p>
          <a:p>
            <a:pPr marL="0" indent="0">
              <a:buNone/>
            </a:pPr>
            <a:r>
              <a:rPr lang="en-US" b="1" dirty="0"/>
              <a:t>No of epochs</a:t>
            </a:r>
            <a:r>
              <a:rPr lang="en-US" dirty="0"/>
              <a:t>: 2000</a:t>
            </a:r>
          </a:p>
          <a:p>
            <a:pPr marL="0" indent="0">
              <a:buNone/>
            </a:pPr>
            <a:r>
              <a:rPr lang="en-US" b="1" dirty="0"/>
              <a:t>Final Train Loss</a:t>
            </a:r>
            <a:r>
              <a:rPr lang="en-US" dirty="0"/>
              <a:t>: 1.5147</a:t>
            </a:r>
          </a:p>
          <a:p>
            <a:pPr marL="0" indent="0">
              <a:buNone/>
            </a:pPr>
            <a:r>
              <a:rPr lang="en-US" b="1" dirty="0"/>
              <a:t>Conclusion</a:t>
            </a:r>
            <a:r>
              <a:rPr lang="en-US" dirty="0"/>
              <a:t>: this model might be very simple so the output quality is not optimal. However, very quick and simple to train.</a:t>
            </a:r>
          </a:p>
        </p:txBody>
      </p:sp>
    </p:spTree>
    <p:extLst>
      <p:ext uri="{BB962C8B-B14F-4D97-AF65-F5344CB8AC3E}">
        <p14:creationId xmlns:p14="http://schemas.microsoft.com/office/powerpoint/2010/main" val="6170922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2BE2FF-A4CF-42BB-B3D0-6A01C9DA0C2A}"/>
              </a:ext>
            </a:extLst>
          </p:cNvPr>
          <p:cNvSpPr>
            <a:spLocks noGrp="1"/>
          </p:cNvSpPr>
          <p:nvPr>
            <p:ph type="title"/>
          </p:nvPr>
        </p:nvSpPr>
        <p:spPr>
          <a:xfrm>
            <a:off x="0" y="18255"/>
            <a:ext cx="10515600" cy="1325563"/>
          </a:xfrm>
        </p:spPr>
        <p:txBody>
          <a:bodyPr/>
          <a:lstStyle/>
          <a:p>
            <a:r>
              <a:rPr lang="en-US" dirty="0" err="1"/>
              <a:t>Keras</a:t>
            </a:r>
            <a:r>
              <a:rPr lang="en-US" dirty="0"/>
              <a:t> evaluation</a:t>
            </a:r>
          </a:p>
        </p:txBody>
      </p:sp>
      <p:sp>
        <p:nvSpPr>
          <p:cNvPr id="3" name="Content Placeholder 2">
            <a:extLst>
              <a:ext uri="{FF2B5EF4-FFF2-40B4-BE49-F238E27FC236}">
                <a16:creationId xmlns:a16="http://schemas.microsoft.com/office/drawing/2014/main" id="{BA479CED-2A2D-4262-AFEC-6CEB19121B36}"/>
              </a:ext>
            </a:extLst>
          </p:cNvPr>
          <p:cNvSpPr>
            <a:spLocks noGrp="1"/>
          </p:cNvSpPr>
          <p:nvPr>
            <p:ph idx="1"/>
          </p:nvPr>
        </p:nvSpPr>
        <p:spPr>
          <a:xfrm>
            <a:off x="477672" y="1241946"/>
            <a:ext cx="11614244" cy="4935017"/>
          </a:xfrm>
        </p:spPr>
        <p:txBody>
          <a:bodyPr>
            <a:normAutofit/>
          </a:bodyPr>
          <a:lstStyle/>
          <a:p>
            <a:pPr marL="0" indent="0">
              <a:buNone/>
            </a:pPr>
            <a:r>
              <a:rPr lang="en-US" b="1" dirty="0"/>
              <a:t>Model Name: </a:t>
            </a:r>
            <a:r>
              <a:rPr lang="en-US" dirty="0" err="1"/>
              <a:t>Keras</a:t>
            </a:r>
            <a:endParaRPr lang="en-US" dirty="0"/>
          </a:p>
          <a:p>
            <a:pPr marL="0" indent="0">
              <a:buNone/>
            </a:pPr>
            <a:r>
              <a:rPr lang="en-US" b="1" dirty="0"/>
              <a:t>GitHub Repo: </a:t>
            </a:r>
            <a:r>
              <a:rPr lang="en-US" dirty="0"/>
              <a:t>https://github.com/keras-team/keras</a:t>
            </a:r>
          </a:p>
          <a:p>
            <a:pPr marL="0" indent="0">
              <a:buNone/>
            </a:pPr>
            <a:r>
              <a:rPr lang="en-US" b="1" dirty="0"/>
              <a:t>Run </a:t>
            </a:r>
            <a:r>
              <a:rPr lang="en-US" dirty="0"/>
              <a:t>- 1</a:t>
            </a:r>
          </a:p>
          <a:p>
            <a:pPr marL="0" indent="0">
              <a:buNone/>
            </a:pPr>
            <a:r>
              <a:rPr lang="en-US" b="1" dirty="0"/>
              <a:t>Time to run</a:t>
            </a:r>
            <a:r>
              <a:rPr lang="en-US" dirty="0"/>
              <a:t>: 60 </a:t>
            </a:r>
            <a:r>
              <a:rPr lang="en-US" dirty="0" err="1"/>
              <a:t>hrs</a:t>
            </a:r>
            <a:r>
              <a:rPr lang="en-US" dirty="0"/>
              <a:t> on AWS if run</a:t>
            </a:r>
          </a:p>
          <a:p>
            <a:pPr marL="0" indent="0">
              <a:buNone/>
            </a:pPr>
            <a:r>
              <a:rPr lang="en-US" b="1" dirty="0"/>
              <a:t>Data Set Size</a:t>
            </a:r>
            <a:r>
              <a:rPr lang="en-US" dirty="0"/>
              <a:t>: no special characters - 70mb</a:t>
            </a:r>
          </a:p>
          <a:p>
            <a:pPr marL="0" indent="0">
              <a:buNone/>
            </a:pPr>
            <a:r>
              <a:rPr lang="en-US" b="1" dirty="0"/>
              <a:t>Quality of output</a:t>
            </a:r>
            <a:r>
              <a:rPr lang="en-US" dirty="0"/>
              <a:t>: NA</a:t>
            </a:r>
          </a:p>
          <a:p>
            <a:pPr marL="0" indent="0">
              <a:buNone/>
            </a:pPr>
            <a:r>
              <a:rPr lang="en-US" b="1" dirty="0"/>
              <a:t>No of epochs</a:t>
            </a:r>
            <a:r>
              <a:rPr lang="en-US" dirty="0"/>
              <a:t>: 60</a:t>
            </a:r>
          </a:p>
          <a:p>
            <a:pPr marL="0" indent="0">
              <a:buNone/>
            </a:pPr>
            <a:r>
              <a:rPr lang="en-US" b="1" dirty="0"/>
              <a:t>Final Train Loss</a:t>
            </a:r>
            <a:r>
              <a:rPr lang="en-US" dirty="0"/>
              <a:t>: NA</a:t>
            </a:r>
          </a:p>
          <a:p>
            <a:pPr marL="0" indent="0">
              <a:buNone/>
            </a:pPr>
            <a:r>
              <a:rPr lang="en-US" b="1" dirty="0"/>
              <a:t>Conclusion</a:t>
            </a:r>
            <a:r>
              <a:rPr lang="en-US" dirty="0"/>
              <a:t>: Very slow. Training will not finish </a:t>
            </a:r>
          </a:p>
        </p:txBody>
      </p:sp>
    </p:spTree>
    <p:extLst>
      <p:ext uri="{BB962C8B-B14F-4D97-AF65-F5344CB8AC3E}">
        <p14:creationId xmlns:p14="http://schemas.microsoft.com/office/powerpoint/2010/main" val="19985638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1158</TotalTime>
  <Words>1194</Words>
  <Application>Microsoft Office PowerPoint</Application>
  <PresentationFormat>Widescreen</PresentationFormat>
  <Paragraphs>114</Paragraphs>
  <Slides>9</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Wingdings</vt:lpstr>
      <vt:lpstr>Office Theme</vt:lpstr>
      <vt:lpstr>Fake Review Generator  Toan Luong, Gautam Moogimane, Amitabh Nag University of Washington  Data 515A</vt:lpstr>
      <vt:lpstr>Background</vt:lpstr>
      <vt:lpstr>Neural network model evaluation</vt:lpstr>
      <vt:lpstr>Next Evaluation Steps</vt:lpstr>
      <vt:lpstr>Char-nn evaluation (1/2)</vt:lpstr>
      <vt:lpstr>Char-nn evaluation (2/2)</vt:lpstr>
      <vt:lpstr>word-rnn-tensorflow evaluation</vt:lpstr>
      <vt:lpstr>char-rnn.pytorch evaluation</vt:lpstr>
      <vt:lpstr>Keras evaluation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Fake Review Generator</dc:title>
  <dc:creator>Amitabh Nag</dc:creator>
  <cp:lastModifiedBy>Amitabh Nag</cp:lastModifiedBy>
  <cp:revision>27</cp:revision>
  <dcterms:created xsi:type="dcterms:W3CDTF">2018-05-08T21:50:46Z</dcterms:created>
  <dcterms:modified xsi:type="dcterms:W3CDTF">2018-05-09T17:22:53Z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amnag@microsoft.com</vt:lpwstr>
  </property>
  <property fmtid="{D5CDD505-2E9C-101B-9397-08002B2CF9AE}" pid="5" name="MSIP_Label_f42aa342-8706-4288-bd11-ebb85995028c_SetDate">
    <vt:lpwstr>2018-05-09T00:58:45.7166607Z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