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9" r:id="rId2"/>
  </p:sldIdLst>
  <p:sldSz cx="15544800" cy="10058400"/>
  <p:notesSz cx="7315200" cy="9601200"/>
  <p:embeddedFontLst>
    <p:embeddedFont>
      <p:font typeface="Bree Serif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ranklin Gothic Demi Cond" panose="020B0706030402020204" pitchFamily="34" charset="0"/>
      <p:regular r:id="rId9"/>
    </p:embeddedFont>
    <p:embeddedFont>
      <p:font typeface="Open Sans" panose="020B060402020202020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1pPr>
    <a:lvl2pPr marL="731447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2pPr>
    <a:lvl3pPr marL="1462894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3pPr>
    <a:lvl4pPr marL="2194341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4pPr>
    <a:lvl5pPr marL="2925787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5pPr>
    <a:lvl6pPr marL="3657234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6pPr>
    <a:lvl7pPr marL="4388681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7pPr>
    <a:lvl8pPr marL="5120128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8pPr>
    <a:lvl9pPr marL="5851575" algn="l" defTabSz="1462894" rtl="0" eaLnBrk="1" latinLnBrk="0" hangingPunct="1">
      <a:defRPr sz="28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" id="{D1895AB3-0278-4FEC-B910-551762DB6E47}">
          <p14:sldIdLst>
            <p14:sldId id="259"/>
          </p14:sldIdLst>
        </p14:section>
        <p14:section name="Draft" id="{1399A6D2-376D-4517-9578-07EA0F5DBA2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9F3"/>
    <a:srgbClr val="2D3C50"/>
    <a:srgbClr val="0074E4"/>
    <a:srgbClr val="7A1C1C"/>
    <a:srgbClr val="8B1717"/>
    <a:srgbClr val="B51F1F"/>
    <a:srgbClr val="EF5757"/>
    <a:srgbClr val="F27676"/>
    <a:srgbClr val="B41E1E"/>
    <a:srgbClr val="F5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68" y="-438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commentAuthors" Target="commentAuthors.xml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3531C-B7AE-4292-8377-3162933DAFBA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8800AA-BF93-4470-A735-73956D24AE18}">
      <dgm:prSet phldrT="[Text]" custT="1"/>
      <dgm:spPr/>
      <dgm:t>
        <a:bodyPr/>
        <a:lstStyle/>
        <a:p>
          <a:r>
            <a:rPr lang="en-US" sz="800" b="1" dirty="0"/>
            <a:t>1. Qualitative Survey</a:t>
          </a:r>
        </a:p>
      </dgm:t>
    </dgm:pt>
    <dgm:pt modelId="{5080466E-795A-45DC-B757-978100BF02B3}" type="parTrans" cxnId="{139B3561-9EAD-4E3B-A07A-DC9AA42CBF6D}">
      <dgm:prSet/>
      <dgm:spPr/>
      <dgm:t>
        <a:bodyPr/>
        <a:lstStyle/>
        <a:p>
          <a:endParaRPr lang="en-US" sz="800"/>
        </a:p>
      </dgm:t>
    </dgm:pt>
    <dgm:pt modelId="{0916F887-07BA-4D88-8C61-F5E1C74BB133}" type="sibTrans" cxnId="{139B3561-9EAD-4E3B-A07A-DC9AA42CBF6D}">
      <dgm:prSet/>
      <dgm:spPr/>
      <dgm:t>
        <a:bodyPr/>
        <a:lstStyle/>
        <a:p>
          <a:endParaRPr lang="en-US" sz="800"/>
        </a:p>
      </dgm:t>
    </dgm:pt>
    <dgm:pt modelId="{87A15763-626D-4CD0-9A54-D6C03AE5E0EE}">
      <dgm:prSet phldrT="[Text]" custT="1"/>
      <dgm:spPr/>
      <dgm:t>
        <a:bodyPr/>
        <a:lstStyle/>
        <a:p>
          <a:r>
            <a:rPr lang="en-US" sz="800" dirty="0"/>
            <a:t>Data question: What are the possible factors affecting education quality?</a:t>
          </a:r>
        </a:p>
      </dgm:t>
    </dgm:pt>
    <dgm:pt modelId="{0771DA80-2389-4F66-B502-AA419676A923}" type="parTrans" cxnId="{7B3A6BAC-1914-4C11-8274-D2FCD4A11E99}">
      <dgm:prSet/>
      <dgm:spPr/>
      <dgm:t>
        <a:bodyPr/>
        <a:lstStyle/>
        <a:p>
          <a:endParaRPr lang="en-US" sz="800"/>
        </a:p>
      </dgm:t>
    </dgm:pt>
    <dgm:pt modelId="{283618C2-FD57-4FE1-AD50-11F0A3C97AA2}" type="sibTrans" cxnId="{7B3A6BAC-1914-4C11-8274-D2FCD4A11E99}">
      <dgm:prSet/>
      <dgm:spPr/>
      <dgm:t>
        <a:bodyPr/>
        <a:lstStyle/>
        <a:p>
          <a:endParaRPr lang="en-US" sz="800"/>
        </a:p>
      </dgm:t>
    </dgm:pt>
    <dgm:pt modelId="{572591BB-86FD-4B12-B04F-F5C37BC503F7}">
      <dgm:prSet phldrT="[Text]" custT="1"/>
      <dgm:spPr/>
      <dgm:t>
        <a:bodyPr/>
        <a:lstStyle/>
        <a:p>
          <a:r>
            <a:rPr lang="en-US" sz="800" b="1" dirty="0"/>
            <a:t>2. Quantitative Survey</a:t>
          </a:r>
        </a:p>
      </dgm:t>
    </dgm:pt>
    <dgm:pt modelId="{DE753E92-7FBE-482F-B47F-68F93998CF8F}" type="parTrans" cxnId="{8DF2DAC6-56D8-4837-9A65-15224C8D6821}">
      <dgm:prSet/>
      <dgm:spPr/>
      <dgm:t>
        <a:bodyPr/>
        <a:lstStyle/>
        <a:p>
          <a:endParaRPr lang="en-US" sz="800"/>
        </a:p>
      </dgm:t>
    </dgm:pt>
    <dgm:pt modelId="{9107338B-5F66-40B9-A00E-8726174DEBC1}" type="sibTrans" cxnId="{8DF2DAC6-56D8-4837-9A65-15224C8D6821}">
      <dgm:prSet/>
      <dgm:spPr/>
      <dgm:t>
        <a:bodyPr/>
        <a:lstStyle/>
        <a:p>
          <a:endParaRPr lang="en-US" sz="800"/>
        </a:p>
      </dgm:t>
    </dgm:pt>
    <dgm:pt modelId="{8D1D87CD-3760-42F8-B2C0-0C3ACAA1AC14}">
      <dgm:prSet phldrT="[Text]" custT="1"/>
      <dgm:spPr/>
      <dgm:t>
        <a:bodyPr/>
        <a:lstStyle/>
        <a:p>
          <a:r>
            <a:rPr lang="en-US" sz="800" dirty="0"/>
            <a:t>Data question: What are the top factors?</a:t>
          </a:r>
        </a:p>
      </dgm:t>
    </dgm:pt>
    <dgm:pt modelId="{278F09C1-FEA4-4CF4-9F16-B0BF459C0B01}" type="parTrans" cxnId="{564FE0B8-4EBD-4874-979A-EED721BB2FE2}">
      <dgm:prSet/>
      <dgm:spPr/>
      <dgm:t>
        <a:bodyPr/>
        <a:lstStyle/>
        <a:p>
          <a:endParaRPr lang="en-US" sz="800"/>
        </a:p>
      </dgm:t>
    </dgm:pt>
    <dgm:pt modelId="{B376545A-B8BD-4163-946D-CEDB8E325BE6}" type="sibTrans" cxnId="{564FE0B8-4EBD-4874-979A-EED721BB2FE2}">
      <dgm:prSet/>
      <dgm:spPr/>
      <dgm:t>
        <a:bodyPr/>
        <a:lstStyle/>
        <a:p>
          <a:endParaRPr lang="en-US" sz="800"/>
        </a:p>
      </dgm:t>
    </dgm:pt>
    <dgm:pt modelId="{7290AEC5-FAB8-4940-8DD7-508E775CDCAA}">
      <dgm:prSet phldrT="[Text]" custT="1"/>
      <dgm:spPr/>
      <dgm:t>
        <a:bodyPr/>
        <a:lstStyle/>
        <a:p>
          <a:r>
            <a:rPr lang="en-US" sz="800" b="1" dirty="0"/>
            <a:t>3. Experimentation</a:t>
          </a:r>
        </a:p>
      </dgm:t>
    </dgm:pt>
    <dgm:pt modelId="{23A98D8A-C882-49D7-85B4-ABEE06D2A762}" type="parTrans" cxnId="{A033F995-8368-4648-B9EE-B8C5A71355C9}">
      <dgm:prSet/>
      <dgm:spPr/>
      <dgm:t>
        <a:bodyPr/>
        <a:lstStyle/>
        <a:p>
          <a:endParaRPr lang="en-US" sz="800"/>
        </a:p>
      </dgm:t>
    </dgm:pt>
    <dgm:pt modelId="{EC012DAA-5134-4630-9D6E-41F8C72359C3}" type="sibTrans" cxnId="{A033F995-8368-4648-B9EE-B8C5A71355C9}">
      <dgm:prSet/>
      <dgm:spPr/>
      <dgm:t>
        <a:bodyPr/>
        <a:lstStyle/>
        <a:p>
          <a:endParaRPr lang="en-US" sz="800"/>
        </a:p>
      </dgm:t>
    </dgm:pt>
    <dgm:pt modelId="{6009AE24-0B13-4C40-A1F7-8DB34D4C3A6C}">
      <dgm:prSet phldrT="[Text]" custT="1"/>
      <dgm:spPr/>
      <dgm:t>
        <a:bodyPr/>
        <a:lstStyle/>
        <a:p>
          <a:r>
            <a:rPr lang="en-US" sz="800" dirty="0"/>
            <a:t>Data question: Can experiment prove that by influencing the factor, quality of education really improves?</a:t>
          </a:r>
        </a:p>
      </dgm:t>
    </dgm:pt>
    <dgm:pt modelId="{A1A4FFCC-5D60-452C-8206-E1BBBC819D09}" type="parTrans" cxnId="{E80C7A7D-B49C-4474-8EE3-9F0B8A695A15}">
      <dgm:prSet/>
      <dgm:spPr/>
      <dgm:t>
        <a:bodyPr/>
        <a:lstStyle/>
        <a:p>
          <a:endParaRPr lang="en-US" sz="800"/>
        </a:p>
      </dgm:t>
    </dgm:pt>
    <dgm:pt modelId="{526D7B69-C369-423F-BB0A-DB58A0C63A55}" type="sibTrans" cxnId="{E80C7A7D-B49C-4474-8EE3-9F0B8A695A15}">
      <dgm:prSet/>
      <dgm:spPr/>
      <dgm:t>
        <a:bodyPr/>
        <a:lstStyle/>
        <a:p>
          <a:endParaRPr lang="en-US" sz="800"/>
        </a:p>
      </dgm:t>
    </dgm:pt>
    <dgm:pt modelId="{73D8CF50-A0CC-427D-B577-5DF2E001B29C}">
      <dgm:prSet phldrT="[Text]" custT="1"/>
      <dgm:spPr/>
      <dgm:t>
        <a:bodyPr/>
        <a:lstStyle/>
        <a:p>
          <a:r>
            <a:rPr lang="en-US" sz="800" b="1" dirty="0"/>
            <a:t>4. Scale</a:t>
          </a:r>
        </a:p>
      </dgm:t>
    </dgm:pt>
    <dgm:pt modelId="{B3A506C1-C550-454A-85E6-3DCCF2AA9509}" type="parTrans" cxnId="{10ACF41D-65D5-4F76-9B58-414EEF9E986B}">
      <dgm:prSet/>
      <dgm:spPr/>
      <dgm:t>
        <a:bodyPr/>
        <a:lstStyle/>
        <a:p>
          <a:endParaRPr lang="en-US" sz="800"/>
        </a:p>
      </dgm:t>
    </dgm:pt>
    <dgm:pt modelId="{EE94B3D3-9AEC-4BD1-B137-096AC12052CF}" type="sibTrans" cxnId="{10ACF41D-65D5-4F76-9B58-414EEF9E986B}">
      <dgm:prSet/>
      <dgm:spPr/>
      <dgm:t>
        <a:bodyPr/>
        <a:lstStyle/>
        <a:p>
          <a:endParaRPr lang="en-US" sz="800"/>
        </a:p>
      </dgm:t>
    </dgm:pt>
    <dgm:pt modelId="{E9743155-07A6-4D09-A6D8-7015394183C5}">
      <dgm:prSet phldrT="[Text]" custT="1"/>
      <dgm:spPr/>
      <dgm:t>
        <a:bodyPr/>
        <a:lstStyle/>
        <a:p>
          <a:r>
            <a:rPr lang="en-US" sz="800" dirty="0"/>
            <a:t>Question: How can the factor be improved at scale?</a:t>
          </a:r>
        </a:p>
      </dgm:t>
    </dgm:pt>
    <dgm:pt modelId="{8BA31A0C-66EE-489E-8F97-545ACCA36B9C}" type="parTrans" cxnId="{A5B966EF-7441-4926-A112-353E0549D060}">
      <dgm:prSet/>
      <dgm:spPr/>
      <dgm:t>
        <a:bodyPr/>
        <a:lstStyle/>
        <a:p>
          <a:endParaRPr lang="en-US" sz="800"/>
        </a:p>
      </dgm:t>
    </dgm:pt>
    <dgm:pt modelId="{B3B90F01-0F4B-4A3E-ACB1-87EEEDB57ADD}" type="sibTrans" cxnId="{A5B966EF-7441-4926-A112-353E0549D060}">
      <dgm:prSet/>
      <dgm:spPr/>
      <dgm:t>
        <a:bodyPr/>
        <a:lstStyle/>
        <a:p>
          <a:endParaRPr lang="en-US" sz="800"/>
        </a:p>
      </dgm:t>
    </dgm:pt>
    <dgm:pt modelId="{65E308E4-7AA2-48B8-94EA-F0A45130561F}">
      <dgm:prSet phldrT="[Text]" custT="1"/>
      <dgm:spPr/>
      <dgm:t>
        <a:bodyPr/>
        <a:lstStyle/>
        <a:p>
          <a:r>
            <a:rPr lang="en-US" sz="800" dirty="0"/>
            <a:t>Qualitative survey of teachers, students by Citizen science volunteers</a:t>
          </a:r>
        </a:p>
      </dgm:t>
    </dgm:pt>
    <dgm:pt modelId="{CB65EC59-A0A6-4A31-80B5-99A62F9454EF}" type="parTrans" cxnId="{049E89A5-9B2D-4CB4-B030-A559C7A2C468}">
      <dgm:prSet/>
      <dgm:spPr/>
      <dgm:t>
        <a:bodyPr/>
        <a:lstStyle/>
        <a:p>
          <a:endParaRPr lang="en-US" sz="800"/>
        </a:p>
      </dgm:t>
    </dgm:pt>
    <dgm:pt modelId="{79ACC14F-515F-4E98-94B6-E6D2F9FC94D1}" type="sibTrans" cxnId="{049E89A5-9B2D-4CB4-B030-A559C7A2C468}">
      <dgm:prSet/>
      <dgm:spPr/>
      <dgm:t>
        <a:bodyPr/>
        <a:lstStyle/>
        <a:p>
          <a:endParaRPr lang="en-US" sz="800"/>
        </a:p>
      </dgm:t>
    </dgm:pt>
    <dgm:pt modelId="{8D20865D-6D2D-451F-8005-EA734CA7E5E7}">
      <dgm:prSet phldrT="[Text]" custT="1"/>
      <dgm:spPr/>
      <dgm:t>
        <a:bodyPr/>
        <a:lstStyle/>
        <a:p>
          <a:r>
            <a:rPr lang="en-US" sz="800" dirty="0"/>
            <a:t>Quantitative survey of teachers, students, school administrators by Citizen science volunteers</a:t>
          </a:r>
        </a:p>
      </dgm:t>
    </dgm:pt>
    <dgm:pt modelId="{2238FCCB-366E-4656-87CD-31993A8A29DC}" type="parTrans" cxnId="{0E2C05D4-B280-472E-A28E-AFDF1F1FA361}">
      <dgm:prSet/>
      <dgm:spPr/>
      <dgm:t>
        <a:bodyPr/>
        <a:lstStyle/>
        <a:p>
          <a:endParaRPr lang="en-US" sz="800"/>
        </a:p>
      </dgm:t>
    </dgm:pt>
    <dgm:pt modelId="{6510BF9F-E1AB-496D-8F72-625D772AE8D9}" type="sibTrans" cxnId="{0E2C05D4-B280-472E-A28E-AFDF1F1FA361}">
      <dgm:prSet/>
      <dgm:spPr/>
      <dgm:t>
        <a:bodyPr/>
        <a:lstStyle/>
        <a:p>
          <a:endParaRPr lang="en-US" sz="800"/>
        </a:p>
      </dgm:t>
    </dgm:pt>
    <dgm:pt modelId="{1CAC3D3F-F768-4797-B5DC-CB6CF271E5F4}">
      <dgm:prSet phldrT="[Text]" custT="1"/>
      <dgm:spPr/>
      <dgm:t>
        <a:bodyPr/>
        <a:lstStyle/>
        <a:p>
          <a:r>
            <a:rPr lang="en-US" sz="800" dirty="0"/>
            <a:t>Program Lead coordinates survey, analysis and funding for a region</a:t>
          </a:r>
        </a:p>
      </dgm:t>
    </dgm:pt>
    <dgm:pt modelId="{FEADD73E-FD55-4B3D-9C57-EA725744FEF5}" type="parTrans" cxnId="{261ED0D9-D9BB-40A8-8308-1782689DEA0C}">
      <dgm:prSet/>
      <dgm:spPr/>
      <dgm:t>
        <a:bodyPr/>
        <a:lstStyle/>
        <a:p>
          <a:endParaRPr lang="en-US" sz="800"/>
        </a:p>
      </dgm:t>
    </dgm:pt>
    <dgm:pt modelId="{D975D9F0-9E84-4635-A15D-14D7B51BF6CD}" type="sibTrans" cxnId="{261ED0D9-D9BB-40A8-8308-1782689DEA0C}">
      <dgm:prSet/>
      <dgm:spPr/>
      <dgm:t>
        <a:bodyPr/>
        <a:lstStyle/>
        <a:p>
          <a:endParaRPr lang="en-US" sz="800"/>
        </a:p>
      </dgm:t>
    </dgm:pt>
    <dgm:pt modelId="{535BF6A4-83DC-45F3-A547-54354E6FB181}">
      <dgm:prSet phldrT="[Text]" custT="1"/>
      <dgm:spPr/>
      <dgm:t>
        <a:bodyPr/>
        <a:lstStyle/>
        <a:p>
          <a:r>
            <a:rPr lang="en-US" sz="800" dirty="0"/>
            <a:t>Data analyst find all the factors from the surveys</a:t>
          </a:r>
        </a:p>
      </dgm:t>
    </dgm:pt>
    <dgm:pt modelId="{7BF31B94-0034-4C55-8829-F100FBB9808F}" type="parTrans" cxnId="{47855E07-F600-4DD4-8A7F-6B64BC387EAF}">
      <dgm:prSet/>
      <dgm:spPr/>
      <dgm:t>
        <a:bodyPr/>
        <a:lstStyle/>
        <a:p>
          <a:endParaRPr lang="en-US" sz="800"/>
        </a:p>
      </dgm:t>
    </dgm:pt>
    <dgm:pt modelId="{D78A7598-C3AB-4803-B3DE-EFE61C261382}" type="sibTrans" cxnId="{47855E07-F600-4DD4-8A7F-6B64BC387EAF}">
      <dgm:prSet/>
      <dgm:spPr/>
      <dgm:t>
        <a:bodyPr/>
        <a:lstStyle/>
        <a:p>
          <a:endParaRPr lang="en-US" sz="800"/>
        </a:p>
      </dgm:t>
    </dgm:pt>
    <dgm:pt modelId="{5377E367-273E-4795-941F-416B9350588C}">
      <dgm:prSet phldrT="[Text]" custT="1"/>
      <dgm:spPr/>
      <dgm:t>
        <a:bodyPr/>
        <a:lstStyle/>
        <a:p>
          <a:r>
            <a:rPr lang="en-US" sz="800" dirty="0"/>
            <a:t>Data analyst find top factors from the data</a:t>
          </a:r>
        </a:p>
      </dgm:t>
    </dgm:pt>
    <dgm:pt modelId="{50D84E76-D4E0-4C07-A7B2-927E2C83785A}" type="parTrans" cxnId="{24C1A866-28EF-4653-9E75-952529989456}">
      <dgm:prSet/>
      <dgm:spPr/>
      <dgm:t>
        <a:bodyPr/>
        <a:lstStyle/>
        <a:p>
          <a:endParaRPr lang="en-US" sz="800"/>
        </a:p>
      </dgm:t>
    </dgm:pt>
    <dgm:pt modelId="{485E56C5-9F1D-4F3B-A117-EB562881D2AF}" type="sibTrans" cxnId="{24C1A866-28EF-4653-9E75-952529989456}">
      <dgm:prSet/>
      <dgm:spPr/>
      <dgm:t>
        <a:bodyPr/>
        <a:lstStyle/>
        <a:p>
          <a:endParaRPr lang="en-US" sz="800"/>
        </a:p>
      </dgm:t>
    </dgm:pt>
    <dgm:pt modelId="{E1DBEAA1-1931-4A3B-B55B-BF97366FF0F6}">
      <dgm:prSet phldrT="[Text]" custT="1"/>
      <dgm:spPr/>
      <dgm:t>
        <a:bodyPr/>
        <a:lstStyle/>
        <a:p>
          <a:r>
            <a:rPr lang="en-US" sz="800" dirty="0"/>
            <a:t>Quantitative survey includes granular data for each factor. E.g. number of toilets in a school</a:t>
          </a:r>
        </a:p>
      </dgm:t>
    </dgm:pt>
    <dgm:pt modelId="{A0823812-CE0B-4C56-AF0D-6DEE81A6F31D}" type="parTrans" cxnId="{0A209959-625F-4607-AA8C-219FA06995E5}">
      <dgm:prSet/>
      <dgm:spPr/>
      <dgm:t>
        <a:bodyPr/>
        <a:lstStyle/>
        <a:p>
          <a:endParaRPr lang="en-US" sz="800"/>
        </a:p>
      </dgm:t>
    </dgm:pt>
    <dgm:pt modelId="{915EA95D-557B-4D70-9FE3-154A09E23164}" type="sibTrans" cxnId="{0A209959-625F-4607-AA8C-219FA06995E5}">
      <dgm:prSet/>
      <dgm:spPr/>
      <dgm:t>
        <a:bodyPr/>
        <a:lstStyle/>
        <a:p>
          <a:endParaRPr lang="en-US" sz="800"/>
        </a:p>
      </dgm:t>
    </dgm:pt>
    <dgm:pt modelId="{C3BDA8CC-8EFB-409C-BABB-7E444545CE7F}">
      <dgm:prSet phldrT="[Text]" custT="1"/>
      <dgm:spPr/>
      <dgm:t>
        <a:bodyPr/>
        <a:lstStyle/>
        <a:p>
          <a:r>
            <a:rPr lang="en-US" sz="800" dirty="0"/>
            <a:t>Program Lead coordinates experimentation and funding activities for a region</a:t>
          </a:r>
        </a:p>
      </dgm:t>
    </dgm:pt>
    <dgm:pt modelId="{54E1A982-416E-4C73-8CC7-9A0F2450B31E}" type="parTrans" cxnId="{CA8DC900-E7DC-4D3F-B55E-74DE0564DBA3}">
      <dgm:prSet/>
      <dgm:spPr/>
      <dgm:t>
        <a:bodyPr/>
        <a:lstStyle/>
        <a:p>
          <a:endParaRPr lang="en-US"/>
        </a:p>
      </dgm:t>
    </dgm:pt>
    <dgm:pt modelId="{9F55EC4C-D7C1-45E9-8422-16428357D0F1}" type="sibTrans" cxnId="{CA8DC900-E7DC-4D3F-B55E-74DE0564DBA3}">
      <dgm:prSet/>
      <dgm:spPr/>
      <dgm:t>
        <a:bodyPr/>
        <a:lstStyle/>
        <a:p>
          <a:endParaRPr lang="en-US"/>
        </a:p>
      </dgm:t>
    </dgm:pt>
    <dgm:pt modelId="{D3C9EFAB-9817-442E-95E7-F2323EBA5AF0}">
      <dgm:prSet phldrT="[Text]" custT="1"/>
      <dgm:spPr/>
      <dgm:t>
        <a:bodyPr/>
        <a:lstStyle/>
        <a:p>
          <a:r>
            <a:rPr lang="en-US" sz="800" dirty="0"/>
            <a:t>Program lead coordinates with government and non-profit to secure funding and apply learning from the experiment to a larger scale</a:t>
          </a:r>
        </a:p>
      </dgm:t>
    </dgm:pt>
    <dgm:pt modelId="{D51D88F0-CBD3-4BB0-A762-BA9CCD786151}" type="parTrans" cxnId="{12B52067-BB2C-4537-B254-E34012975DF7}">
      <dgm:prSet/>
      <dgm:spPr/>
      <dgm:t>
        <a:bodyPr/>
        <a:lstStyle/>
        <a:p>
          <a:endParaRPr lang="en-US"/>
        </a:p>
      </dgm:t>
    </dgm:pt>
    <dgm:pt modelId="{7D1C0C26-F25D-4175-8A7C-BCC8970F1E47}" type="sibTrans" cxnId="{12B52067-BB2C-4537-B254-E34012975DF7}">
      <dgm:prSet/>
      <dgm:spPr/>
      <dgm:t>
        <a:bodyPr/>
        <a:lstStyle/>
        <a:p>
          <a:endParaRPr lang="en-US"/>
        </a:p>
      </dgm:t>
    </dgm:pt>
    <dgm:pt modelId="{52D4706D-3A0A-43F5-9E47-5EF793ED9237}">
      <dgm:prSet phldrT="[Text]" custT="1"/>
      <dgm:spPr/>
      <dgm:t>
        <a:bodyPr/>
        <a:lstStyle/>
        <a:p>
          <a:r>
            <a:rPr lang="en-US" sz="800" dirty="0"/>
            <a:t>Run A/B experiment on multiple schools changing one of the factors such as toilet availability </a:t>
          </a:r>
        </a:p>
      </dgm:t>
    </dgm:pt>
    <dgm:pt modelId="{B7B27AC5-C29B-49F8-AE8C-9A3BDC659FB7}" type="parTrans" cxnId="{4C23EC7F-C6CB-4CB6-A3F1-A3EDE6BEFDB5}">
      <dgm:prSet/>
      <dgm:spPr/>
    </dgm:pt>
    <dgm:pt modelId="{A4E865A7-4007-4C99-996C-9B655B5C73FD}" type="sibTrans" cxnId="{4C23EC7F-C6CB-4CB6-A3F1-A3EDE6BEFDB5}">
      <dgm:prSet/>
      <dgm:spPr/>
    </dgm:pt>
    <dgm:pt modelId="{6B3EDA9E-0592-4E80-B4BE-DC616318B899}" type="pres">
      <dgm:prSet presAssocID="{BB43531C-B7AE-4292-8377-3162933DAFBA}" presName="Name0" presStyleCnt="0">
        <dgm:presLayoutVars>
          <dgm:dir/>
          <dgm:resizeHandles val="exact"/>
        </dgm:presLayoutVars>
      </dgm:prSet>
      <dgm:spPr/>
    </dgm:pt>
    <dgm:pt modelId="{5F3E01BD-D352-4E46-9C10-1DE86D996118}" type="pres">
      <dgm:prSet presAssocID="{BB43531C-B7AE-4292-8377-3162933DAFBA}" presName="cycle" presStyleCnt="0"/>
      <dgm:spPr/>
    </dgm:pt>
    <dgm:pt modelId="{33674A71-4C08-4487-96D8-8E592933DE35}" type="pres">
      <dgm:prSet presAssocID="{348800AA-BF93-4470-A735-73956D24AE18}" presName="nodeFirstNode" presStyleLbl="node1" presStyleIdx="0" presStyleCnt="4">
        <dgm:presLayoutVars>
          <dgm:bulletEnabled val="1"/>
        </dgm:presLayoutVars>
      </dgm:prSet>
      <dgm:spPr/>
    </dgm:pt>
    <dgm:pt modelId="{09DB80C8-EDE9-4E32-BB90-FE4109A4A4E5}" type="pres">
      <dgm:prSet presAssocID="{0916F887-07BA-4D88-8C61-F5E1C74BB133}" presName="sibTransFirstNode" presStyleLbl="bgShp" presStyleIdx="0" presStyleCnt="1"/>
      <dgm:spPr/>
    </dgm:pt>
    <dgm:pt modelId="{947E9CA5-B5DD-45AE-9C7E-69C5B5579D69}" type="pres">
      <dgm:prSet presAssocID="{572591BB-86FD-4B12-B04F-F5C37BC503F7}" presName="nodeFollowingNodes" presStyleLbl="node1" presStyleIdx="1" presStyleCnt="4">
        <dgm:presLayoutVars>
          <dgm:bulletEnabled val="1"/>
        </dgm:presLayoutVars>
      </dgm:prSet>
      <dgm:spPr/>
    </dgm:pt>
    <dgm:pt modelId="{4CA1D32F-63F3-4A49-BAC9-338CDA266B1B}" type="pres">
      <dgm:prSet presAssocID="{7290AEC5-FAB8-4940-8DD7-508E775CDCAA}" presName="nodeFollowingNodes" presStyleLbl="node1" presStyleIdx="2" presStyleCnt="4">
        <dgm:presLayoutVars>
          <dgm:bulletEnabled val="1"/>
        </dgm:presLayoutVars>
      </dgm:prSet>
      <dgm:spPr/>
    </dgm:pt>
    <dgm:pt modelId="{2C735144-22D5-438C-98AD-2B7E25E42FDF}" type="pres">
      <dgm:prSet presAssocID="{73D8CF50-A0CC-427D-B577-5DF2E001B29C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CA8DC900-E7DC-4D3F-B55E-74DE0564DBA3}" srcId="{7290AEC5-FAB8-4940-8DD7-508E775CDCAA}" destId="{C3BDA8CC-8EFB-409C-BABB-7E444545CE7F}" srcOrd="2" destOrd="0" parTransId="{54E1A982-416E-4C73-8CC7-9A0F2450B31E}" sibTransId="{9F55EC4C-D7C1-45E9-8422-16428357D0F1}"/>
    <dgm:cxn modelId="{EB492B05-C6C0-4493-AABB-1094C015CB0C}" type="presOf" srcId="{5377E367-273E-4795-941F-416B9350588C}" destId="{947E9CA5-B5DD-45AE-9C7E-69C5B5579D69}" srcOrd="0" destOrd="4" presId="urn:microsoft.com/office/officeart/2005/8/layout/cycle3"/>
    <dgm:cxn modelId="{47855E07-F600-4DD4-8A7F-6B64BC387EAF}" srcId="{348800AA-BF93-4470-A735-73956D24AE18}" destId="{535BF6A4-83DC-45F3-A547-54354E6FB181}" srcOrd="2" destOrd="0" parTransId="{7BF31B94-0034-4C55-8829-F100FBB9808F}" sibTransId="{D78A7598-C3AB-4803-B3DE-EFE61C261382}"/>
    <dgm:cxn modelId="{10ACF41D-65D5-4F76-9B58-414EEF9E986B}" srcId="{BB43531C-B7AE-4292-8377-3162933DAFBA}" destId="{73D8CF50-A0CC-427D-B577-5DF2E001B29C}" srcOrd="3" destOrd="0" parTransId="{B3A506C1-C550-454A-85E6-3DCCF2AA9509}" sibTransId="{EE94B3D3-9AEC-4BD1-B137-096AC12052CF}"/>
    <dgm:cxn modelId="{9784BB37-A2F8-4F17-9AC0-1A0D3950CE1A}" type="presOf" srcId="{8D20865D-6D2D-451F-8005-EA734CA7E5E7}" destId="{947E9CA5-B5DD-45AE-9C7E-69C5B5579D69}" srcOrd="0" destOrd="2" presId="urn:microsoft.com/office/officeart/2005/8/layout/cycle3"/>
    <dgm:cxn modelId="{C90E2F39-FEF9-40C5-AAF3-03FAB69D7D03}" type="presOf" srcId="{572591BB-86FD-4B12-B04F-F5C37BC503F7}" destId="{947E9CA5-B5DD-45AE-9C7E-69C5B5579D69}" srcOrd="0" destOrd="0" presId="urn:microsoft.com/office/officeart/2005/8/layout/cycle3"/>
    <dgm:cxn modelId="{139B3561-9EAD-4E3B-A07A-DC9AA42CBF6D}" srcId="{BB43531C-B7AE-4292-8377-3162933DAFBA}" destId="{348800AA-BF93-4470-A735-73956D24AE18}" srcOrd="0" destOrd="0" parTransId="{5080466E-795A-45DC-B757-978100BF02B3}" sibTransId="{0916F887-07BA-4D88-8C61-F5E1C74BB133}"/>
    <dgm:cxn modelId="{24C1A866-28EF-4653-9E75-952529989456}" srcId="{572591BB-86FD-4B12-B04F-F5C37BC503F7}" destId="{5377E367-273E-4795-941F-416B9350588C}" srcOrd="3" destOrd="0" parTransId="{50D84E76-D4E0-4C07-A7B2-927E2C83785A}" sibTransId="{485E56C5-9F1D-4F3B-A117-EB562881D2AF}"/>
    <dgm:cxn modelId="{CD3BEB46-39F6-4BD7-8DA5-600BF3C6089B}" type="presOf" srcId="{348800AA-BF93-4470-A735-73956D24AE18}" destId="{33674A71-4C08-4487-96D8-8E592933DE35}" srcOrd="0" destOrd="0" presId="urn:microsoft.com/office/officeart/2005/8/layout/cycle3"/>
    <dgm:cxn modelId="{12B52067-BB2C-4537-B254-E34012975DF7}" srcId="{73D8CF50-A0CC-427D-B577-5DF2E001B29C}" destId="{D3C9EFAB-9817-442E-95E7-F2323EBA5AF0}" srcOrd="1" destOrd="0" parTransId="{D51D88F0-CBD3-4BB0-A762-BA9CCD786151}" sibTransId="{7D1C0C26-F25D-4175-8A7C-BCC8970F1E47}"/>
    <dgm:cxn modelId="{0C0E8B71-852B-49B2-8C00-6D1B798288D0}" type="presOf" srcId="{87A15763-626D-4CD0-9A54-D6C03AE5E0EE}" destId="{33674A71-4C08-4487-96D8-8E592933DE35}" srcOrd="0" destOrd="1" presId="urn:microsoft.com/office/officeart/2005/8/layout/cycle3"/>
    <dgm:cxn modelId="{252EC653-DE00-46F2-9B7A-343FAD999C14}" type="presOf" srcId="{52D4706D-3A0A-43F5-9E47-5EF793ED9237}" destId="{4CA1D32F-63F3-4A49-BAC9-338CDA266B1B}" srcOrd="0" destOrd="2" presId="urn:microsoft.com/office/officeart/2005/8/layout/cycle3"/>
    <dgm:cxn modelId="{CB555678-CC60-4209-A87F-68108A647C81}" type="presOf" srcId="{1CAC3D3F-F768-4797-B5DC-CB6CF271E5F4}" destId="{33674A71-4C08-4487-96D8-8E592933DE35}" srcOrd="0" destOrd="4" presId="urn:microsoft.com/office/officeart/2005/8/layout/cycle3"/>
    <dgm:cxn modelId="{0A209959-625F-4607-AA8C-219FA06995E5}" srcId="{572591BB-86FD-4B12-B04F-F5C37BC503F7}" destId="{E1DBEAA1-1931-4A3B-B55B-BF97366FF0F6}" srcOrd="2" destOrd="0" parTransId="{A0823812-CE0B-4C56-AF0D-6DEE81A6F31D}" sibTransId="{915EA95D-557B-4D70-9FE3-154A09E23164}"/>
    <dgm:cxn modelId="{A8BB997B-E537-4CEF-8302-DB0A198ED345}" type="presOf" srcId="{BB43531C-B7AE-4292-8377-3162933DAFBA}" destId="{6B3EDA9E-0592-4E80-B4BE-DC616318B899}" srcOrd="0" destOrd="0" presId="urn:microsoft.com/office/officeart/2005/8/layout/cycle3"/>
    <dgm:cxn modelId="{E80C7A7D-B49C-4474-8EE3-9F0B8A695A15}" srcId="{7290AEC5-FAB8-4940-8DD7-508E775CDCAA}" destId="{6009AE24-0B13-4C40-A1F7-8DB34D4C3A6C}" srcOrd="0" destOrd="0" parTransId="{A1A4FFCC-5D60-452C-8206-E1BBBC819D09}" sibTransId="{526D7B69-C369-423F-BB0A-DB58A0C63A55}"/>
    <dgm:cxn modelId="{4C23EC7F-C6CB-4CB6-A3F1-A3EDE6BEFDB5}" srcId="{7290AEC5-FAB8-4940-8DD7-508E775CDCAA}" destId="{52D4706D-3A0A-43F5-9E47-5EF793ED9237}" srcOrd="1" destOrd="0" parTransId="{B7B27AC5-C29B-49F8-AE8C-9A3BDC659FB7}" sibTransId="{A4E865A7-4007-4C99-996C-9B655B5C73FD}"/>
    <dgm:cxn modelId="{668C9090-550C-4380-AA5B-3D5543291385}" type="presOf" srcId="{0916F887-07BA-4D88-8C61-F5E1C74BB133}" destId="{09DB80C8-EDE9-4E32-BB90-FE4109A4A4E5}" srcOrd="0" destOrd="0" presId="urn:microsoft.com/office/officeart/2005/8/layout/cycle3"/>
    <dgm:cxn modelId="{427D3C94-F315-4452-9758-6DB54785E7C8}" type="presOf" srcId="{D3C9EFAB-9817-442E-95E7-F2323EBA5AF0}" destId="{2C735144-22D5-438C-98AD-2B7E25E42FDF}" srcOrd="0" destOrd="2" presId="urn:microsoft.com/office/officeart/2005/8/layout/cycle3"/>
    <dgm:cxn modelId="{A033F995-8368-4648-B9EE-B8C5A71355C9}" srcId="{BB43531C-B7AE-4292-8377-3162933DAFBA}" destId="{7290AEC5-FAB8-4940-8DD7-508E775CDCAA}" srcOrd="2" destOrd="0" parTransId="{23A98D8A-C882-49D7-85B4-ABEE06D2A762}" sibTransId="{EC012DAA-5134-4630-9D6E-41F8C72359C3}"/>
    <dgm:cxn modelId="{49513E99-33EE-4D38-B745-66F82AEECE65}" type="presOf" srcId="{6009AE24-0B13-4C40-A1F7-8DB34D4C3A6C}" destId="{4CA1D32F-63F3-4A49-BAC9-338CDA266B1B}" srcOrd="0" destOrd="1" presId="urn:microsoft.com/office/officeart/2005/8/layout/cycle3"/>
    <dgm:cxn modelId="{049E89A5-9B2D-4CB4-B030-A559C7A2C468}" srcId="{348800AA-BF93-4470-A735-73956D24AE18}" destId="{65E308E4-7AA2-48B8-94EA-F0A45130561F}" srcOrd="1" destOrd="0" parTransId="{CB65EC59-A0A6-4A31-80B5-99A62F9454EF}" sibTransId="{79ACC14F-515F-4E98-94B6-E6D2F9FC94D1}"/>
    <dgm:cxn modelId="{BF9A23AA-F1E1-426E-8657-5BC1DB3B251D}" type="presOf" srcId="{E1DBEAA1-1931-4A3B-B55B-BF97366FF0F6}" destId="{947E9CA5-B5DD-45AE-9C7E-69C5B5579D69}" srcOrd="0" destOrd="3" presId="urn:microsoft.com/office/officeart/2005/8/layout/cycle3"/>
    <dgm:cxn modelId="{7B3A6BAC-1914-4C11-8274-D2FCD4A11E99}" srcId="{348800AA-BF93-4470-A735-73956D24AE18}" destId="{87A15763-626D-4CD0-9A54-D6C03AE5E0EE}" srcOrd="0" destOrd="0" parTransId="{0771DA80-2389-4F66-B502-AA419676A923}" sibTransId="{283618C2-FD57-4FE1-AD50-11F0A3C97AA2}"/>
    <dgm:cxn modelId="{C336C7B0-A450-48D3-BB69-3F0B0019AC36}" type="presOf" srcId="{C3BDA8CC-8EFB-409C-BABB-7E444545CE7F}" destId="{4CA1D32F-63F3-4A49-BAC9-338CDA266B1B}" srcOrd="0" destOrd="3" presId="urn:microsoft.com/office/officeart/2005/8/layout/cycle3"/>
    <dgm:cxn modelId="{564FE0B8-4EBD-4874-979A-EED721BB2FE2}" srcId="{572591BB-86FD-4B12-B04F-F5C37BC503F7}" destId="{8D1D87CD-3760-42F8-B2C0-0C3ACAA1AC14}" srcOrd="0" destOrd="0" parTransId="{278F09C1-FEA4-4CF4-9F16-B0BF459C0B01}" sibTransId="{B376545A-B8BD-4163-946D-CEDB8E325BE6}"/>
    <dgm:cxn modelId="{97787FC2-921C-44F3-8E73-A4BBB9BFA9DC}" type="presOf" srcId="{E9743155-07A6-4D09-A6D8-7015394183C5}" destId="{2C735144-22D5-438C-98AD-2B7E25E42FDF}" srcOrd="0" destOrd="1" presId="urn:microsoft.com/office/officeart/2005/8/layout/cycle3"/>
    <dgm:cxn modelId="{8DF2DAC6-56D8-4837-9A65-15224C8D6821}" srcId="{BB43531C-B7AE-4292-8377-3162933DAFBA}" destId="{572591BB-86FD-4B12-B04F-F5C37BC503F7}" srcOrd="1" destOrd="0" parTransId="{DE753E92-7FBE-482F-B47F-68F93998CF8F}" sibTransId="{9107338B-5F66-40B9-A00E-8726174DEBC1}"/>
    <dgm:cxn modelId="{0316BBCE-B124-4216-A49D-70694F4701E5}" type="presOf" srcId="{8D1D87CD-3760-42F8-B2C0-0C3ACAA1AC14}" destId="{947E9CA5-B5DD-45AE-9C7E-69C5B5579D69}" srcOrd="0" destOrd="1" presId="urn:microsoft.com/office/officeart/2005/8/layout/cycle3"/>
    <dgm:cxn modelId="{0E2C05D4-B280-472E-A28E-AFDF1F1FA361}" srcId="{572591BB-86FD-4B12-B04F-F5C37BC503F7}" destId="{8D20865D-6D2D-451F-8005-EA734CA7E5E7}" srcOrd="1" destOrd="0" parTransId="{2238FCCB-366E-4656-87CD-31993A8A29DC}" sibTransId="{6510BF9F-E1AB-496D-8F72-625D772AE8D9}"/>
    <dgm:cxn modelId="{F4F7EAD8-CF8D-4C0C-80D2-18F9234FA1F7}" type="presOf" srcId="{535BF6A4-83DC-45F3-A547-54354E6FB181}" destId="{33674A71-4C08-4487-96D8-8E592933DE35}" srcOrd="0" destOrd="3" presId="urn:microsoft.com/office/officeart/2005/8/layout/cycle3"/>
    <dgm:cxn modelId="{261ED0D9-D9BB-40A8-8308-1782689DEA0C}" srcId="{348800AA-BF93-4470-A735-73956D24AE18}" destId="{1CAC3D3F-F768-4797-B5DC-CB6CF271E5F4}" srcOrd="3" destOrd="0" parTransId="{FEADD73E-FD55-4B3D-9C57-EA725744FEF5}" sibTransId="{D975D9F0-9E84-4635-A15D-14D7B51BF6CD}"/>
    <dgm:cxn modelId="{A5B966EF-7441-4926-A112-353E0549D060}" srcId="{73D8CF50-A0CC-427D-B577-5DF2E001B29C}" destId="{E9743155-07A6-4D09-A6D8-7015394183C5}" srcOrd="0" destOrd="0" parTransId="{8BA31A0C-66EE-489E-8F97-545ACCA36B9C}" sibTransId="{B3B90F01-0F4B-4A3E-ACB1-87EEEDB57ADD}"/>
    <dgm:cxn modelId="{3551E5EF-E18D-4051-B847-0A7EDE428473}" type="presOf" srcId="{73D8CF50-A0CC-427D-B577-5DF2E001B29C}" destId="{2C735144-22D5-438C-98AD-2B7E25E42FDF}" srcOrd="0" destOrd="0" presId="urn:microsoft.com/office/officeart/2005/8/layout/cycle3"/>
    <dgm:cxn modelId="{37DFC5F3-22F4-4CE7-826A-B9450B90DEF7}" type="presOf" srcId="{65E308E4-7AA2-48B8-94EA-F0A45130561F}" destId="{33674A71-4C08-4487-96D8-8E592933DE35}" srcOrd="0" destOrd="2" presId="urn:microsoft.com/office/officeart/2005/8/layout/cycle3"/>
    <dgm:cxn modelId="{EE47CDFA-BC98-42B3-B75D-FA884C35A7AF}" type="presOf" srcId="{7290AEC5-FAB8-4940-8DD7-508E775CDCAA}" destId="{4CA1D32F-63F3-4A49-BAC9-338CDA266B1B}" srcOrd="0" destOrd="0" presId="urn:microsoft.com/office/officeart/2005/8/layout/cycle3"/>
    <dgm:cxn modelId="{4F2AFE18-DBB5-4794-8DC4-7E11FB637B5B}" type="presParOf" srcId="{6B3EDA9E-0592-4E80-B4BE-DC616318B899}" destId="{5F3E01BD-D352-4E46-9C10-1DE86D996118}" srcOrd="0" destOrd="0" presId="urn:microsoft.com/office/officeart/2005/8/layout/cycle3"/>
    <dgm:cxn modelId="{64359004-9459-402A-9BDB-89CE4E81A61B}" type="presParOf" srcId="{5F3E01BD-D352-4E46-9C10-1DE86D996118}" destId="{33674A71-4C08-4487-96D8-8E592933DE35}" srcOrd="0" destOrd="0" presId="urn:microsoft.com/office/officeart/2005/8/layout/cycle3"/>
    <dgm:cxn modelId="{F36F1D9D-EB80-4092-9227-271F6C45F6E9}" type="presParOf" srcId="{5F3E01BD-D352-4E46-9C10-1DE86D996118}" destId="{09DB80C8-EDE9-4E32-BB90-FE4109A4A4E5}" srcOrd="1" destOrd="0" presId="urn:microsoft.com/office/officeart/2005/8/layout/cycle3"/>
    <dgm:cxn modelId="{530B85D2-4FD8-4913-AE65-F130455DD102}" type="presParOf" srcId="{5F3E01BD-D352-4E46-9C10-1DE86D996118}" destId="{947E9CA5-B5DD-45AE-9C7E-69C5B5579D69}" srcOrd="2" destOrd="0" presId="urn:microsoft.com/office/officeart/2005/8/layout/cycle3"/>
    <dgm:cxn modelId="{BB0FDEBE-98AF-4DF7-A76A-B53C3977B057}" type="presParOf" srcId="{5F3E01BD-D352-4E46-9C10-1DE86D996118}" destId="{4CA1D32F-63F3-4A49-BAC9-338CDA266B1B}" srcOrd="3" destOrd="0" presId="urn:microsoft.com/office/officeart/2005/8/layout/cycle3"/>
    <dgm:cxn modelId="{7D59B7CF-6023-4578-8F19-4B317E0C5C48}" type="presParOf" srcId="{5F3E01BD-D352-4E46-9C10-1DE86D996118}" destId="{2C735144-22D5-438C-98AD-2B7E25E42FD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B80C8-EDE9-4E32-BB90-FE4109A4A4E5}">
      <dsp:nvSpPr>
        <dsp:cNvPr id="0" name=""/>
        <dsp:cNvSpPr/>
      </dsp:nvSpPr>
      <dsp:spPr>
        <a:xfrm>
          <a:off x="1084501" y="-70314"/>
          <a:ext cx="3717173" cy="3717173"/>
        </a:xfrm>
        <a:prstGeom prst="circularArrow">
          <a:avLst>
            <a:gd name="adj1" fmla="val 4668"/>
            <a:gd name="adj2" fmla="val 272909"/>
            <a:gd name="adj3" fmla="val 13008411"/>
            <a:gd name="adj4" fmla="val 17911337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74A71-4C08-4487-96D8-8E592933DE35}">
      <dsp:nvSpPr>
        <dsp:cNvPr id="0" name=""/>
        <dsp:cNvSpPr/>
      </dsp:nvSpPr>
      <dsp:spPr>
        <a:xfrm>
          <a:off x="1761829" y="618"/>
          <a:ext cx="2362517" cy="1181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1. Qualitative Survey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question: What are the possible factors affecting education quality?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Qualitative survey of teachers, students by Citizen science volunteers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analyst find all the factors from the surveys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Program Lead coordinates survey, analysis and funding for a region</a:t>
          </a:r>
        </a:p>
      </dsp:txBody>
      <dsp:txXfrm>
        <a:off x="1819493" y="58282"/>
        <a:ext cx="2247189" cy="1065930"/>
      </dsp:txXfrm>
    </dsp:sp>
    <dsp:sp modelId="{947E9CA5-B5DD-45AE-9C7E-69C5B5579D69}">
      <dsp:nvSpPr>
        <dsp:cNvPr id="0" name=""/>
        <dsp:cNvSpPr/>
      </dsp:nvSpPr>
      <dsp:spPr>
        <a:xfrm>
          <a:off x="3096541" y="1335330"/>
          <a:ext cx="2362517" cy="11812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2. Quantitative Survey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question: What are the top factors?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Quantitative survey of teachers, students, school administrators by Citizen science volunteers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Quantitative survey includes granular data for each factor. E.g. number of toilets in a school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analyst find top factors from the data</a:t>
          </a:r>
        </a:p>
      </dsp:txBody>
      <dsp:txXfrm>
        <a:off x="3154205" y="1392994"/>
        <a:ext cx="2247189" cy="1065930"/>
      </dsp:txXfrm>
    </dsp:sp>
    <dsp:sp modelId="{4CA1D32F-63F3-4A49-BAC9-338CDA266B1B}">
      <dsp:nvSpPr>
        <dsp:cNvPr id="0" name=""/>
        <dsp:cNvSpPr/>
      </dsp:nvSpPr>
      <dsp:spPr>
        <a:xfrm>
          <a:off x="1761829" y="2670042"/>
          <a:ext cx="2362517" cy="11812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3. Experimentation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question: Can experiment prove that by influencing the factor, quality of education really improves?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Run A/B experiment on multiple schools changing one of the factors such as toilet availability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Program Lead coordinates experimentation and funding activities for a region</a:t>
          </a:r>
        </a:p>
      </dsp:txBody>
      <dsp:txXfrm>
        <a:off x="1819493" y="2727706"/>
        <a:ext cx="2247189" cy="1065930"/>
      </dsp:txXfrm>
    </dsp:sp>
    <dsp:sp modelId="{2C735144-22D5-438C-98AD-2B7E25E42FDF}">
      <dsp:nvSpPr>
        <dsp:cNvPr id="0" name=""/>
        <dsp:cNvSpPr/>
      </dsp:nvSpPr>
      <dsp:spPr>
        <a:xfrm>
          <a:off x="427116" y="1335330"/>
          <a:ext cx="2362517" cy="11812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4. Scale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Question: How can the factor be improved at scale?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Program lead coordinates with government and non-profit to secure funding and apply learning from the experiment to a larger scale</a:t>
          </a:r>
        </a:p>
      </dsp:txBody>
      <dsp:txXfrm>
        <a:off x="484780" y="1392994"/>
        <a:ext cx="2247189" cy="106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5FB05D9-47D1-4EFA-8EA9-DB6ADD83AD2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4113" y="1200150"/>
            <a:ext cx="50069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6A3D0C-E350-4740-A53A-10D67B8B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52385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304770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457154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609539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761924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914309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066693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219078" algn="l" defTabSz="3047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4113" y="1200150"/>
            <a:ext cx="50069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A3D0C-E350-4740-A53A-10D67B8B7C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1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0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41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11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8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53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23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94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65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61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89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45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73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58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2934">
                <a:solidFill>
                  <a:schemeClr val="tx1">
                    <a:tint val="75000"/>
                  </a:schemeClr>
                </a:solidFill>
              </a:defRPr>
            </a:lvl1pPr>
            <a:lvl2pPr marL="670658" indent="0">
              <a:buNone/>
              <a:defRPr sz="2628">
                <a:solidFill>
                  <a:schemeClr val="tx1">
                    <a:tint val="75000"/>
                  </a:schemeClr>
                </a:solidFill>
              </a:defRPr>
            </a:lvl2pPr>
            <a:lvl3pPr marL="1341315" indent="0">
              <a:buNone/>
              <a:defRPr sz="2353">
                <a:solidFill>
                  <a:schemeClr val="tx1">
                    <a:tint val="75000"/>
                  </a:schemeClr>
                </a:solidFill>
              </a:defRPr>
            </a:lvl3pPr>
            <a:lvl4pPr marL="2011973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68263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3353288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4023946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694603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536526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97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095"/>
            </a:lvl1pPr>
            <a:lvl2pPr>
              <a:defRPr sz="3514"/>
            </a:lvl2pPr>
            <a:lvl3pPr>
              <a:defRPr sz="2934"/>
            </a:lvl3pPr>
            <a:lvl4pPr>
              <a:defRPr sz="2628"/>
            </a:lvl4pPr>
            <a:lvl5pPr>
              <a:defRPr sz="2628"/>
            </a:lvl5pPr>
            <a:lvl6pPr>
              <a:defRPr sz="2628"/>
            </a:lvl6pPr>
            <a:lvl7pPr>
              <a:defRPr sz="2628"/>
            </a:lvl7pPr>
            <a:lvl8pPr>
              <a:defRPr sz="2628"/>
            </a:lvl8pPr>
            <a:lvl9pPr>
              <a:defRPr sz="2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095"/>
            </a:lvl1pPr>
            <a:lvl2pPr>
              <a:defRPr sz="3514"/>
            </a:lvl2pPr>
            <a:lvl3pPr>
              <a:defRPr sz="2934"/>
            </a:lvl3pPr>
            <a:lvl4pPr>
              <a:defRPr sz="2628"/>
            </a:lvl4pPr>
            <a:lvl5pPr>
              <a:defRPr sz="2628"/>
            </a:lvl5pPr>
            <a:lvl6pPr>
              <a:defRPr sz="2628"/>
            </a:lvl6pPr>
            <a:lvl7pPr>
              <a:defRPr sz="2628"/>
            </a:lvl7pPr>
            <a:lvl8pPr>
              <a:defRPr sz="2628"/>
            </a:lvl8pPr>
            <a:lvl9pPr>
              <a:defRPr sz="2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52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19" cy="938318"/>
          </a:xfrm>
        </p:spPr>
        <p:txBody>
          <a:bodyPr anchor="b"/>
          <a:lstStyle>
            <a:lvl1pPr marL="0" indent="0">
              <a:buNone/>
              <a:defRPr sz="3514" b="1"/>
            </a:lvl1pPr>
            <a:lvl2pPr marL="670658" indent="0">
              <a:buNone/>
              <a:defRPr sz="2934" b="1"/>
            </a:lvl2pPr>
            <a:lvl3pPr marL="1341315" indent="0">
              <a:buNone/>
              <a:defRPr sz="2628" b="1"/>
            </a:lvl3pPr>
            <a:lvl4pPr marL="2011973" indent="0">
              <a:buNone/>
              <a:defRPr sz="2353" b="1"/>
            </a:lvl4pPr>
            <a:lvl5pPr marL="2682630" indent="0">
              <a:buNone/>
              <a:defRPr sz="2353" b="1"/>
            </a:lvl5pPr>
            <a:lvl6pPr marL="3353288" indent="0">
              <a:buNone/>
              <a:defRPr sz="2353" b="1"/>
            </a:lvl6pPr>
            <a:lvl7pPr marL="4023946" indent="0">
              <a:buNone/>
              <a:defRPr sz="2353" b="1"/>
            </a:lvl7pPr>
            <a:lvl8pPr marL="4694603" indent="0">
              <a:buNone/>
              <a:defRPr sz="2353" b="1"/>
            </a:lvl8pPr>
            <a:lvl9pPr marL="5365260" indent="0">
              <a:buNone/>
              <a:defRPr sz="23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19" cy="5795222"/>
          </a:xfrm>
        </p:spPr>
        <p:txBody>
          <a:bodyPr/>
          <a:lstStyle>
            <a:lvl1pPr>
              <a:defRPr sz="3514"/>
            </a:lvl1pPr>
            <a:lvl2pPr>
              <a:defRPr sz="2934"/>
            </a:lvl2pPr>
            <a:lvl3pPr>
              <a:defRPr sz="2628"/>
            </a:lvl3pPr>
            <a:lvl4pPr>
              <a:defRPr sz="2353"/>
            </a:lvl4pPr>
            <a:lvl5pPr>
              <a:defRPr sz="2353"/>
            </a:lvl5pPr>
            <a:lvl6pPr>
              <a:defRPr sz="2353"/>
            </a:lvl6pPr>
            <a:lvl7pPr>
              <a:defRPr sz="2353"/>
            </a:lvl7pPr>
            <a:lvl8pPr>
              <a:defRPr sz="2353"/>
            </a:lvl8pPr>
            <a:lvl9pPr>
              <a:defRPr sz="23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514" b="1"/>
            </a:lvl1pPr>
            <a:lvl2pPr marL="670658" indent="0">
              <a:buNone/>
              <a:defRPr sz="2934" b="1"/>
            </a:lvl2pPr>
            <a:lvl3pPr marL="1341315" indent="0">
              <a:buNone/>
              <a:defRPr sz="2628" b="1"/>
            </a:lvl3pPr>
            <a:lvl4pPr marL="2011973" indent="0">
              <a:buNone/>
              <a:defRPr sz="2353" b="1"/>
            </a:lvl4pPr>
            <a:lvl5pPr marL="2682630" indent="0">
              <a:buNone/>
              <a:defRPr sz="2353" b="1"/>
            </a:lvl5pPr>
            <a:lvl6pPr marL="3353288" indent="0">
              <a:buNone/>
              <a:defRPr sz="2353" b="1"/>
            </a:lvl6pPr>
            <a:lvl7pPr marL="4023946" indent="0">
              <a:buNone/>
              <a:defRPr sz="2353" b="1"/>
            </a:lvl7pPr>
            <a:lvl8pPr marL="4694603" indent="0">
              <a:buNone/>
              <a:defRPr sz="2353" b="1"/>
            </a:lvl8pPr>
            <a:lvl9pPr marL="5365260" indent="0">
              <a:buNone/>
              <a:defRPr sz="23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514"/>
            </a:lvl1pPr>
            <a:lvl2pPr>
              <a:defRPr sz="2934"/>
            </a:lvl2pPr>
            <a:lvl3pPr>
              <a:defRPr sz="2628"/>
            </a:lvl3pPr>
            <a:lvl4pPr>
              <a:defRPr sz="2353"/>
            </a:lvl4pPr>
            <a:lvl5pPr>
              <a:defRPr sz="2353"/>
            </a:lvl5pPr>
            <a:lvl6pPr>
              <a:defRPr sz="2353"/>
            </a:lvl6pPr>
            <a:lvl7pPr>
              <a:defRPr sz="2353"/>
            </a:lvl7pPr>
            <a:lvl8pPr>
              <a:defRPr sz="2353"/>
            </a:lvl8pPr>
            <a:lvl9pPr>
              <a:defRPr sz="23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72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69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57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2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4706"/>
            </a:lvl1pPr>
            <a:lvl2pPr>
              <a:defRPr sz="4095"/>
            </a:lvl2pPr>
            <a:lvl3pPr>
              <a:defRPr sz="3514"/>
            </a:lvl3pPr>
            <a:lvl4pPr>
              <a:defRPr sz="2934"/>
            </a:lvl4pPr>
            <a:lvl5pPr>
              <a:defRPr sz="2934"/>
            </a:lvl5pPr>
            <a:lvl6pPr>
              <a:defRPr sz="2934"/>
            </a:lvl6pPr>
            <a:lvl7pPr>
              <a:defRPr sz="2934"/>
            </a:lvl7pPr>
            <a:lvl8pPr>
              <a:defRPr sz="2934"/>
            </a:lvl8pPr>
            <a:lvl9pPr>
              <a:defRPr sz="2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048"/>
            </a:lvl1pPr>
            <a:lvl2pPr marL="670658" indent="0">
              <a:buNone/>
              <a:defRPr sz="1772"/>
            </a:lvl2pPr>
            <a:lvl3pPr marL="1341315" indent="0">
              <a:buNone/>
              <a:defRPr sz="1467"/>
            </a:lvl3pPr>
            <a:lvl4pPr marL="2011973" indent="0">
              <a:buNone/>
              <a:defRPr sz="1314"/>
            </a:lvl4pPr>
            <a:lvl5pPr marL="2682630" indent="0">
              <a:buNone/>
              <a:defRPr sz="1314"/>
            </a:lvl5pPr>
            <a:lvl6pPr marL="3353288" indent="0">
              <a:buNone/>
              <a:defRPr sz="1314"/>
            </a:lvl6pPr>
            <a:lvl7pPr marL="4023946" indent="0">
              <a:buNone/>
              <a:defRPr sz="1314"/>
            </a:lvl7pPr>
            <a:lvl8pPr marL="4694603" indent="0">
              <a:buNone/>
              <a:defRPr sz="1314"/>
            </a:lvl8pPr>
            <a:lvl9pPr marL="5365260" indent="0">
              <a:buNone/>
              <a:defRPr sz="1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4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2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4706"/>
            </a:lvl1pPr>
            <a:lvl2pPr marL="670658" indent="0">
              <a:buNone/>
              <a:defRPr sz="4095"/>
            </a:lvl2pPr>
            <a:lvl3pPr marL="1341315" indent="0">
              <a:buNone/>
              <a:defRPr sz="3514"/>
            </a:lvl3pPr>
            <a:lvl4pPr marL="2011973" indent="0">
              <a:buNone/>
              <a:defRPr sz="2934"/>
            </a:lvl4pPr>
            <a:lvl5pPr marL="2682630" indent="0">
              <a:buNone/>
              <a:defRPr sz="2934"/>
            </a:lvl5pPr>
            <a:lvl6pPr marL="3353288" indent="0">
              <a:buNone/>
              <a:defRPr sz="2934"/>
            </a:lvl6pPr>
            <a:lvl7pPr marL="4023946" indent="0">
              <a:buNone/>
              <a:defRPr sz="2934"/>
            </a:lvl7pPr>
            <a:lvl8pPr marL="4694603" indent="0">
              <a:buNone/>
              <a:defRPr sz="2934"/>
            </a:lvl8pPr>
            <a:lvl9pPr marL="5365260" indent="0">
              <a:buNone/>
              <a:defRPr sz="293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048"/>
            </a:lvl1pPr>
            <a:lvl2pPr marL="670658" indent="0">
              <a:buNone/>
              <a:defRPr sz="1772"/>
            </a:lvl2pPr>
            <a:lvl3pPr marL="1341315" indent="0">
              <a:buNone/>
              <a:defRPr sz="1467"/>
            </a:lvl3pPr>
            <a:lvl4pPr marL="2011973" indent="0">
              <a:buNone/>
              <a:defRPr sz="1314"/>
            </a:lvl4pPr>
            <a:lvl5pPr marL="2682630" indent="0">
              <a:buNone/>
              <a:defRPr sz="1314"/>
            </a:lvl5pPr>
            <a:lvl6pPr marL="3353288" indent="0">
              <a:buNone/>
              <a:defRPr sz="1314"/>
            </a:lvl6pPr>
            <a:lvl7pPr marL="4023946" indent="0">
              <a:buNone/>
              <a:defRPr sz="1314"/>
            </a:lvl7pPr>
            <a:lvl8pPr marL="4694603" indent="0">
              <a:buNone/>
              <a:defRPr sz="1314"/>
            </a:lvl8pPr>
            <a:lvl9pPr marL="5365260" indent="0">
              <a:buNone/>
              <a:defRPr sz="1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72B4-7553-4446-919C-DDAC3A89012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57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72B4-7553-4446-919C-DDAC3A89012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BA60-3297-4EF1-8725-D07B72916C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3728155" y="4923014"/>
            <a:ext cx="4361744" cy="1547283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14911211" y="4923014"/>
            <a:ext cx="4361744" cy="1547283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2464859" y="10213622"/>
            <a:ext cx="10615083" cy="473428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2464858" y="10388247"/>
            <a:ext cx="7772400" cy="388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491">
                <a:solidFill>
                  <a:srgbClr val="808080"/>
                </a:solidFill>
              </a:rPr>
              <a:t>Template ID: comprehensivecrimson  Size: 48x36</a:t>
            </a:r>
          </a:p>
        </p:txBody>
      </p:sp>
    </p:spTree>
    <p:extLst>
      <p:ext uri="{BB962C8B-B14F-4D97-AF65-F5344CB8AC3E}">
        <p14:creationId xmlns:p14="http://schemas.microsoft.com/office/powerpoint/2010/main" val="184672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1341315" rtl="0" eaLnBrk="1" latinLnBrk="0" hangingPunct="1">
        <a:spcBef>
          <a:spcPct val="0"/>
        </a:spcBef>
        <a:buNone/>
        <a:defRPr sz="6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93" indent="-502993" algn="l" defTabSz="1341315" rtl="0" eaLnBrk="1" latinLnBrk="0" hangingPunct="1">
        <a:spcBef>
          <a:spcPct val="20000"/>
        </a:spcBef>
        <a:buFont typeface="Arial" pitchFamily="34" charset="0"/>
        <a:buChar char="•"/>
        <a:defRPr sz="4706" kern="1200">
          <a:solidFill>
            <a:schemeClr val="tx1"/>
          </a:solidFill>
          <a:latin typeface="+mn-lt"/>
          <a:ea typeface="+mn-ea"/>
          <a:cs typeface="+mn-cs"/>
        </a:defRPr>
      </a:lvl1pPr>
      <a:lvl2pPr marL="1089818" indent="-419161" algn="l" defTabSz="1341315" rtl="0" eaLnBrk="1" latinLnBrk="0" hangingPunct="1">
        <a:spcBef>
          <a:spcPct val="20000"/>
        </a:spcBef>
        <a:buFont typeface="Arial" pitchFamily="34" charset="0"/>
        <a:buChar char="–"/>
        <a:defRPr sz="4095" kern="1200">
          <a:solidFill>
            <a:schemeClr val="tx1"/>
          </a:solidFill>
          <a:latin typeface="+mn-lt"/>
          <a:ea typeface="+mn-ea"/>
          <a:cs typeface="+mn-cs"/>
        </a:defRPr>
      </a:lvl2pPr>
      <a:lvl3pPr marL="1676644" indent="-335329" algn="l" defTabSz="1341315" rtl="0" eaLnBrk="1" latinLnBrk="0" hangingPunct="1">
        <a:spcBef>
          <a:spcPct val="20000"/>
        </a:spcBef>
        <a:buFont typeface="Arial" pitchFamily="34" charset="0"/>
        <a:buChar char="•"/>
        <a:defRPr sz="3514" kern="1200">
          <a:solidFill>
            <a:schemeClr val="tx1"/>
          </a:solidFill>
          <a:latin typeface="+mn-lt"/>
          <a:ea typeface="+mn-ea"/>
          <a:cs typeface="+mn-cs"/>
        </a:defRPr>
      </a:lvl3pPr>
      <a:lvl4pPr marL="2347301" indent="-335329" algn="l" defTabSz="1341315" rtl="0" eaLnBrk="1" latinLnBrk="0" hangingPunct="1">
        <a:spcBef>
          <a:spcPct val="20000"/>
        </a:spcBef>
        <a:buFont typeface="Arial" pitchFamily="34" charset="0"/>
        <a:buChar char="–"/>
        <a:defRPr sz="2934" kern="1200">
          <a:solidFill>
            <a:schemeClr val="tx1"/>
          </a:solidFill>
          <a:latin typeface="+mn-lt"/>
          <a:ea typeface="+mn-ea"/>
          <a:cs typeface="+mn-cs"/>
        </a:defRPr>
      </a:lvl4pPr>
      <a:lvl5pPr marL="3017959" indent="-335329" algn="l" defTabSz="1341315" rtl="0" eaLnBrk="1" latinLnBrk="0" hangingPunct="1">
        <a:spcBef>
          <a:spcPct val="20000"/>
        </a:spcBef>
        <a:buFont typeface="Arial" pitchFamily="34" charset="0"/>
        <a:buChar char="»"/>
        <a:defRPr sz="2934" kern="1200">
          <a:solidFill>
            <a:schemeClr val="tx1"/>
          </a:solidFill>
          <a:latin typeface="+mn-lt"/>
          <a:ea typeface="+mn-ea"/>
          <a:cs typeface="+mn-cs"/>
        </a:defRPr>
      </a:lvl5pPr>
      <a:lvl6pPr marL="3688616" indent="-335329" algn="l" defTabSz="1341315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6pPr>
      <a:lvl7pPr marL="4359274" indent="-335329" algn="l" defTabSz="1341315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7pPr>
      <a:lvl8pPr marL="5029932" indent="-335329" algn="l" defTabSz="1341315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8pPr>
      <a:lvl9pPr marL="5700589" indent="-335329" algn="l" defTabSz="1341315" rtl="0" eaLnBrk="1" latinLnBrk="0" hangingPunct="1">
        <a:spcBef>
          <a:spcPct val="20000"/>
        </a:spcBef>
        <a:buFont typeface="Arial" pitchFamily="34" charset="0"/>
        <a:buChar char="•"/>
        <a:defRPr sz="2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1pPr>
      <a:lvl2pPr marL="670658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2pPr>
      <a:lvl3pPr marL="1341315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3pPr>
      <a:lvl4pPr marL="2011973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4pPr>
      <a:lvl5pPr marL="2682630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5pPr>
      <a:lvl6pPr marL="3353288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6pPr>
      <a:lvl7pPr marL="4023946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7pPr>
      <a:lvl8pPr marL="4694603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8pPr>
      <a:lvl9pPr marL="5365260" algn="l" defTabSz="1341315" rtl="0" eaLnBrk="1" latinLnBrk="0" hangingPunct="1">
        <a:defRPr sz="26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pestreamradio.com/god-is-the-light-revelation-through-gods-word/" TargetMode="External"/><Relationship Id="rId11" Type="http://schemas.microsoft.com/office/2007/relationships/diagramDrawing" Target="../diagrams/drawing1.xml"/><Relationship Id="rId5" Type="http://schemas.openxmlformats.org/officeDocument/2006/relationships/image" Target="../media/image5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JPG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92" y="-55479"/>
            <a:ext cx="15539403" cy="10057981"/>
          </a:xfrm>
          <a:prstGeom prst="rect">
            <a:avLst/>
          </a:prstGeom>
          <a:solidFill>
            <a:srgbClr val="007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6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381F70-485A-4C51-9258-DAB4597CCF47}"/>
              </a:ext>
            </a:extLst>
          </p:cNvPr>
          <p:cNvGrpSpPr/>
          <p:nvPr/>
        </p:nvGrpSpPr>
        <p:grpSpPr>
          <a:xfrm>
            <a:off x="0" y="55898"/>
            <a:ext cx="15544799" cy="2081440"/>
            <a:chOff x="-15240" y="-14583"/>
            <a:chExt cx="43906440" cy="6690360"/>
          </a:xfrm>
        </p:grpSpPr>
        <p:sp>
          <p:nvSpPr>
            <p:cNvPr id="9" name="Rectangle 8"/>
            <p:cNvSpPr/>
            <p:nvPr/>
          </p:nvSpPr>
          <p:spPr>
            <a:xfrm>
              <a:off x="0" y="2256177"/>
              <a:ext cx="43891200" cy="4419600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6"/>
            </a:p>
          </p:txBody>
        </p:sp>
        <p:sp>
          <p:nvSpPr>
            <p:cNvPr id="10" name="Rectangle 8"/>
            <p:cNvSpPr/>
            <p:nvPr/>
          </p:nvSpPr>
          <p:spPr>
            <a:xfrm>
              <a:off x="0" y="2256177"/>
              <a:ext cx="43891200" cy="4201348"/>
            </a:xfrm>
            <a:custGeom>
              <a:avLst/>
              <a:gdLst>
                <a:gd name="connsiteX0" fmla="*/ 0 w 43891200"/>
                <a:gd name="connsiteY0" fmla="*/ 0 h 5108036"/>
                <a:gd name="connsiteX1" fmla="*/ 43891200 w 43891200"/>
                <a:gd name="connsiteY1" fmla="*/ 0 h 5108036"/>
                <a:gd name="connsiteX2" fmla="*/ 43891200 w 43891200"/>
                <a:gd name="connsiteY2" fmla="*/ 4038600 h 5108036"/>
                <a:gd name="connsiteX3" fmla="*/ 0 w 43891200"/>
                <a:gd name="connsiteY3" fmla="*/ 4038600 h 5108036"/>
                <a:gd name="connsiteX4" fmla="*/ 0 w 43891200"/>
                <a:gd name="connsiteY4" fmla="*/ 0 h 510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00" h="5108036">
                  <a:moveTo>
                    <a:pt x="0" y="0"/>
                  </a:moveTo>
                  <a:lnTo>
                    <a:pt x="43891200" y="0"/>
                  </a:lnTo>
                  <a:lnTo>
                    <a:pt x="43891200" y="4038600"/>
                  </a:lnTo>
                  <a:cubicBezTo>
                    <a:pt x="29851350" y="7391400"/>
                    <a:pt x="13258800" y="1562100"/>
                    <a:pt x="0" y="4038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6"/>
            </a:p>
          </p:txBody>
        </p:sp>
        <p:sp>
          <p:nvSpPr>
            <p:cNvPr id="11" name="Rectangle 8"/>
            <p:cNvSpPr/>
            <p:nvPr/>
          </p:nvSpPr>
          <p:spPr>
            <a:xfrm>
              <a:off x="-15240" y="-14583"/>
              <a:ext cx="43906439" cy="6253856"/>
            </a:xfrm>
            <a:custGeom>
              <a:avLst/>
              <a:gdLst>
                <a:gd name="connsiteX0" fmla="*/ 0 w 43906440"/>
                <a:gd name="connsiteY0" fmla="*/ 19544 h 8020124"/>
                <a:gd name="connsiteX1" fmla="*/ 43906440 w 43906440"/>
                <a:gd name="connsiteY1" fmla="*/ 0 h 8020124"/>
                <a:gd name="connsiteX2" fmla="*/ 43906440 w 43906440"/>
                <a:gd name="connsiteY2" fmla="*/ 6950688 h 8020124"/>
                <a:gd name="connsiteX3" fmla="*/ 15240 w 43906440"/>
                <a:gd name="connsiteY3" fmla="*/ 6950688 h 8020124"/>
                <a:gd name="connsiteX4" fmla="*/ 0 w 43906440"/>
                <a:gd name="connsiteY4" fmla="*/ 19544 h 802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06440" h="8020124">
                  <a:moveTo>
                    <a:pt x="0" y="19544"/>
                  </a:moveTo>
                  <a:lnTo>
                    <a:pt x="43906440" y="0"/>
                  </a:lnTo>
                  <a:lnTo>
                    <a:pt x="43906440" y="6950688"/>
                  </a:lnTo>
                  <a:cubicBezTo>
                    <a:pt x="29866590" y="10303488"/>
                    <a:pt x="13274040" y="4474188"/>
                    <a:pt x="15240" y="6950688"/>
                  </a:cubicBezTo>
                  <a:lnTo>
                    <a:pt x="0" y="195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76"/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6D93ECD-B6C6-4112-90D7-E231945E1F30}"/>
              </a:ext>
            </a:extLst>
          </p:cNvPr>
          <p:cNvSpPr txBox="1"/>
          <p:nvPr/>
        </p:nvSpPr>
        <p:spPr>
          <a:xfrm>
            <a:off x="1762146" y="379276"/>
            <a:ext cx="12011197" cy="9616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31428">
              <a:spcBef>
                <a:spcPct val="20000"/>
              </a:spcBef>
              <a:defRPr/>
            </a:pPr>
            <a:r>
              <a:rPr lang="en-US" sz="2598" dirty="0">
                <a:solidFill>
                  <a:srgbClr val="2D3C50"/>
                </a:solidFill>
                <a:latin typeface="Bree Serif" panose="02000503040000020004" pitchFamily="2" charset="0"/>
                <a:cs typeface="Calibri" panose="020F0502020204030204" pitchFamily="34" charset="0"/>
              </a:rPr>
              <a:t>Project Light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372A251-F0BA-4160-BA4B-E2D8E2D287AA}"/>
              </a:ext>
            </a:extLst>
          </p:cNvPr>
          <p:cNvSpPr txBox="1"/>
          <p:nvPr/>
        </p:nvSpPr>
        <p:spPr>
          <a:xfrm>
            <a:off x="1756750" y="1036527"/>
            <a:ext cx="12011197" cy="263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711" dirty="0">
                <a:solidFill>
                  <a:srgbClr val="2D3C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Amitabh Nag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5805714" y="636304"/>
            <a:ext cx="2863850" cy="54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733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733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733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733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B9841F3F-E41E-4C89-B7A3-6E389DF5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-108170"/>
            <a:ext cx="56490" cy="21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940" tIns="0" rIns="279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27944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856"/>
            </a:br>
            <a:endParaRPr lang="en-US" altLang="en-US" sz="550"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13DC28-8AEF-416D-9780-D9705B181C39}"/>
              </a:ext>
            </a:extLst>
          </p:cNvPr>
          <p:cNvSpPr txBox="1"/>
          <p:nvPr/>
        </p:nvSpPr>
        <p:spPr>
          <a:xfrm>
            <a:off x="11075310" y="8376782"/>
            <a:ext cx="3163393" cy="22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76"/>
          </a:p>
        </p:txBody>
      </p:sp>
      <p:pic>
        <p:nvPicPr>
          <p:cNvPr id="1030" name="Picture 6" descr="Image result for university of washington logo">
            <a:extLst>
              <a:ext uri="{FF2B5EF4-FFF2-40B4-BE49-F238E27FC236}">
                <a16:creationId xmlns:a16="http://schemas.microsoft.com/office/drawing/2014/main" id="{B6861CD0-C04F-4010-A3C2-C731C4887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815" y="281534"/>
            <a:ext cx="2042272" cy="961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2182980-67A3-4BDE-A406-9974A2125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58" y="1723998"/>
            <a:ext cx="9049822" cy="8195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" name="Picture 60" descr="A picture containing wall, object, lamp, indoor&#10;&#10;Description automatically generated">
            <a:extLst>
              <a:ext uri="{FF2B5EF4-FFF2-40B4-BE49-F238E27FC236}">
                <a16:creationId xmlns:a16="http://schemas.microsoft.com/office/drawing/2014/main" id="{962B4A74-D315-40BD-83B0-444F1999EE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72867" y="170842"/>
            <a:ext cx="1597805" cy="1373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5BB0B1CB-6D70-41EA-8EA9-DC76ED61EC16}"/>
              </a:ext>
            </a:extLst>
          </p:cNvPr>
          <p:cNvGrpSpPr/>
          <p:nvPr/>
        </p:nvGrpSpPr>
        <p:grpSpPr>
          <a:xfrm>
            <a:off x="110615" y="3574110"/>
            <a:ext cx="6179574" cy="1497880"/>
            <a:chOff x="-2712901" y="26245551"/>
            <a:chExt cx="9971260" cy="501969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17E8040-94A5-4797-B83C-B3670862CEF9}"/>
                </a:ext>
              </a:extLst>
            </p:cNvPr>
            <p:cNvSpPr/>
            <p:nvPr/>
          </p:nvSpPr>
          <p:spPr>
            <a:xfrm>
              <a:off x="-2712901" y="26245551"/>
              <a:ext cx="9971260" cy="839313"/>
            </a:xfrm>
            <a:prstGeom prst="rect">
              <a:avLst/>
            </a:prstGeom>
            <a:solidFill>
              <a:srgbClr val="2D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Solution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4D34F7D-9141-4B1B-A2D6-C7A96F78C375}"/>
                </a:ext>
              </a:extLst>
            </p:cNvPr>
            <p:cNvSpPr/>
            <p:nvPr/>
          </p:nvSpPr>
          <p:spPr>
            <a:xfrm>
              <a:off x="-2712898" y="27106675"/>
              <a:ext cx="9941831" cy="4158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>
                <a:solidFill>
                  <a:schemeClr val="tx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4F8DBB2-2A9C-41BA-AB2E-ACF19B12AF9E}"/>
                </a:ext>
              </a:extLst>
            </p:cNvPr>
            <p:cNvSpPr txBox="1"/>
            <p:nvPr/>
          </p:nvSpPr>
          <p:spPr>
            <a:xfrm>
              <a:off x="-2554428" y="27345844"/>
              <a:ext cx="9645100" cy="3919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400" dirty="0">
                  <a:latin typeface="Franklin Gothic Demi Cond" panose="020B0706030402020204" pitchFamily="34" charset="0"/>
                </a:rPr>
                <a:t>I propose Project Light – a data and experiment driven framework to improve education quality. This framework can be used globally, but still allows regional adaptation thru local data. Project Light is a four-stage cyclical framework:</a:t>
              </a:r>
            </a:p>
            <a:p>
              <a:pPr fontAlgn="base"/>
              <a:r>
                <a:rPr lang="en-US" sz="1400" dirty="0">
                  <a:latin typeface="Franklin Gothic Demi Cond" panose="020B0706030402020204" pitchFamily="34" charset="0"/>
                </a:rPr>
                <a:t>Qualitative Survey -&gt; Quantitative Survey -&gt; Experimentation -&gt; Scale -&gt; Qualitative Survey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1E8055-C73B-4DB8-807B-2842A330C81C}"/>
              </a:ext>
            </a:extLst>
          </p:cNvPr>
          <p:cNvGrpSpPr/>
          <p:nvPr/>
        </p:nvGrpSpPr>
        <p:grpSpPr>
          <a:xfrm>
            <a:off x="110615" y="1723998"/>
            <a:ext cx="6179574" cy="1778744"/>
            <a:chOff x="-2712901" y="26245551"/>
            <a:chExt cx="9971260" cy="596092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BC0EA3B-AC0C-40AF-96DD-0EACA557BE22}"/>
                </a:ext>
              </a:extLst>
            </p:cNvPr>
            <p:cNvSpPr/>
            <p:nvPr/>
          </p:nvSpPr>
          <p:spPr>
            <a:xfrm>
              <a:off x="-2712901" y="26245551"/>
              <a:ext cx="9971260" cy="839313"/>
            </a:xfrm>
            <a:prstGeom prst="rect">
              <a:avLst/>
            </a:prstGeom>
            <a:solidFill>
              <a:srgbClr val="2D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Problem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DF521A3-0665-464C-B998-13D4E50819E7}"/>
                </a:ext>
              </a:extLst>
            </p:cNvPr>
            <p:cNvSpPr/>
            <p:nvPr/>
          </p:nvSpPr>
          <p:spPr>
            <a:xfrm>
              <a:off x="-2712898" y="27106675"/>
              <a:ext cx="9941831" cy="5099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>
                <a:solidFill>
                  <a:schemeClr val="tx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300B7A5-E859-46F8-91F6-A7940684AB5A}"/>
                </a:ext>
              </a:extLst>
            </p:cNvPr>
            <p:cNvSpPr txBox="1"/>
            <p:nvPr/>
          </p:nvSpPr>
          <p:spPr>
            <a:xfrm>
              <a:off x="-2554428" y="27345844"/>
              <a:ext cx="9645100" cy="4641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400" dirty="0">
                  <a:latin typeface="Franklin Gothic Demi Cond" panose="020B0706030402020204" pitchFamily="34" charset="0"/>
                </a:rPr>
                <a:t>Access to quality K-12 education is a challenge around the world. United Nations have made it as a one of the sustainable development goals. There are multiple factors affecting the quality education. However, there is a lack of data driven consensus on what those factors are and how much they affect the education quality. Moreover, these factors can differ from one region to another. Hence a one size fits all approach does not work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DE9EC98-8623-4A09-9892-9AAD01F7D1A5}"/>
              </a:ext>
            </a:extLst>
          </p:cNvPr>
          <p:cNvGrpSpPr/>
          <p:nvPr/>
        </p:nvGrpSpPr>
        <p:grpSpPr>
          <a:xfrm>
            <a:off x="92379" y="8791435"/>
            <a:ext cx="6179574" cy="1282435"/>
            <a:chOff x="-2712901" y="26245551"/>
            <a:chExt cx="9971260" cy="429769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DEA907-11EE-4BC6-AC94-913BB4B22D21}"/>
                </a:ext>
              </a:extLst>
            </p:cNvPr>
            <p:cNvSpPr/>
            <p:nvPr/>
          </p:nvSpPr>
          <p:spPr>
            <a:xfrm>
              <a:off x="-2712901" y="26245551"/>
              <a:ext cx="9971260" cy="839313"/>
            </a:xfrm>
            <a:prstGeom prst="rect">
              <a:avLst/>
            </a:prstGeom>
            <a:solidFill>
              <a:srgbClr val="2D3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Inspiration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921550F-B7D4-422C-9337-F67023A2C1DA}"/>
                </a:ext>
              </a:extLst>
            </p:cNvPr>
            <p:cNvSpPr/>
            <p:nvPr/>
          </p:nvSpPr>
          <p:spPr>
            <a:xfrm>
              <a:off x="-2712898" y="27106675"/>
              <a:ext cx="9941831" cy="2955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1">
                <a:solidFill>
                  <a:schemeClr val="tx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83915B1-152B-432C-9426-8799619537E2}"/>
                </a:ext>
              </a:extLst>
            </p:cNvPr>
            <p:cNvSpPr txBox="1"/>
            <p:nvPr/>
          </p:nvSpPr>
          <p:spPr>
            <a:xfrm>
              <a:off x="-2554428" y="27345844"/>
              <a:ext cx="9645100" cy="3197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400" dirty="0">
                  <a:latin typeface="Franklin Gothic Demi Cond" panose="020B0706030402020204" pitchFamily="34" charset="0"/>
                </a:rPr>
                <a:t>DUB talk by Julia K. Parrish on “Paper, Pencil, Smartphone, App: Optimizing Data Quality and Participant Retention in Hands-on Citizen Science” inspired me to think about quality and consistent data collection using Citizen Science volunteers. </a:t>
              </a:r>
            </a:p>
            <a:p>
              <a:pPr fontAlgn="base"/>
              <a:endParaRPr lang="en-US" sz="1400" dirty="0">
                <a:latin typeface="Franklin Gothic Demi Cond" panose="020B0706030402020204" pitchFamily="34" charset="0"/>
              </a:endParaRPr>
            </a:p>
          </p:txBody>
        </p:sp>
      </p:grp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A4D188E9-E70A-4254-BE58-B9B2FE82E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270611"/>
              </p:ext>
            </p:extLst>
          </p:nvPr>
        </p:nvGraphicFramePr>
        <p:xfrm>
          <a:off x="259392" y="4867468"/>
          <a:ext cx="5886176" cy="385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4134647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comprehensivecrimson|09-20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365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Franklin Gothic Demi Cond</vt:lpstr>
      <vt:lpstr>Bree Serif</vt:lpstr>
      <vt:lpstr>Open Sans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Amitabh Nag</cp:lastModifiedBy>
  <cp:revision>22</cp:revision>
  <cp:lastPrinted>2019-03-12T23:35:42Z</cp:lastPrinted>
  <dcterms:created xsi:type="dcterms:W3CDTF">2015-06-02T17:01:52Z</dcterms:created>
  <dcterms:modified xsi:type="dcterms:W3CDTF">2019-06-10T04:10:14Z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abhanand@microsoft.com</vt:lpwstr>
  </property>
  <property fmtid="{D5CDD505-2E9C-101B-9397-08002B2CF9AE}" pid="5" name="MSIP_Label_f42aa342-8706-4288-bd11-ebb85995028c_SetDate">
    <vt:lpwstr>2019-03-03T04:25:52.6936512Z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42375240-a253-48bf-a487-fed70febbc10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