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147"/>
  </p:notesMasterIdLst>
  <p:handoutMasterIdLst>
    <p:handoutMasterId r:id="rId148"/>
  </p:handoutMasterIdLst>
  <p:sldIdLst>
    <p:sldId id="320" r:id="rId2"/>
    <p:sldId id="463" r:id="rId3"/>
    <p:sldId id="464" r:id="rId4"/>
    <p:sldId id="465" r:id="rId5"/>
    <p:sldId id="354" r:id="rId6"/>
    <p:sldId id="375" r:id="rId7"/>
    <p:sldId id="355" r:id="rId8"/>
    <p:sldId id="357" r:id="rId9"/>
    <p:sldId id="358" r:id="rId10"/>
    <p:sldId id="421" r:id="rId11"/>
    <p:sldId id="361" r:id="rId12"/>
    <p:sldId id="362" r:id="rId13"/>
    <p:sldId id="422" r:id="rId14"/>
    <p:sldId id="365" r:id="rId15"/>
    <p:sldId id="366" r:id="rId16"/>
    <p:sldId id="367" r:id="rId17"/>
    <p:sldId id="423" r:id="rId18"/>
    <p:sldId id="468" r:id="rId19"/>
    <p:sldId id="371" r:id="rId20"/>
    <p:sldId id="376" r:id="rId21"/>
    <p:sldId id="377" r:id="rId22"/>
    <p:sldId id="378" r:id="rId23"/>
    <p:sldId id="379" r:id="rId24"/>
    <p:sldId id="382" r:id="rId25"/>
    <p:sldId id="384" r:id="rId26"/>
    <p:sldId id="385" r:id="rId27"/>
    <p:sldId id="388" r:id="rId28"/>
    <p:sldId id="389" r:id="rId29"/>
    <p:sldId id="424" r:id="rId30"/>
    <p:sldId id="392" r:id="rId31"/>
    <p:sldId id="393" r:id="rId32"/>
    <p:sldId id="394" r:id="rId33"/>
    <p:sldId id="395" r:id="rId34"/>
    <p:sldId id="396" r:id="rId35"/>
    <p:sldId id="397" r:id="rId36"/>
    <p:sldId id="399" r:id="rId37"/>
    <p:sldId id="425" r:id="rId38"/>
    <p:sldId id="485" r:id="rId39"/>
    <p:sldId id="403" r:id="rId40"/>
    <p:sldId id="404" r:id="rId41"/>
    <p:sldId id="406" r:id="rId42"/>
    <p:sldId id="407" r:id="rId43"/>
    <p:sldId id="408" r:id="rId44"/>
    <p:sldId id="409" r:id="rId45"/>
    <p:sldId id="411" r:id="rId46"/>
    <p:sldId id="412" r:id="rId47"/>
    <p:sldId id="426" r:id="rId48"/>
    <p:sldId id="477" r:id="rId49"/>
    <p:sldId id="416" r:id="rId50"/>
    <p:sldId id="417" r:id="rId51"/>
    <p:sldId id="419" r:id="rId52"/>
    <p:sldId id="491" r:id="rId53"/>
    <p:sldId id="492" r:id="rId54"/>
    <p:sldId id="493" r:id="rId55"/>
    <p:sldId id="494" r:id="rId56"/>
    <p:sldId id="495" r:id="rId57"/>
    <p:sldId id="497" r:id="rId58"/>
    <p:sldId id="498" r:id="rId59"/>
    <p:sldId id="499" r:id="rId60"/>
    <p:sldId id="500" r:id="rId61"/>
    <p:sldId id="502" r:id="rId62"/>
    <p:sldId id="503" r:id="rId63"/>
    <p:sldId id="504" r:id="rId64"/>
    <p:sldId id="506" r:id="rId65"/>
    <p:sldId id="507" r:id="rId66"/>
    <p:sldId id="508" r:id="rId67"/>
    <p:sldId id="509" r:id="rId68"/>
    <p:sldId id="510" r:id="rId69"/>
    <p:sldId id="511" r:id="rId70"/>
    <p:sldId id="512" r:id="rId71"/>
    <p:sldId id="513" r:id="rId72"/>
    <p:sldId id="514" r:id="rId73"/>
    <p:sldId id="515" r:id="rId74"/>
    <p:sldId id="516" r:id="rId75"/>
    <p:sldId id="517" r:id="rId76"/>
    <p:sldId id="518" r:id="rId77"/>
    <p:sldId id="519" r:id="rId78"/>
    <p:sldId id="520" r:id="rId79"/>
    <p:sldId id="521" r:id="rId80"/>
    <p:sldId id="522" r:id="rId81"/>
    <p:sldId id="523" r:id="rId82"/>
    <p:sldId id="524" r:id="rId83"/>
    <p:sldId id="525" r:id="rId84"/>
    <p:sldId id="526" r:id="rId85"/>
    <p:sldId id="530" r:id="rId86"/>
    <p:sldId id="531" r:id="rId87"/>
    <p:sldId id="534" r:id="rId88"/>
    <p:sldId id="535" r:id="rId89"/>
    <p:sldId id="539" r:id="rId90"/>
    <p:sldId id="540" r:id="rId91"/>
    <p:sldId id="541" r:id="rId92"/>
    <p:sldId id="542" r:id="rId93"/>
    <p:sldId id="543" r:id="rId94"/>
    <p:sldId id="544" r:id="rId95"/>
    <p:sldId id="545" r:id="rId96"/>
    <p:sldId id="546" r:id="rId97"/>
    <p:sldId id="547" r:id="rId98"/>
    <p:sldId id="548" r:id="rId99"/>
    <p:sldId id="549" r:id="rId100"/>
    <p:sldId id="550" r:id="rId101"/>
    <p:sldId id="551" r:id="rId102"/>
    <p:sldId id="552" r:id="rId103"/>
    <p:sldId id="553" r:id="rId104"/>
    <p:sldId id="555" r:id="rId105"/>
    <p:sldId id="556" r:id="rId106"/>
    <p:sldId id="557" r:id="rId107"/>
    <p:sldId id="558" r:id="rId108"/>
    <p:sldId id="559" r:id="rId109"/>
    <p:sldId id="560" r:id="rId110"/>
    <p:sldId id="561" r:id="rId111"/>
    <p:sldId id="562" r:id="rId112"/>
    <p:sldId id="563" r:id="rId113"/>
    <p:sldId id="564" r:id="rId114"/>
    <p:sldId id="565" r:id="rId115"/>
    <p:sldId id="566" r:id="rId116"/>
    <p:sldId id="567" r:id="rId117"/>
    <p:sldId id="569" r:id="rId118"/>
    <p:sldId id="570" r:id="rId119"/>
    <p:sldId id="571" r:id="rId120"/>
    <p:sldId id="572" r:id="rId121"/>
    <p:sldId id="574" r:id="rId122"/>
    <p:sldId id="575" r:id="rId123"/>
    <p:sldId id="584" r:id="rId124"/>
    <p:sldId id="586" r:id="rId125"/>
    <p:sldId id="587" r:id="rId126"/>
    <p:sldId id="589" r:id="rId127"/>
    <p:sldId id="590" r:id="rId128"/>
    <p:sldId id="591" r:id="rId129"/>
    <p:sldId id="592" r:id="rId130"/>
    <p:sldId id="593" r:id="rId131"/>
    <p:sldId id="595" r:id="rId132"/>
    <p:sldId id="597" r:id="rId133"/>
    <p:sldId id="598" r:id="rId134"/>
    <p:sldId id="599" r:id="rId135"/>
    <p:sldId id="600" r:id="rId136"/>
    <p:sldId id="602" r:id="rId137"/>
    <p:sldId id="604" r:id="rId138"/>
    <p:sldId id="606" r:id="rId139"/>
    <p:sldId id="607" r:id="rId140"/>
    <p:sldId id="609" r:id="rId141"/>
    <p:sldId id="611" r:id="rId142"/>
    <p:sldId id="612" r:id="rId143"/>
    <p:sldId id="629" r:id="rId144"/>
    <p:sldId id="630" r:id="rId145"/>
    <p:sldId id="631" r:id="rId14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F2E"/>
    <a:srgbClr val="FFFFFF"/>
    <a:srgbClr val="EBFFD2"/>
    <a:srgbClr val="A4F6F0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118" d="100"/>
          <a:sy n="118" d="100"/>
        </p:scale>
        <p:origin x="-141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handoutMaster" Target="handoutMasters/handoutMaster1.xml"/><Relationship Id="rId15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9.xml"/><Relationship Id="rId13" Type="http://schemas.openxmlformats.org/officeDocument/2006/relationships/slide" Target="slides/slide24.xml"/><Relationship Id="rId18" Type="http://schemas.openxmlformats.org/officeDocument/2006/relationships/slide" Target="slides/slide31.xml"/><Relationship Id="rId26" Type="http://schemas.openxmlformats.org/officeDocument/2006/relationships/slide" Target="slides/slide49.xml"/><Relationship Id="rId39" Type="http://schemas.openxmlformats.org/officeDocument/2006/relationships/slide" Target="slides/slide70.xml"/><Relationship Id="rId3" Type="http://schemas.openxmlformats.org/officeDocument/2006/relationships/slide" Target="slides/slide4.xml"/><Relationship Id="rId21" Type="http://schemas.openxmlformats.org/officeDocument/2006/relationships/slide" Target="slides/slide38.xml"/><Relationship Id="rId34" Type="http://schemas.openxmlformats.org/officeDocument/2006/relationships/slide" Target="slides/slide60.xml"/><Relationship Id="rId42" Type="http://schemas.openxmlformats.org/officeDocument/2006/relationships/slide" Target="slides/slide73.xml"/><Relationship Id="rId7" Type="http://schemas.openxmlformats.org/officeDocument/2006/relationships/slide" Target="slides/slide15.xml"/><Relationship Id="rId12" Type="http://schemas.openxmlformats.org/officeDocument/2006/relationships/slide" Target="slides/slide23.xml"/><Relationship Id="rId17" Type="http://schemas.openxmlformats.org/officeDocument/2006/relationships/slide" Target="slides/slide30.xml"/><Relationship Id="rId25" Type="http://schemas.openxmlformats.org/officeDocument/2006/relationships/slide" Target="slides/slide43.xml"/><Relationship Id="rId33" Type="http://schemas.openxmlformats.org/officeDocument/2006/relationships/slide" Target="slides/slide59.xml"/><Relationship Id="rId38" Type="http://schemas.openxmlformats.org/officeDocument/2006/relationships/slide" Target="slides/slide69.xml"/><Relationship Id="rId46" Type="http://schemas.openxmlformats.org/officeDocument/2006/relationships/slide" Target="slides/slide90.xml"/><Relationship Id="rId2" Type="http://schemas.openxmlformats.org/officeDocument/2006/relationships/slide" Target="slides/slide3.xml"/><Relationship Id="rId16" Type="http://schemas.openxmlformats.org/officeDocument/2006/relationships/slide" Target="slides/slide27.xml"/><Relationship Id="rId20" Type="http://schemas.openxmlformats.org/officeDocument/2006/relationships/slide" Target="slides/slide33.xml"/><Relationship Id="rId29" Type="http://schemas.openxmlformats.org/officeDocument/2006/relationships/slide" Target="slides/slide53.xml"/><Relationship Id="rId41" Type="http://schemas.openxmlformats.org/officeDocument/2006/relationships/slide" Target="slides/slide72.xml"/><Relationship Id="rId1" Type="http://schemas.openxmlformats.org/officeDocument/2006/relationships/slide" Target="slides/slide2.xml"/><Relationship Id="rId6" Type="http://schemas.openxmlformats.org/officeDocument/2006/relationships/slide" Target="slides/slide14.xml"/><Relationship Id="rId11" Type="http://schemas.openxmlformats.org/officeDocument/2006/relationships/slide" Target="slides/slide22.xml"/><Relationship Id="rId24" Type="http://schemas.openxmlformats.org/officeDocument/2006/relationships/slide" Target="slides/slide42.xml"/><Relationship Id="rId32" Type="http://schemas.openxmlformats.org/officeDocument/2006/relationships/slide" Target="slides/slide58.xml"/><Relationship Id="rId37" Type="http://schemas.openxmlformats.org/officeDocument/2006/relationships/slide" Target="slides/slide68.xml"/><Relationship Id="rId40" Type="http://schemas.openxmlformats.org/officeDocument/2006/relationships/slide" Target="slides/slide71.xml"/><Relationship Id="rId45" Type="http://schemas.openxmlformats.org/officeDocument/2006/relationships/slide" Target="slides/slide76.xml"/><Relationship Id="rId5" Type="http://schemas.openxmlformats.org/officeDocument/2006/relationships/slide" Target="slides/slide11.xml"/><Relationship Id="rId15" Type="http://schemas.openxmlformats.org/officeDocument/2006/relationships/slide" Target="slides/slide26.xml"/><Relationship Id="rId23" Type="http://schemas.openxmlformats.org/officeDocument/2006/relationships/slide" Target="slides/slide41.xml"/><Relationship Id="rId28" Type="http://schemas.openxmlformats.org/officeDocument/2006/relationships/slide" Target="slides/slide51.xml"/><Relationship Id="rId36" Type="http://schemas.openxmlformats.org/officeDocument/2006/relationships/slide" Target="slides/slide64.xml"/><Relationship Id="rId10" Type="http://schemas.openxmlformats.org/officeDocument/2006/relationships/slide" Target="slides/slide21.xml"/><Relationship Id="rId19" Type="http://schemas.openxmlformats.org/officeDocument/2006/relationships/slide" Target="slides/slide32.xml"/><Relationship Id="rId31" Type="http://schemas.openxmlformats.org/officeDocument/2006/relationships/slide" Target="slides/slide57.xml"/><Relationship Id="rId44" Type="http://schemas.openxmlformats.org/officeDocument/2006/relationships/slide" Target="slides/slide75.xml"/><Relationship Id="rId4" Type="http://schemas.openxmlformats.org/officeDocument/2006/relationships/slide" Target="slides/slide6.xml"/><Relationship Id="rId9" Type="http://schemas.openxmlformats.org/officeDocument/2006/relationships/slide" Target="slides/slide20.xml"/><Relationship Id="rId14" Type="http://schemas.openxmlformats.org/officeDocument/2006/relationships/slide" Target="slides/slide25.xml"/><Relationship Id="rId22" Type="http://schemas.openxmlformats.org/officeDocument/2006/relationships/slide" Target="slides/slide39.xml"/><Relationship Id="rId27" Type="http://schemas.openxmlformats.org/officeDocument/2006/relationships/slide" Target="slides/slide50.xml"/><Relationship Id="rId30" Type="http://schemas.openxmlformats.org/officeDocument/2006/relationships/slide" Target="slides/slide54.xml"/><Relationship Id="rId35" Type="http://schemas.openxmlformats.org/officeDocument/2006/relationships/slide" Target="slides/slide61.xml"/><Relationship Id="rId43" Type="http://schemas.openxmlformats.org/officeDocument/2006/relationships/slide" Target="slides/slide7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5F589-53FA-4308-A591-28A8C2968B3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608A1EC2-01AF-4247-A15B-978D125804F9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828AE73B-BCEF-45B7-830B-D2E0F368485A}" type="parTrans" cxnId="{52FDC435-07B5-45D0-914D-3D47F7B79D1C}">
      <dgm:prSet/>
      <dgm:spPr/>
      <dgm:t>
        <a:bodyPr/>
        <a:lstStyle/>
        <a:p>
          <a:endParaRPr lang="bg-BG"/>
        </a:p>
      </dgm:t>
    </dgm:pt>
    <dgm:pt modelId="{904612A0-09C3-49F1-84A7-A5F9334ECF08}" type="sibTrans" cxnId="{52FDC435-07B5-45D0-914D-3D47F7B79D1C}">
      <dgm:prSet/>
      <dgm:spPr/>
      <dgm:t>
        <a:bodyPr/>
        <a:lstStyle/>
        <a:p>
          <a:endParaRPr lang="bg-BG"/>
        </a:p>
      </dgm:t>
    </dgm:pt>
    <dgm:pt modelId="{F11842CF-EC60-488E-9D4F-0DFED0CB0380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XHTML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5263E22A-86A7-4D05-BF79-78924EC4E0A3}" type="parTrans" cxnId="{38E31C0F-5319-4D84-B9EC-7EF743D6089A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378126A9-9473-46E7-B496-C7F79200FC74}" type="sibTrans" cxnId="{38E31C0F-5319-4D84-B9EC-7EF743D6089A}">
      <dgm:prSet/>
      <dgm:spPr/>
      <dgm:t>
        <a:bodyPr/>
        <a:lstStyle/>
        <a:p>
          <a:endParaRPr lang="bg-BG"/>
        </a:p>
      </dgm:t>
    </dgm:pt>
    <dgm:pt modelId="{D7329EF1-07F8-4005-AE62-EAC2F38A0754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A4AAF88C-2F9E-4D8B-8972-305B152AE0D7}" type="parTrans" cxnId="{893DBBBD-06EC-4021-B42A-0557D6AD8DAA}">
      <dgm:prSet/>
      <dgm:spPr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5696FE6E-187F-439A-8990-078E720F3D2A}" type="sibTrans" cxnId="{893DBBBD-06EC-4021-B42A-0557D6AD8DAA}">
      <dgm:prSet/>
      <dgm:spPr/>
      <dgm:t>
        <a:bodyPr/>
        <a:lstStyle/>
        <a:p>
          <a:endParaRPr lang="bg-BG"/>
        </a:p>
      </dgm:t>
    </dgm:pt>
    <dgm:pt modelId="{7C7AC4B4-D3B9-4CC2-B87A-839316F25AF2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9B8098CB-6BB8-4AC2-B11B-D5E6DFCC87EB}" type="parTrans" cxnId="{A85D2821-C08F-4ADE-A6D1-E343CC70CCE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677C916D-FD1F-4DD9-9D02-79DEB8374ECC}" type="sibTrans" cxnId="{A85D2821-C08F-4ADE-A6D1-E343CC70CCE9}">
      <dgm:prSet/>
      <dgm:spPr/>
      <dgm:t>
        <a:bodyPr/>
        <a:lstStyle/>
        <a:p>
          <a:endParaRPr lang="bg-BG"/>
        </a:p>
      </dgm:t>
    </dgm:pt>
    <dgm:pt modelId="{B7609963-D7B9-4B17-AF9E-F6B62543970C}">
      <dgm:prSet/>
      <dgm:spPr>
        <a:solidFill>
          <a:schemeClr val="accent5">
            <a:lumMod val="60000"/>
            <a:lumOff val="40000"/>
            <a:alpha val="3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rgbClr val="EBFFD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0AB9111E-23F7-47BC-9307-7D65CADBF6D7}" type="parTrans" cxnId="{122BB43D-C82A-4A98-B27B-9FA079FAE1D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accent5">
              <a:lumMod val="20000"/>
              <a:lumOff val="80000"/>
            </a:schemeClr>
          </a:solidFill>
        </a:ln>
      </dgm:spPr>
      <dgm:t>
        <a:bodyPr/>
        <a:lstStyle/>
        <a:p>
          <a:endParaRPr lang="bg-BG"/>
        </a:p>
      </dgm:t>
    </dgm:pt>
    <dgm:pt modelId="{9593D17D-562E-42ED-9DB7-9BEC28666928}" type="sibTrans" cxnId="{122BB43D-C82A-4A98-B27B-9FA079FAE1D9}">
      <dgm:prSet/>
      <dgm:spPr/>
      <dgm:t>
        <a:bodyPr/>
        <a:lstStyle/>
        <a:p>
          <a:endParaRPr lang="bg-BG"/>
        </a:p>
      </dgm:t>
    </dgm:pt>
    <dgm:pt modelId="{FA41F8B3-D593-47C9-A931-F79544E76C04}" type="pres">
      <dgm:prSet presAssocID="{DD15F589-53FA-4308-A591-28A8C2968B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76C163-5C32-42B3-8D5D-16E15B8DBB2B}" type="pres">
      <dgm:prSet presAssocID="{608A1EC2-01AF-4247-A15B-978D125804F9}" presName="hierRoot1" presStyleCnt="0">
        <dgm:presLayoutVars>
          <dgm:hierBranch/>
        </dgm:presLayoutVars>
      </dgm:prSet>
      <dgm:spPr/>
    </dgm:pt>
    <dgm:pt modelId="{A929C0FD-7584-4926-BCB9-FE67EB0E1C1C}" type="pres">
      <dgm:prSet presAssocID="{608A1EC2-01AF-4247-A15B-978D125804F9}" presName="rootComposite1" presStyleCnt="0"/>
      <dgm:spPr/>
    </dgm:pt>
    <dgm:pt modelId="{3FACA039-696D-4C69-9B35-11AADEC858A2}" type="pres">
      <dgm:prSet presAssocID="{608A1EC2-01AF-4247-A15B-978D125804F9}" presName="rootText1" presStyleLbl="node0" presStyleIdx="0" presStyleCnt="1" custScaleY="72520" custLinFactNeighborX="1291" custLinFactNeighborY="-1097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0CEBC24F-1328-4FAC-B379-2BCA120E4D72}" type="pres">
      <dgm:prSet presAssocID="{608A1EC2-01AF-4247-A15B-978D125804F9}" presName="rootConnector1" presStyleLbl="node1" presStyleIdx="0" presStyleCnt="0"/>
      <dgm:spPr/>
      <dgm:t>
        <a:bodyPr/>
        <a:lstStyle/>
        <a:p>
          <a:endParaRPr lang="bg-BG"/>
        </a:p>
      </dgm:t>
    </dgm:pt>
    <dgm:pt modelId="{874CA8BE-F061-48CF-B676-467D315F616D}" type="pres">
      <dgm:prSet presAssocID="{608A1EC2-01AF-4247-A15B-978D125804F9}" presName="hierChild2" presStyleCnt="0"/>
      <dgm:spPr/>
    </dgm:pt>
    <dgm:pt modelId="{6F556916-3134-4938-BB1B-C7ACC88A39E8}" type="pres">
      <dgm:prSet presAssocID="{5263E22A-86A7-4D05-BF79-78924EC4E0A3}" presName="Name35" presStyleLbl="parChTrans1D2" presStyleIdx="0" presStyleCnt="4"/>
      <dgm:spPr/>
      <dgm:t>
        <a:bodyPr/>
        <a:lstStyle/>
        <a:p>
          <a:endParaRPr lang="bg-BG"/>
        </a:p>
      </dgm:t>
    </dgm:pt>
    <dgm:pt modelId="{26FE4D88-8094-40F2-A9A5-C1E40706E701}" type="pres">
      <dgm:prSet presAssocID="{F11842CF-EC60-488E-9D4F-0DFED0CB0380}" presName="hierRoot2" presStyleCnt="0">
        <dgm:presLayoutVars>
          <dgm:hierBranch/>
        </dgm:presLayoutVars>
      </dgm:prSet>
      <dgm:spPr/>
    </dgm:pt>
    <dgm:pt modelId="{88EEB339-45F0-44D3-9877-0C78F0C47C89}" type="pres">
      <dgm:prSet presAssocID="{F11842CF-EC60-488E-9D4F-0DFED0CB0380}" presName="rootComposite" presStyleCnt="0"/>
      <dgm:spPr/>
    </dgm:pt>
    <dgm:pt modelId="{228FE6FC-7259-4B67-82C5-9C0076AD3ACA}" type="pres">
      <dgm:prSet presAssocID="{F11842CF-EC60-488E-9D4F-0DFED0CB0380}" presName="rootText" presStyleLbl="node2" presStyleIdx="0" presStyleCnt="4" custScaleX="79939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AC48386-9656-4EC6-8821-0F7E07CC2F1A}" type="pres">
      <dgm:prSet presAssocID="{F11842CF-EC60-488E-9D4F-0DFED0CB0380}" presName="rootConnector" presStyleLbl="node2" presStyleIdx="0" presStyleCnt="4"/>
      <dgm:spPr/>
      <dgm:t>
        <a:bodyPr/>
        <a:lstStyle/>
        <a:p>
          <a:endParaRPr lang="bg-BG"/>
        </a:p>
      </dgm:t>
    </dgm:pt>
    <dgm:pt modelId="{BB0E37DB-4683-4DD3-8E46-BC42C2FA3E6B}" type="pres">
      <dgm:prSet presAssocID="{F11842CF-EC60-488E-9D4F-0DFED0CB0380}" presName="hierChild4" presStyleCnt="0"/>
      <dgm:spPr/>
    </dgm:pt>
    <dgm:pt modelId="{8385983F-E726-4C0E-92A4-E4221A5E0E05}" type="pres">
      <dgm:prSet presAssocID="{F11842CF-EC60-488E-9D4F-0DFED0CB0380}" presName="hierChild5" presStyleCnt="0"/>
      <dgm:spPr/>
    </dgm:pt>
    <dgm:pt modelId="{7F3FFE69-D75F-44A3-893C-E8756AA89EAC}" type="pres">
      <dgm:prSet presAssocID="{A4AAF88C-2F9E-4D8B-8972-305B152AE0D7}" presName="Name35" presStyleLbl="parChTrans1D2" presStyleIdx="1" presStyleCnt="4"/>
      <dgm:spPr/>
      <dgm:t>
        <a:bodyPr/>
        <a:lstStyle/>
        <a:p>
          <a:endParaRPr lang="bg-BG"/>
        </a:p>
      </dgm:t>
    </dgm:pt>
    <dgm:pt modelId="{C86DEECA-D9D1-4A3C-B23D-7A1431CBDA95}" type="pres">
      <dgm:prSet presAssocID="{D7329EF1-07F8-4005-AE62-EAC2F38A0754}" presName="hierRoot2" presStyleCnt="0">
        <dgm:presLayoutVars>
          <dgm:hierBranch/>
        </dgm:presLayoutVars>
      </dgm:prSet>
      <dgm:spPr/>
    </dgm:pt>
    <dgm:pt modelId="{D893DD97-D419-449F-AF14-3948C1DA2F02}" type="pres">
      <dgm:prSet presAssocID="{D7329EF1-07F8-4005-AE62-EAC2F38A0754}" presName="rootComposite" presStyleCnt="0"/>
      <dgm:spPr/>
    </dgm:pt>
    <dgm:pt modelId="{1A61650A-88F6-4148-943F-62A660FF946A}" type="pres">
      <dgm:prSet presAssocID="{D7329EF1-07F8-4005-AE62-EAC2F38A0754}" presName="rootText" presStyleLbl="node2" presStyleIdx="1" presStyleCnt="4" custScaleX="75353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B65AC824-25E8-455D-B1AC-2FD0E904FF64}" type="pres">
      <dgm:prSet presAssocID="{D7329EF1-07F8-4005-AE62-EAC2F38A0754}" presName="rootConnector" presStyleLbl="node2" presStyleIdx="1" presStyleCnt="4"/>
      <dgm:spPr/>
      <dgm:t>
        <a:bodyPr/>
        <a:lstStyle/>
        <a:p>
          <a:endParaRPr lang="bg-BG"/>
        </a:p>
      </dgm:t>
    </dgm:pt>
    <dgm:pt modelId="{92142DBB-3F4F-4452-A8C5-D7BEF4D5E30F}" type="pres">
      <dgm:prSet presAssocID="{D7329EF1-07F8-4005-AE62-EAC2F38A0754}" presName="hierChild4" presStyleCnt="0"/>
      <dgm:spPr/>
    </dgm:pt>
    <dgm:pt modelId="{6D12CE1A-6E96-4827-83BE-14E7E66F4B88}" type="pres">
      <dgm:prSet presAssocID="{D7329EF1-07F8-4005-AE62-EAC2F38A0754}" presName="hierChild5" presStyleCnt="0"/>
      <dgm:spPr/>
    </dgm:pt>
    <dgm:pt modelId="{45E166D6-D565-4268-934A-48C967E831B3}" type="pres">
      <dgm:prSet presAssocID="{9B8098CB-6BB8-4AC2-B11B-D5E6DFCC87EB}" presName="Name35" presStyleLbl="parChTrans1D2" presStyleIdx="2" presStyleCnt="4"/>
      <dgm:spPr/>
      <dgm:t>
        <a:bodyPr/>
        <a:lstStyle/>
        <a:p>
          <a:endParaRPr lang="bg-BG"/>
        </a:p>
      </dgm:t>
    </dgm:pt>
    <dgm:pt modelId="{BB44F0E0-2C9E-423E-8069-D6DDA0A16A6A}" type="pres">
      <dgm:prSet presAssocID="{7C7AC4B4-D3B9-4CC2-B87A-839316F25AF2}" presName="hierRoot2" presStyleCnt="0">
        <dgm:presLayoutVars>
          <dgm:hierBranch/>
        </dgm:presLayoutVars>
      </dgm:prSet>
      <dgm:spPr/>
    </dgm:pt>
    <dgm:pt modelId="{4C2462D0-B0F4-48F5-9E9B-BF819E6348E4}" type="pres">
      <dgm:prSet presAssocID="{7C7AC4B4-D3B9-4CC2-B87A-839316F25AF2}" presName="rootComposite" presStyleCnt="0"/>
      <dgm:spPr/>
    </dgm:pt>
    <dgm:pt modelId="{84BDF9D7-71AF-478A-8992-78E523D21C63}" type="pres">
      <dgm:prSet presAssocID="{7C7AC4B4-D3B9-4CC2-B87A-839316F25AF2}" presName="rootText" presStyleLbl="node2" presStyleIdx="2" presStyleCnt="4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740B1A0-9157-4545-97EB-368FEB272624}" type="pres">
      <dgm:prSet presAssocID="{7C7AC4B4-D3B9-4CC2-B87A-839316F25AF2}" presName="rootConnector" presStyleLbl="node2" presStyleIdx="2" presStyleCnt="4"/>
      <dgm:spPr/>
      <dgm:t>
        <a:bodyPr/>
        <a:lstStyle/>
        <a:p>
          <a:endParaRPr lang="bg-BG"/>
        </a:p>
      </dgm:t>
    </dgm:pt>
    <dgm:pt modelId="{E49337F8-048F-41BA-814E-5E7B7259422C}" type="pres">
      <dgm:prSet presAssocID="{7C7AC4B4-D3B9-4CC2-B87A-839316F25AF2}" presName="hierChild4" presStyleCnt="0"/>
      <dgm:spPr/>
    </dgm:pt>
    <dgm:pt modelId="{0294AAB7-9288-4089-8FFA-D23BA13CD04A}" type="pres">
      <dgm:prSet presAssocID="{7C7AC4B4-D3B9-4CC2-B87A-839316F25AF2}" presName="hierChild5" presStyleCnt="0"/>
      <dgm:spPr/>
    </dgm:pt>
    <dgm:pt modelId="{C79BA2E6-7BA1-4DF0-8AC0-F79C40B6D60B}" type="pres">
      <dgm:prSet presAssocID="{0AB9111E-23F7-47BC-9307-7D65CADBF6D7}" presName="Name35" presStyleLbl="parChTrans1D2" presStyleIdx="3" presStyleCnt="4"/>
      <dgm:spPr/>
      <dgm:t>
        <a:bodyPr/>
        <a:lstStyle/>
        <a:p>
          <a:endParaRPr lang="bg-BG"/>
        </a:p>
      </dgm:t>
    </dgm:pt>
    <dgm:pt modelId="{A7AD03B0-C350-4F74-A7C1-A4B599120E2A}" type="pres">
      <dgm:prSet presAssocID="{B7609963-D7B9-4B17-AF9E-F6B62543970C}" presName="hierRoot2" presStyleCnt="0">
        <dgm:presLayoutVars>
          <dgm:hierBranch/>
        </dgm:presLayoutVars>
      </dgm:prSet>
      <dgm:spPr/>
    </dgm:pt>
    <dgm:pt modelId="{F5AD575B-DF86-4CE6-BF88-31A3F51ED98D}" type="pres">
      <dgm:prSet presAssocID="{B7609963-D7B9-4B17-AF9E-F6B62543970C}" presName="rootComposite" presStyleCnt="0"/>
      <dgm:spPr/>
    </dgm:pt>
    <dgm:pt modelId="{1A6408F8-093E-474D-AB6F-BF0938FAFF71}" type="pres">
      <dgm:prSet presAssocID="{B7609963-D7B9-4B17-AF9E-F6B62543970C}" presName="rootText" presStyleLbl="node2" presStyleIdx="3" presStyleCnt="4" custScaleX="78934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59A91F38-2289-4DEA-8B70-9AC77A7B4494}" type="pres">
      <dgm:prSet presAssocID="{B7609963-D7B9-4B17-AF9E-F6B62543970C}" presName="rootConnector" presStyleLbl="node2" presStyleIdx="3" presStyleCnt="4"/>
      <dgm:spPr/>
      <dgm:t>
        <a:bodyPr/>
        <a:lstStyle/>
        <a:p>
          <a:endParaRPr lang="bg-BG"/>
        </a:p>
      </dgm:t>
    </dgm:pt>
    <dgm:pt modelId="{28815BC9-DEE2-4810-8E2B-A64B9F3D23F8}" type="pres">
      <dgm:prSet presAssocID="{B7609963-D7B9-4B17-AF9E-F6B62543970C}" presName="hierChild4" presStyleCnt="0"/>
      <dgm:spPr/>
    </dgm:pt>
    <dgm:pt modelId="{183C01C3-D9D1-4768-998F-2EE78725298E}" type="pres">
      <dgm:prSet presAssocID="{B7609963-D7B9-4B17-AF9E-F6B62543970C}" presName="hierChild5" presStyleCnt="0"/>
      <dgm:spPr/>
    </dgm:pt>
    <dgm:pt modelId="{49FCD0B9-9A27-499B-93DF-B7F4B70D4AEA}" type="pres">
      <dgm:prSet presAssocID="{608A1EC2-01AF-4247-A15B-978D125804F9}" presName="hierChild3" presStyleCnt="0"/>
      <dgm:spPr/>
    </dgm:pt>
  </dgm:ptLst>
  <dgm:cxnLst>
    <dgm:cxn modelId="{7DBB3F3C-3925-49F1-B528-34553CF325D1}" type="presOf" srcId="{608A1EC2-01AF-4247-A15B-978D125804F9}" destId="{3FACA039-696D-4C69-9B35-11AADEC858A2}" srcOrd="0" destOrd="0" presId="urn:microsoft.com/office/officeart/2005/8/layout/orgChart1"/>
    <dgm:cxn modelId="{52FDC435-07B5-45D0-914D-3D47F7B79D1C}" srcId="{DD15F589-53FA-4308-A591-28A8C2968B35}" destId="{608A1EC2-01AF-4247-A15B-978D125804F9}" srcOrd="0" destOrd="0" parTransId="{828AE73B-BCEF-45B7-830B-D2E0F368485A}" sibTransId="{904612A0-09C3-49F1-84A7-A5F9334ECF08}"/>
    <dgm:cxn modelId="{E99DB529-1D1F-440D-A641-C9CDF56E8E3E}" type="presOf" srcId="{5263E22A-86A7-4D05-BF79-78924EC4E0A3}" destId="{6F556916-3134-4938-BB1B-C7ACC88A39E8}" srcOrd="0" destOrd="0" presId="urn:microsoft.com/office/officeart/2005/8/layout/orgChart1"/>
    <dgm:cxn modelId="{B9B53CDA-710A-4798-9B88-A86F01958C18}" type="presOf" srcId="{7C7AC4B4-D3B9-4CC2-B87A-839316F25AF2}" destId="{84BDF9D7-71AF-478A-8992-78E523D21C63}" srcOrd="0" destOrd="0" presId="urn:microsoft.com/office/officeart/2005/8/layout/orgChart1"/>
    <dgm:cxn modelId="{C3154F58-AC29-4815-926D-62E1E407EDD6}" type="presOf" srcId="{608A1EC2-01AF-4247-A15B-978D125804F9}" destId="{0CEBC24F-1328-4FAC-B379-2BCA120E4D72}" srcOrd="1" destOrd="0" presId="urn:microsoft.com/office/officeart/2005/8/layout/orgChart1"/>
    <dgm:cxn modelId="{198E97F8-5123-40ED-BB51-84809FD2B29D}" type="presOf" srcId="{B7609963-D7B9-4B17-AF9E-F6B62543970C}" destId="{59A91F38-2289-4DEA-8B70-9AC77A7B4494}" srcOrd="1" destOrd="0" presId="urn:microsoft.com/office/officeart/2005/8/layout/orgChart1"/>
    <dgm:cxn modelId="{122BB43D-C82A-4A98-B27B-9FA079FAE1D9}" srcId="{608A1EC2-01AF-4247-A15B-978D125804F9}" destId="{B7609963-D7B9-4B17-AF9E-F6B62543970C}" srcOrd="3" destOrd="0" parTransId="{0AB9111E-23F7-47BC-9307-7D65CADBF6D7}" sibTransId="{9593D17D-562E-42ED-9DB7-9BEC28666928}"/>
    <dgm:cxn modelId="{70078D57-B254-44AB-A0DF-2B908B3CCEA3}" type="presOf" srcId="{F11842CF-EC60-488E-9D4F-0DFED0CB0380}" destId="{228FE6FC-7259-4B67-82C5-9C0076AD3ACA}" srcOrd="0" destOrd="0" presId="urn:microsoft.com/office/officeart/2005/8/layout/orgChart1"/>
    <dgm:cxn modelId="{69263160-7C77-4EFC-B532-E94A9D534F40}" type="presOf" srcId="{A4AAF88C-2F9E-4D8B-8972-305B152AE0D7}" destId="{7F3FFE69-D75F-44A3-893C-E8756AA89EAC}" srcOrd="0" destOrd="0" presId="urn:microsoft.com/office/officeart/2005/8/layout/orgChart1"/>
    <dgm:cxn modelId="{893DBBBD-06EC-4021-B42A-0557D6AD8DAA}" srcId="{608A1EC2-01AF-4247-A15B-978D125804F9}" destId="{D7329EF1-07F8-4005-AE62-EAC2F38A0754}" srcOrd="1" destOrd="0" parTransId="{A4AAF88C-2F9E-4D8B-8972-305B152AE0D7}" sibTransId="{5696FE6E-187F-439A-8990-078E720F3D2A}"/>
    <dgm:cxn modelId="{38E31C0F-5319-4D84-B9EC-7EF743D6089A}" srcId="{608A1EC2-01AF-4247-A15B-978D125804F9}" destId="{F11842CF-EC60-488E-9D4F-0DFED0CB0380}" srcOrd="0" destOrd="0" parTransId="{5263E22A-86A7-4D05-BF79-78924EC4E0A3}" sibTransId="{378126A9-9473-46E7-B496-C7F79200FC74}"/>
    <dgm:cxn modelId="{D2F73D71-3529-4939-8FE3-179DC32873CA}" type="presOf" srcId="{B7609963-D7B9-4B17-AF9E-F6B62543970C}" destId="{1A6408F8-093E-474D-AB6F-BF0938FAFF71}" srcOrd="0" destOrd="0" presId="urn:microsoft.com/office/officeart/2005/8/layout/orgChart1"/>
    <dgm:cxn modelId="{BA48A4A1-4DDB-4848-871F-954ACB8468CC}" type="presOf" srcId="{DD15F589-53FA-4308-A591-28A8C2968B35}" destId="{FA41F8B3-D593-47C9-A931-F79544E76C04}" srcOrd="0" destOrd="0" presId="urn:microsoft.com/office/officeart/2005/8/layout/orgChart1"/>
    <dgm:cxn modelId="{3D8FE436-C881-4C57-A86F-008DE655D35D}" type="presOf" srcId="{0AB9111E-23F7-47BC-9307-7D65CADBF6D7}" destId="{C79BA2E6-7BA1-4DF0-8AC0-F79C40B6D60B}" srcOrd="0" destOrd="0" presId="urn:microsoft.com/office/officeart/2005/8/layout/orgChart1"/>
    <dgm:cxn modelId="{C45E5E7E-D4A0-4DC6-8DC6-5DE192B35DA7}" type="presOf" srcId="{9B8098CB-6BB8-4AC2-B11B-D5E6DFCC87EB}" destId="{45E166D6-D565-4268-934A-48C967E831B3}" srcOrd="0" destOrd="0" presId="urn:microsoft.com/office/officeart/2005/8/layout/orgChart1"/>
    <dgm:cxn modelId="{A85D2821-C08F-4ADE-A6D1-E343CC70CCE9}" srcId="{608A1EC2-01AF-4247-A15B-978D125804F9}" destId="{7C7AC4B4-D3B9-4CC2-B87A-839316F25AF2}" srcOrd="2" destOrd="0" parTransId="{9B8098CB-6BB8-4AC2-B11B-D5E6DFCC87EB}" sibTransId="{677C916D-FD1F-4DD9-9D02-79DEB8374ECC}"/>
    <dgm:cxn modelId="{DFD1D6EA-1001-47EF-BAC5-0FE37E9E81CA}" type="presOf" srcId="{D7329EF1-07F8-4005-AE62-EAC2F38A0754}" destId="{1A61650A-88F6-4148-943F-62A660FF946A}" srcOrd="0" destOrd="0" presId="urn:microsoft.com/office/officeart/2005/8/layout/orgChart1"/>
    <dgm:cxn modelId="{17140C02-B430-42D7-9063-8852F3C07B09}" type="presOf" srcId="{7C7AC4B4-D3B9-4CC2-B87A-839316F25AF2}" destId="{7740B1A0-9157-4545-97EB-368FEB272624}" srcOrd="1" destOrd="0" presId="urn:microsoft.com/office/officeart/2005/8/layout/orgChart1"/>
    <dgm:cxn modelId="{50112C11-F6C7-47FE-B4A0-B5E57E10D39E}" type="presOf" srcId="{D7329EF1-07F8-4005-AE62-EAC2F38A0754}" destId="{B65AC824-25E8-455D-B1AC-2FD0E904FF64}" srcOrd="1" destOrd="0" presId="urn:microsoft.com/office/officeart/2005/8/layout/orgChart1"/>
    <dgm:cxn modelId="{C767B520-C8C2-4954-A5DB-8675F6AC6513}" type="presOf" srcId="{F11842CF-EC60-488E-9D4F-0DFED0CB0380}" destId="{7AC48386-9656-4EC6-8821-0F7E07CC2F1A}" srcOrd="1" destOrd="0" presId="urn:microsoft.com/office/officeart/2005/8/layout/orgChart1"/>
    <dgm:cxn modelId="{C9BD1B36-9935-4301-833E-C7DF1F279B8B}" type="presParOf" srcId="{FA41F8B3-D593-47C9-A931-F79544E76C04}" destId="{1876C163-5C32-42B3-8D5D-16E15B8DBB2B}" srcOrd="0" destOrd="0" presId="urn:microsoft.com/office/officeart/2005/8/layout/orgChart1"/>
    <dgm:cxn modelId="{08242A2C-6EE9-4D80-A3D8-3CEF7F9CE83B}" type="presParOf" srcId="{1876C163-5C32-42B3-8D5D-16E15B8DBB2B}" destId="{A929C0FD-7584-4926-BCB9-FE67EB0E1C1C}" srcOrd="0" destOrd="0" presId="urn:microsoft.com/office/officeart/2005/8/layout/orgChart1"/>
    <dgm:cxn modelId="{664C0233-8285-4FB1-B3F1-7AE1D56AB4C6}" type="presParOf" srcId="{A929C0FD-7584-4926-BCB9-FE67EB0E1C1C}" destId="{3FACA039-696D-4C69-9B35-11AADEC858A2}" srcOrd="0" destOrd="0" presId="urn:microsoft.com/office/officeart/2005/8/layout/orgChart1"/>
    <dgm:cxn modelId="{0690DC98-0715-49BF-A4D3-2104ACE1BFAE}" type="presParOf" srcId="{A929C0FD-7584-4926-BCB9-FE67EB0E1C1C}" destId="{0CEBC24F-1328-4FAC-B379-2BCA120E4D72}" srcOrd="1" destOrd="0" presId="urn:microsoft.com/office/officeart/2005/8/layout/orgChart1"/>
    <dgm:cxn modelId="{7347A11B-F4DE-4D98-B8E2-D5DCBF2CC807}" type="presParOf" srcId="{1876C163-5C32-42B3-8D5D-16E15B8DBB2B}" destId="{874CA8BE-F061-48CF-B676-467D315F616D}" srcOrd="1" destOrd="0" presId="urn:microsoft.com/office/officeart/2005/8/layout/orgChart1"/>
    <dgm:cxn modelId="{4E89AA4E-C8E5-4F43-9603-0AE0AFC33546}" type="presParOf" srcId="{874CA8BE-F061-48CF-B676-467D315F616D}" destId="{6F556916-3134-4938-BB1B-C7ACC88A39E8}" srcOrd="0" destOrd="0" presId="urn:microsoft.com/office/officeart/2005/8/layout/orgChart1"/>
    <dgm:cxn modelId="{E0855788-2E02-4FFA-81B8-3C6C4CDCF4F8}" type="presParOf" srcId="{874CA8BE-F061-48CF-B676-467D315F616D}" destId="{26FE4D88-8094-40F2-A9A5-C1E40706E701}" srcOrd="1" destOrd="0" presId="urn:microsoft.com/office/officeart/2005/8/layout/orgChart1"/>
    <dgm:cxn modelId="{17E2921A-A50A-4F63-A985-FAF3744504E0}" type="presParOf" srcId="{26FE4D88-8094-40F2-A9A5-C1E40706E701}" destId="{88EEB339-45F0-44D3-9877-0C78F0C47C89}" srcOrd="0" destOrd="0" presId="urn:microsoft.com/office/officeart/2005/8/layout/orgChart1"/>
    <dgm:cxn modelId="{CD50FF5E-3264-4E21-9ECF-3D4A06B1BCEF}" type="presParOf" srcId="{88EEB339-45F0-44D3-9877-0C78F0C47C89}" destId="{228FE6FC-7259-4B67-82C5-9C0076AD3ACA}" srcOrd="0" destOrd="0" presId="urn:microsoft.com/office/officeart/2005/8/layout/orgChart1"/>
    <dgm:cxn modelId="{7AF13026-4D31-4442-88A2-2C4BDF422C0D}" type="presParOf" srcId="{88EEB339-45F0-44D3-9877-0C78F0C47C89}" destId="{7AC48386-9656-4EC6-8821-0F7E07CC2F1A}" srcOrd="1" destOrd="0" presId="urn:microsoft.com/office/officeart/2005/8/layout/orgChart1"/>
    <dgm:cxn modelId="{9089E9B9-4B05-4CDE-9A0D-61E5A17C97BB}" type="presParOf" srcId="{26FE4D88-8094-40F2-A9A5-C1E40706E701}" destId="{BB0E37DB-4683-4DD3-8E46-BC42C2FA3E6B}" srcOrd="1" destOrd="0" presId="urn:microsoft.com/office/officeart/2005/8/layout/orgChart1"/>
    <dgm:cxn modelId="{221DB4DE-08E1-42BA-BE7C-15D4091DF0A5}" type="presParOf" srcId="{26FE4D88-8094-40F2-A9A5-C1E40706E701}" destId="{8385983F-E726-4C0E-92A4-E4221A5E0E05}" srcOrd="2" destOrd="0" presId="urn:microsoft.com/office/officeart/2005/8/layout/orgChart1"/>
    <dgm:cxn modelId="{EBD1FB90-5BE8-403D-A071-678480292050}" type="presParOf" srcId="{874CA8BE-F061-48CF-B676-467D315F616D}" destId="{7F3FFE69-D75F-44A3-893C-E8756AA89EAC}" srcOrd="2" destOrd="0" presId="urn:microsoft.com/office/officeart/2005/8/layout/orgChart1"/>
    <dgm:cxn modelId="{3926CCC5-E890-4537-B050-621D1C106DBE}" type="presParOf" srcId="{874CA8BE-F061-48CF-B676-467D315F616D}" destId="{C86DEECA-D9D1-4A3C-B23D-7A1431CBDA95}" srcOrd="3" destOrd="0" presId="urn:microsoft.com/office/officeart/2005/8/layout/orgChart1"/>
    <dgm:cxn modelId="{D37DB876-2A91-4F09-B1BD-F69ABE23B05F}" type="presParOf" srcId="{C86DEECA-D9D1-4A3C-B23D-7A1431CBDA95}" destId="{D893DD97-D419-449F-AF14-3948C1DA2F02}" srcOrd="0" destOrd="0" presId="urn:microsoft.com/office/officeart/2005/8/layout/orgChart1"/>
    <dgm:cxn modelId="{8B943242-C14F-4F92-A9D7-2BD409DC35D5}" type="presParOf" srcId="{D893DD97-D419-449F-AF14-3948C1DA2F02}" destId="{1A61650A-88F6-4148-943F-62A660FF946A}" srcOrd="0" destOrd="0" presId="urn:microsoft.com/office/officeart/2005/8/layout/orgChart1"/>
    <dgm:cxn modelId="{4782033C-711A-4277-9599-FB48097A9705}" type="presParOf" srcId="{D893DD97-D419-449F-AF14-3948C1DA2F02}" destId="{B65AC824-25E8-455D-B1AC-2FD0E904FF64}" srcOrd="1" destOrd="0" presId="urn:microsoft.com/office/officeart/2005/8/layout/orgChart1"/>
    <dgm:cxn modelId="{6F4EAFE0-D099-4190-94E7-E15DB05A399A}" type="presParOf" srcId="{C86DEECA-D9D1-4A3C-B23D-7A1431CBDA95}" destId="{92142DBB-3F4F-4452-A8C5-D7BEF4D5E30F}" srcOrd="1" destOrd="0" presId="urn:microsoft.com/office/officeart/2005/8/layout/orgChart1"/>
    <dgm:cxn modelId="{B033B197-C248-4450-A3F2-1217C9ED8A29}" type="presParOf" srcId="{C86DEECA-D9D1-4A3C-B23D-7A1431CBDA95}" destId="{6D12CE1A-6E96-4827-83BE-14E7E66F4B88}" srcOrd="2" destOrd="0" presId="urn:microsoft.com/office/officeart/2005/8/layout/orgChart1"/>
    <dgm:cxn modelId="{F9DE978C-6586-475F-8075-1FF3A4BCA0F5}" type="presParOf" srcId="{874CA8BE-F061-48CF-B676-467D315F616D}" destId="{45E166D6-D565-4268-934A-48C967E831B3}" srcOrd="4" destOrd="0" presId="urn:microsoft.com/office/officeart/2005/8/layout/orgChart1"/>
    <dgm:cxn modelId="{9C8345E9-F597-492D-8ECA-B59EC443AB29}" type="presParOf" srcId="{874CA8BE-F061-48CF-B676-467D315F616D}" destId="{BB44F0E0-2C9E-423E-8069-D6DDA0A16A6A}" srcOrd="5" destOrd="0" presId="urn:microsoft.com/office/officeart/2005/8/layout/orgChart1"/>
    <dgm:cxn modelId="{F3BEFAA1-34C2-4C41-9BA9-77C1A51B5E33}" type="presParOf" srcId="{BB44F0E0-2C9E-423E-8069-D6DDA0A16A6A}" destId="{4C2462D0-B0F4-48F5-9E9B-BF819E6348E4}" srcOrd="0" destOrd="0" presId="urn:microsoft.com/office/officeart/2005/8/layout/orgChart1"/>
    <dgm:cxn modelId="{6A0E5646-87D2-4736-B0E8-E225E42F1A92}" type="presParOf" srcId="{4C2462D0-B0F4-48F5-9E9B-BF819E6348E4}" destId="{84BDF9D7-71AF-478A-8992-78E523D21C63}" srcOrd="0" destOrd="0" presId="urn:microsoft.com/office/officeart/2005/8/layout/orgChart1"/>
    <dgm:cxn modelId="{B27C19AF-B73D-4413-B861-76DFCF50C28E}" type="presParOf" srcId="{4C2462D0-B0F4-48F5-9E9B-BF819E6348E4}" destId="{7740B1A0-9157-4545-97EB-368FEB272624}" srcOrd="1" destOrd="0" presId="urn:microsoft.com/office/officeart/2005/8/layout/orgChart1"/>
    <dgm:cxn modelId="{27DB5CC0-EBCD-4EF4-8FA6-9F5B950258BD}" type="presParOf" srcId="{BB44F0E0-2C9E-423E-8069-D6DDA0A16A6A}" destId="{E49337F8-048F-41BA-814E-5E7B7259422C}" srcOrd="1" destOrd="0" presId="urn:microsoft.com/office/officeart/2005/8/layout/orgChart1"/>
    <dgm:cxn modelId="{22B4FA68-39E6-4D0B-BD3A-BB719A0AAAE8}" type="presParOf" srcId="{BB44F0E0-2C9E-423E-8069-D6DDA0A16A6A}" destId="{0294AAB7-9288-4089-8FFA-D23BA13CD04A}" srcOrd="2" destOrd="0" presId="urn:microsoft.com/office/officeart/2005/8/layout/orgChart1"/>
    <dgm:cxn modelId="{5AC7D2A9-829B-46C4-91F2-F7B5786DB967}" type="presParOf" srcId="{874CA8BE-F061-48CF-B676-467D315F616D}" destId="{C79BA2E6-7BA1-4DF0-8AC0-F79C40B6D60B}" srcOrd="6" destOrd="0" presId="urn:microsoft.com/office/officeart/2005/8/layout/orgChart1"/>
    <dgm:cxn modelId="{307DB518-12DE-4453-8D23-AAE64F074DF5}" type="presParOf" srcId="{874CA8BE-F061-48CF-B676-467D315F616D}" destId="{A7AD03B0-C350-4F74-A7C1-A4B599120E2A}" srcOrd="7" destOrd="0" presId="urn:microsoft.com/office/officeart/2005/8/layout/orgChart1"/>
    <dgm:cxn modelId="{014EE2EF-92EC-4378-A587-EDAA793C2C43}" type="presParOf" srcId="{A7AD03B0-C350-4F74-A7C1-A4B599120E2A}" destId="{F5AD575B-DF86-4CE6-BF88-31A3F51ED98D}" srcOrd="0" destOrd="0" presId="urn:microsoft.com/office/officeart/2005/8/layout/orgChart1"/>
    <dgm:cxn modelId="{AC988A6E-16DD-443B-A665-142B17E7444C}" type="presParOf" srcId="{F5AD575B-DF86-4CE6-BF88-31A3F51ED98D}" destId="{1A6408F8-093E-474D-AB6F-BF0938FAFF71}" srcOrd="0" destOrd="0" presId="urn:microsoft.com/office/officeart/2005/8/layout/orgChart1"/>
    <dgm:cxn modelId="{066F492F-AB75-4386-A00F-108359BCBFB1}" type="presParOf" srcId="{F5AD575B-DF86-4CE6-BF88-31A3F51ED98D}" destId="{59A91F38-2289-4DEA-8B70-9AC77A7B4494}" srcOrd="1" destOrd="0" presId="urn:microsoft.com/office/officeart/2005/8/layout/orgChart1"/>
    <dgm:cxn modelId="{276D0409-0CCB-44F8-8043-1CAC430E088F}" type="presParOf" srcId="{A7AD03B0-C350-4F74-A7C1-A4B599120E2A}" destId="{28815BC9-DEE2-4810-8E2B-A64B9F3D23F8}" srcOrd="1" destOrd="0" presId="urn:microsoft.com/office/officeart/2005/8/layout/orgChart1"/>
    <dgm:cxn modelId="{ADFCA898-5860-41FD-9FC2-8F7D69F654C0}" type="presParOf" srcId="{A7AD03B0-C350-4F74-A7C1-A4B599120E2A}" destId="{183C01C3-D9D1-4768-998F-2EE78725298E}" srcOrd="2" destOrd="0" presId="urn:microsoft.com/office/officeart/2005/8/layout/orgChart1"/>
    <dgm:cxn modelId="{8F372C59-98CF-431D-AB30-406E7026B851}" type="presParOf" srcId="{1876C163-5C32-42B3-8D5D-16E15B8DBB2B}" destId="{49FCD0B9-9A27-499B-93DF-B7F4B70D4A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3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530D42-14E7-4D51-A28E-19F625F23506}" type="slidenum">
              <a:rPr lang="en-US" smtClean="0"/>
              <a:pPr/>
              <a:t>2</a:t>
            </a:fld>
            <a:r>
              <a:rPr lang="en-US" dirty="0" smtClean="0"/>
              <a:t>##</a:t>
            </a: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12</a:t>
            </a:fld>
            <a:r>
              <a:rPr lang="en-US" dirty="0" smtClean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13</a:t>
            </a:fld>
            <a:r>
              <a:rPr lang="en-US" dirty="0" smtClean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15</a:t>
            </a:fld>
            <a:r>
              <a:rPr lang="en-US" dirty="0" smtClean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1CAAF-E185-4F7E-9F42-14342821F948}" type="slidenum">
              <a:rPr lang="en-US" smtClean="0"/>
              <a:pPr/>
              <a:t>18</a:t>
            </a:fld>
            <a:r>
              <a:rPr lang="en-US" dirty="0" smtClean="0"/>
              <a:t>##</a:t>
            </a:r>
          </a:p>
        </p:txBody>
      </p:sp>
      <p:sp>
        <p:nvSpPr>
          <p:cNvPr id="98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7E838-D0BC-4038-90B1-607AF9247E9C}" type="slidenum">
              <a:rPr lang="en-US" smtClean="0"/>
              <a:pPr/>
              <a:t>19</a:t>
            </a:fld>
            <a:r>
              <a:rPr lang="en-US" dirty="0" smtClean="0"/>
              <a:t>##</a:t>
            </a:r>
          </a:p>
        </p:txBody>
      </p:sp>
      <p:sp>
        <p:nvSpPr>
          <p:cNvPr id="99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D163C-126C-4DC9-BA28-58DE8408799E}" type="slidenum">
              <a:rPr lang="en-US" smtClean="0"/>
              <a:pPr/>
              <a:t>20</a:t>
            </a:fld>
            <a:r>
              <a:rPr lang="en-US" dirty="0" smtClean="0"/>
              <a:t>##</a:t>
            </a:r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51349-9DF7-4E6A-8600-A2F1DA387C55}" type="slidenum">
              <a:rPr lang="en-US" smtClean="0"/>
              <a:pPr/>
              <a:t>21</a:t>
            </a:fld>
            <a:r>
              <a:rPr lang="en-US" dirty="0" smtClean="0"/>
              <a:t>##</a:t>
            </a:r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12365-36BE-4559-BAB2-C909EACB2139}" type="slidenum">
              <a:rPr lang="en-US" smtClean="0"/>
              <a:pPr/>
              <a:t>22</a:t>
            </a:fld>
            <a:r>
              <a:rPr lang="en-US" dirty="0" smtClean="0"/>
              <a:t>##</a:t>
            </a:r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43D7E-AF9C-4BE7-A6A8-4D1B56F39BE2}" type="slidenum">
              <a:rPr lang="en-US" smtClean="0"/>
              <a:pPr/>
              <a:t>23</a:t>
            </a:fld>
            <a:r>
              <a:rPr lang="en-US" dirty="0" smtClean="0"/>
              <a:t>##</a:t>
            </a: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4043C2-4D47-4DC4-9382-A0E92EC9EE87}" type="slidenum">
              <a:rPr lang="en-US" smtClean="0"/>
              <a:pPr/>
              <a:t>24</a:t>
            </a:fld>
            <a:r>
              <a:rPr lang="en-US" dirty="0" smtClean="0"/>
              <a:t>##</a:t>
            </a: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EA362-CBCC-4B7C-9718-17CBFAD9F0C9}" type="slidenum">
              <a:rPr lang="en-US" smtClean="0"/>
              <a:pPr/>
              <a:t>3</a:t>
            </a:fld>
            <a:r>
              <a:rPr lang="en-US" dirty="0" smtClean="0"/>
              <a:t>##</a:t>
            </a: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F3CAC-14D5-443C-B9F5-5AEC40A8DA58}" type="slidenum">
              <a:rPr lang="en-US" smtClean="0"/>
              <a:pPr/>
              <a:t>25</a:t>
            </a:fld>
            <a:r>
              <a:rPr lang="en-US" dirty="0" smtClean="0"/>
              <a:t>##</a:t>
            </a:r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E1EECB-A9CB-4FE9-AE24-0AACBF6066D2}" type="slidenum">
              <a:rPr lang="en-US" smtClean="0"/>
              <a:pPr/>
              <a:t>26</a:t>
            </a:fld>
            <a:r>
              <a:rPr lang="en-US" dirty="0" smtClean="0"/>
              <a:t>##</a:t>
            </a:r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27</a:t>
            </a:fld>
            <a:r>
              <a:rPr lang="en-US" dirty="0" smtClean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E8703-CD18-4B62-94F4-265BA37E503B}" type="slidenum">
              <a:rPr lang="en-US" smtClean="0"/>
              <a:pPr/>
              <a:t>28</a:t>
            </a:fld>
            <a:r>
              <a:rPr lang="en-US" dirty="0" smtClean="0"/>
              <a:t>##</a:t>
            </a: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E8703-CD18-4B62-94F4-265BA37E503B}" type="slidenum">
              <a:rPr lang="en-US" smtClean="0"/>
              <a:pPr/>
              <a:t>29</a:t>
            </a:fld>
            <a:r>
              <a:rPr lang="en-US" dirty="0" smtClean="0"/>
              <a:t>##</a:t>
            </a: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9AA7D0-3F1B-43FA-8D31-EDC895D9AB06}" type="slidenum">
              <a:rPr lang="en-US" smtClean="0"/>
              <a:pPr/>
              <a:t>30</a:t>
            </a:fld>
            <a:r>
              <a:rPr lang="en-US" dirty="0" smtClean="0"/>
              <a:t>##</a:t>
            </a: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BB2E8C-884E-4A72-BE6E-4CFA2D6E772A}" type="slidenum">
              <a:rPr lang="en-US" smtClean="0"/>
              <a:pPr/>
              <a:t>31</a:t>
            </a:fld>
            <a:r>
              <a:rPr lang="en-US" dirty="0" smtClean="0"/>
              <a:t>##</a:t>
            </a: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87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87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24F6-72CD-4E17-B8CA-D587F41B34DB}" type="slidenum">
              <a:rPr lang="en-US" smtClean="0"/>
              <a:pPr/>
              <a:t>32</a:t>
            </a:fld>
            <a:r>
              <a:rPr lang="en-US" dirty="0" smtClean="0"/>
              <a:t>##</a:t>
            </a:r>
          </a:p>
        </p:txBody>
      </p:sp>
      <p:sp>
        <p:nvSpPr>
          <p:cNvPr id="1187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5AA08-3298-4D11-8DDA-824E3914C5C1}" type="slidenum">
              <a:rPr lang="en-US" smtClean="0"/>
              <a:pPr/>
              <a:t>38</a:t>
            </a:fld>
            <a:r>
              <a:rPr lang="en-US" dirty="0" smtClean="0"/>
              <a:t>##</a:t>
            </a: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82C32-6661-4CC0-8394-6FE49FB198E7}" type="slidenum">
              <a:rPr lang="en-US" smtClean="0"/>
              <a:pPr/>
              <a:t>39</a:t>
            </a:fld>
            <a:r>
              <a:rPr lang="en-US" dirty="0" smtClean="0"/>
              <a:t>##</a:t>
            </a: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6033D-A158-4643-B0CB-9A46D0DC77BD}" type="slidenum">
              <a:rPr lang="en-US" smtClean="0"/>
              <a:pPr/>
              <a:t>4</a:t>
            </a:fld>
            <a:r>
              <a:rPr lang="en-US" dirty="0" smtClean="0"/>
              <a:t>##</a:t>
            </a: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41</a:t>
            </a:fld>
            <a:r>
              <a:rPr lang="en-US" dirty="0" smtClean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42</a:t>
            </a:fld>
            <a:r>
              <a:rPr lang="en-US" dirty="0" smtClean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1CE0C-B7E7-467F-96C9-97CCE9D6E43B}" type="slidenum">
              <a:rPr lang="en-US" smtClean="0"/>
              <a:pPr/>
              <a:t>45</a:t>
            </a:fld>
            <a:r>
              <a:rPr lang="en-US" dirty="0" smtClean="0"/>
              <a:t>##</a:t>
            </a: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  <a:pPr/>
              <a:t>48</a:t>
            </a:fld>
            <a:r>
              <a:rPr lang="en-US" dirty="0" smtClean="0"/>
              <a:t>##</a:t>
            </a: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50</a:t>
            </a:fld>
            <a:r>
              <a:rPr lang="en-US" dirty="0" smtClean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51</a:t>
            </a:fld>
            <a:r>
              <a:rPr lang="en-US" dirty="0" smtClean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60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61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62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6</a:t>
            </a:fld>
            <a:r>
              <a:rPr lang="en-US" dirty="0" smtClean="0"/>
              <a:t>##</a:t>
            </a: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63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  <a:pPr/>
              <a:t>64</a:t>
            </a:fld>
            <a:r>
              <a:rPr lang="en-US" dirty="0"/>
              <a:t>##</a:t>
            </a: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65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66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67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68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69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70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29158-8B2E-45DF-9A15-85654FD6DA44}" type="slidenum">
              <a:rPr lang="en-US"/>
              <a:pPr/>
              <a:t>71</a:t>
            </a:fld>
            <a:r>
              <a:rPr lang="en-US" dirty="0"/>
              <a:t>##</a:t>
            </a: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8E050-4EBD-4C99-ACD4-2AF88D75A15E}" type="slidenum">
              <a:rPr lang="en-US"/>
              <a:pPr/>
              <a:t>72</a:t>
            </a:fld>
            <a:r>
              <a:rPr lang="en-US" dirty="0"/>
              <a:t>##</a:t>
            </a: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9888D-0E8B-4B3D-B6EC-ABDF79EACAD2}" type="slidenum">
              <a:rPr lang="en-US" smtClean="0"/>
              <a:pPr/>
              <a:t>7</a:t>
            </a:fld>
            <a:r>
              <a:rPr lang="en-US" dirty="0" smtClean="0"/>
              <a:t>##</a:t>
            </a: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B5B959-1808-4DB1-9066-078AC5823A94}" type="slidenum">
              <a:rPr lang="en-US"/>
              <a:pPr/>
              <a:t>77</a:t>
            </a:fld>
            <a:r>
              <a:rPr lang="en-US" dirty="0"/>
              <a:t>##</a:t>
            </a: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BE99E6-3C87-43A6-A64E-0A817FAF1526}" type="slidenum">
              <a:rPr lang="en-US"/>
              <a:pPr/>
              <a:t>78</a:t>
            </a:fld>
            <a:r>
              <a:rPr lang="en-US" dirty="0"/>
              <a:t>##</a:t>
            </a: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79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80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87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97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E8D3F-F49B-4293-B265-1CCF079F5190}" type="slidenum">
              <a:rPr lang="en-US" smtClean="0"/>
              <a:pPr/>
              <a:t>8</a:t>
            </a:fld>
            <a:r>
              <a:rPr lang="en-US" dirty="0" smtClean="0"/>
              <a:t>##</a:t>
            </a: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9</a:t>
            </a:fld>
            <a:r>
              <a:rPr lang="en-US" dirty="0" smtClean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10</a:t>
            </a:fld>
            <a:r>
              <a:rPr lang="en-US" dirty="0" smtClean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11</a:t>
            </a:fld>
            <a:r>
              <a:rPr lang="en-US" dirty="0" smtClean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23850" y="1268413"/>
            <a:ext cx="849630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3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3" cstate="screen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01" r:id="rId9"/>
    <p:sldLayoutId id="2147483703" r:id="rId10"/>
    <p:sldLayoutId id="214748370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maxdesign/css-cascade-1658158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selectutorial/advanced_conflict.htm" TargetMode="External"/><Relationship Id="rId2" Type="http://schemas.openxmlformats.org/officeDocument/2006/relationships/hyperlink" Target="http://www.smashingmagazine.com/2007/07/27/css-specificity-things-you-should-know/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8.png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jpe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3.org/QA/2002/04/valid-dtd-list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e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800" y="2207048"/>
            <a:ext cx="4191000" cy="993352"/>
          </a:xfrm>
        </p:spPr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200" y="3240880"/>
            <a:ext cx="1295400" cy="569120"/>
          </a:xfrm>
        </p:spPr>
        <p:txBody>
          <a:bodyPr/>
          <a:lstStyle/>
          <a:p>
            <a:r>
              <a:rPr lang="en-US" dirty="0" smtClean="0"/>
              <a:t>Nikita</a:t>
            </a:r>
            <a:endParaRPr lang="en-US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628775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3657600"/>
            <a:ext cx="7354346" cy="12652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Body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14800" y="5257800"/>
            <a:ext cx="2209800" cy="527804"/>
          </a:xfrm>
          <a:prstGeom prst="wedgeRoundRectCallout">
            <a:avLst>
              <a:gd name="adj1" fmla="val -41697"/>
              <a:gd name="adj2" fmla="val -146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 DTD/xhtml1-transitional.dtd"&gt;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84453" y="1000780"/>
            <a:ext cx="28969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inline-styles.html</a:t>
            </a:r>
          </a:p>
        </p:txBody>
      </p:sp>
    </p:spTree>
    <p:extLst>
      <p:ext uri="{BB962C8B-B14F-4D97-AF65-F5344CB8AC3E}">
        <p14:creationId xmlns:p14="http://schemas.microsoft.com/office/powerpoint/2010/main" val="2263049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 DTD/xhtml1-transitional.dtd"&gt;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84453" y="1000780"/>
            <a:ext cx="28969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inline-styles.html</a:t>
            </a:r>
          </a:p>
        </p:txBody>
      </p:sp>
      <p:pic>
        <p:nvPicPr>
          <p:cNvPr id="6" name="Picture 5" descr="IN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5807075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1833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Cascade (Precedence)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There are browser, user and author </a:t>
            </a:r>
            <a:r>
              <a:rPr lang="en-US" dirty="0" err="1" smtClean="0"/>
              <a:t>stylesheets</a:t>
            </a:r>
            <a:r>
              <a:rPr lang="en-US" dirty="0" smtClean="0"/>
              <a:t> with "normal" and "important" declarations</a:t>
            </a:r>
          </a:p>
          <a:p>
            <a:pPr lvl="1">
              <a:defRPr/>
            </a:pPr>
            <a:r>
              <a:rPr lang="en-US" dirty="0" smtClean="0"/>
              <a:t>Browser styles (least priority)</a:t>
            </a:r>
          </a:p>
          <a:p>
            <a:pPr lvl="1">
              <a:defRPr/>
            </a:pPr>
            <a:r>
              <a:rPr lang="en-US" dirty="0" smtClean="0"/>
              <a:t>Normal user styles</a:t>
            </a:r>
          </a:p>
          <a:p>
            <a:pPr lvl="1">
              <a:defRPr/>
            </a:pPr>
            <a:r>
              <a:rPr lang="en-US" dirty="0" smtClean="0"/>
              <a:t>Normal author styles (external, in head, inline)</a:t>
            </a:r>
          </a:p>
          <a:p>
            <a:pPr lvl="1">
              <a:defRPr/>
            </a:pPr>
            <a:r>
              <a:rPr lang="en-US" dirty="0" smtClean="0"/>
              <a:t>Important author styles</a:t>
            </a:r>
          </a:p>
          <a:p>
            <a:pPr lvl="1">
              <a:defRPr/>
            </a:pPr>
            <a:r>
              <a:rPr lang="en-US" dirty="0" smtClean="0"/>
              <a:t>Important user styles (max priority)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54365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 color: red !important 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5999946"/>
            <a:ext cx="8077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http://www.slideshare.net/maxdesign/css-cascade-1658158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39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Specificity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specificity is used to determine the precedence of CSS style declarations with the same origin. Selectors are what matters</a:t>
            </a:r>
          </a:p>
          <a:p>
            <a:pPr lvl="1">
              <a:defRPr/>
            </a:pPr>
            <a:r>
              <a:rPr lang="en-US" dirty="0" smtClean="0"/>
              <a:t>Simple calculation: #id = 100, .class = 10, :pseudo = 10, [</a:t>
            </a:r>
            <a:r>
              <a:rPr lang="en-US" dirty="0" err="1" smtClean="0"/>
              <a:t>attr</a:t>
            </a:r>
            <a:r>
              <a:rPr lang="en-US" dirty="0" smtClean="0"/>
              <a:t>] = 10, tag = 1, * = 0</a:t>
            </a:r>
          </a:p>
          <a:p>
            <a:pPr lvl="1">
              <a:defRPr/>
            </a:pPr>
            <a:r>
              <a:rPr lang="en-US" dirty="0" smtClean="0"/>
              <a:t>Same number of points? Order matters.</a:t>
            </a:r>
          </a:p>
          <a:p>
            <a:pPr lvl="1">
              <a:defRPr/>
            </a:pPr>
            <a:r>
              <a:rPr lang="en-US" dirty="0" smtClean="0"/>
              <a:t>See also:</a:t>
            </a:r>
          </a:p>
          <a:p>
            <a:pPr lvl="1">
              <a:defRPr/>
            </a:pPr>
            <a:r>
              <a:rPr lang="en-US" sz="2000" dirty="0" smtClean="0">
                <a:hlinkClick r:id="rId2"/>
              </a:rPr>
              <a:t>http://www.smashingmagazine.com/2007/07/27/css-specificity-things-you-should-know/</a:t>
            </a:r>
            <a:r>
              <a:rPr lang="en-US" sz="2000" dirty="0" smtClean="0"/>
              <a:t> </a:t>
            </a:r>
          </a:p>
          <a:p>
            <a:pPr lvl="1">
              <a:defRPr/>
            </a:pPr>
            <a:r>
              <a:rPr lang="en-US" sz="2000" dirty="0" smtClean="0">
                <a:hlinkClick r:id="rId3"/>
              </a:rPr>
              <a:t>http://css.maxdesign.com.au/selectutorial/advanced_conflict.htm</a:t>
            </a:r>
            <a:endParaRPr lang="en-US" sz="2000" dirty="0" smtClean="0"/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75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Embedded Styles</a:t>
            </a:r>
            <a:endParaRPr lang="bg-BG" smtClean="0"/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Embedded in the HTML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 smtClean="0"/>
              <a:t> tag:</a:t>
            </a:r>
            <a:br>
              <a:rPr lang="en-US" dirty="0" smtClean="0"/>
            </a:br>
            <a:r>
              <a:rPr lang="en-US" noProof="1" smtClean="0"/>
              <a:t>	</a:t>
            </a:r>
            <a:endParaRPr lang="en-US" sz="2900" noProof="1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 smtClean="0"/>
              <a:t> tag is placed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section of the document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attribute specifies the MIME type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MIME describes the format of the content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Other MIME types include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image/gif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text/javascript</a:t>
            </a:r>
            <a:r>
              <a:rPr lang="en-US" dirty="0" smtClean="0"/>
              <a:t> …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Used for document-specific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827088" y="1600200"/>
            <a:ext cx="7416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</p:txBody>
      </p:sp>
    </p:spTree>
    <p:extLst>
      <p:ext uri="{BB962C8B-B14F-4D97-AF65-F5344CB8AC3E}">
        <p14:creationId xmlns:p14="http://schemas.microsoft.com/office/powerpoint/2010/main" val="572270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  <p:sp>
        <p:nvSpPr>
          <p:cNvPr id="1050627" name="Rectangle 3"/>
          <p:cNvSpPr>
            <a:spLocks noChangeArrowheads="1"/>
          </p:cNvSpPr>
          <p:nvPr/>
        </p:nvSpPr>
        <p:spPr bwMode="auto">
          <a:xfrm>
            <a:off x="684213" y="1482328"/>
            <a:ext cx="77771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 {background-color:#8000FF; color:white}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h1 {font-family:Arial, sans-serif}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  {font-size:18pt}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.blue {color:blue}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&lt;/style&gt;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609600" y="9144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embedded-stylesheets.html</a:t>
            </a:r>
          </a:p>
        </p:txBody>
      </p:sp>
    </p:spTree>
    <p:extLst>
      <p:ext uri="{BB962C8B-B14F-4D97-AF65-F5344CB8AC3E}">
        <p14:creationId xmlns:p14="http://schemas.microsoft.com/office/powerpoint/2010/main" val="3925651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(2)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762000" y="1447800"/>
            <a:ext cx="7620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 class="blue"&gt;A Heading&lt;/h1&gt;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text. Here is some text.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is some text. Here is some text. Here is some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 Here is some more text.&lt;/p&gt;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54602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1447800"/>
            <a:ext cx="7620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 class="blue"&gt;A Heading&lt;/h1&gt;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text. Here is some text.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is some text. Here is some text. Here is some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 Here is some more text.&lt;/p&gt;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(3)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  <p:pic>
        <p:nvPicPr>
          <p:cNvPr id="4" name="Picture 3" descr="DECLAR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676400"/>
            <a:ext cx="6551612" cy="4725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0389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</a:t>
            </a:r>
            <a:endParaRPr lang="bg-BG" dirty="0" smtClean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External linking</a:t>
            </a:r>
          </a:p>
          <a:p>
            <a:pPr lvl="1">
              <a:defRPr/>
            </a:pPr>
            <a:r>
              <a:rPr lang="en-US" sz="2800" dirty="0" smtClean="0"/>
              <a:t>Separate pages can all use a shared style sheet</a:t>
            </a:r>
          </a:p>
          <a:p>
            <a:pPr lvl="1">
              <a:defRPr/>
            </a:pPr>
            <a:r>
              <a:rPr lang="en-US" sz="2800" dirty="0" smtClean="0"/>
              <a:t>Only modify a single file to change the styles across your entire Web site </a:t>
            </a:r>
            <a:r>
              <a:rPr lang="en-US" sz="2000" dirty="0" smtClean="0"/>
              <a:t>(see </a:t>
            </a:r>
            <a:r>
              <a:rPr lang="en-US" sz="2000" dirty="0" smtClean="0">
                <a:hlinkClick r:id="rId2"/>
              </a:rPr>
              <a:t>http://www.csszengarden.com/</a:t>
            </a:r>
            <a:r>
              <a:rPr lang="en-US" sz="2000" dirty="0" smtClean="0"/>
              <a:t>)</a:t>
            </a:r>
            <a:endParaRPr lang="en-US" sz="2800" dirty="0" smtClean="0"/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 smtClean="0"/>
              <a:t> tag (with a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n-US" sz="3000" dirty="0" smtClean="0"/>
              <a:t> attribute)</a:t>
            </a:r>
          </a:p>
          <a:p>
            <a:pPr lvl="1">
              <a:defRPr/>
            </a:pPr>
            <a:r>
              <a:rPr lang="en-US" sz="2800" dirty="0" smtClean="0"/>
              <a:t>Specifies a relationship between current document and another document</a:t>
            </a:r>
          </a:p>
          <a:p>
            <a:pPr lvl="1">
              <a:buFontTx/>
              <a:buNone/>
              <a:defRPr/>
            </a:pPr>
            <a:endParaRPr lang="en-US" sz="2800" dirty="0" smtClean="0">
              <a:latin typeface="Courier New" pitchFamily="49" charset="0"/>
            </a:endParaRPr>
          </a:p>
          <a:p>
            <a:pPr lvl="1">
              <a:spcBef>
                <a:spcPts val="2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dirty="0" smtClean="0"/>
              <a:t> elements should be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108</a:t>
            </a:fld>
            <a:endParaRPr lang="en-US" dirty="0"/>
          </a:p>
        </p:txBody>
      </p:sp>
      <p:sp>
        <p:nvSpPr>
          <p:cNvPr id="993284" name="Rectangle 4"/>
          <p:cNvSpPr>
            <a:spLocks noChangeArrowheads="1"/>
          </p:cNvSpPr>
          <p:nvPr/>
        </p:nvSpPr>
        <p:spPr bwMode="auto">
          <a:xfrm>
            <a:off x="900113" y="5181600"/>
            <a:ext cx="7416800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rel="stylesheet" type="text/css"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href="styles.css"&gt;</a:t>
            </a:r>
          </a:p>
        </p:txBody>
      </p:sp>
    </p:spTree>
    <p:extLst>
      <p:ext uri="{BB962C8B-B14F-4D97-AF65-F5344CB8AC3E}">
        <p14:creationId xmlns:p14="http://schemas.microsoft.com/office/powerpoint/2010/main" val="1876484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 (2)</a:t>
            </a:r>
            <a:endParaRPr lang="bg-BG" dirty="0" smtClean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@import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Another way to link external CSS files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 smtClean="0"/>
              <a:t>Ancient browsers do not recognize @import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 smtClean="0"/>
              <a:t>Use @import in an external CSS file to workaround the IE 32 CSS file limit</a:t>
            </a:r>
          </a:p>
          <a:p>
            <a:pPr lvl="1">
              <a:lnSpc>
                <a:spcPct val="100000"/>
              </a:lnSpc>
              <a:buNone/>
              <a:defRPr/>
            </a:pPr>
            <a:r>
              <a:rPr lang="en-US" dirty="0" smtClean="0"/>
              <a:t>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955971"/>
            <a:ext cx="7416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url("styles.css");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/* same as */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"styles.css";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4206136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Some Simple Tags</a:t>
            </a:r>
            <a:endParaRPr lang="en-US" dirty="0" smtClean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 smtClean="0"/>
              <a:t>Hyperlink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Image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ZA" dirty="0" smtClean="0"/>
              <a:t>Text formatting tags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611188" y="1752600"/>
            <a:ext cx="799147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www.google.com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=“Google"&gt;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Google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 site&lt;/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612775" y="3581400"/>
            <a:ext cx="799147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612775" y="5013472"/>
            <a:ext cx="7991475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38" y="71438"/>
            <a:ext cx="6607175" cy="9096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External Styles: Example</a:t>
            </a:r>
            <a:endParaRPr lang="bg-BG" sz="3600" dirty="0" smtClean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110</a:t>
            </a:fld>
            <a:endParaRPr lang="en-US" dirty="0"/>
          </a:p>
        </p:txBody>
      </p:sp>
      <p:sp>
        <p:nvSpPr>
          <p:cNvPr id="994309" name="Rectangle 5"/>
          <p:cNvSpPr>
            <a:spLocks noChangeArrowheads="1"/>
          </p:cNvSpPr>
          <p:nvPr/>
        </p:nvSpPr>
        <p:spPr bwMode="auto">
          <a:xfrm>
            <a:off x="755650" y="1519238"/>
            <a:ext cx="7632700" cy="4724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CSS Document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	  { text-decoration: none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text-decoration: underline;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color: 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background-color: #CCFFCC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em   { color: red;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font-weight: bold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	  { margin-left: 2cm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 ul	  { text-decoration: underline;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margin-left: .5cm }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685800" y="990600"/>
            <a:ext cx="16546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styles.css</a:t>
            </a:r>
          </a:p>
        </p:txBody>
      </p:sp>
    </p:spTree>
    <p:extLst>
      <p:ext uri="{BB962C8B-B14F-4D97-AF65-F5344CB8AC3E}">
        <p14:creationId xmlns:p14="http://schemas.microsoft.com/office/powerpoint/2010/main" val="1417253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(2)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111</a:t>
            </a:fld>
            <a:endParaRPr lang="en-US" dirty="0"/>
          </a:p>
        </p:txBody>
      </p:sp>
      <p:sp>
        <p:nvSpPr>
          <p:cNvPr id="995332" name="Rectangle 4"/>
          <p:cNvSpPr>
            <a:spLocks noChangeArrowheads="1"/>
          </p:cNvSpPr>
          <p:nvPr/>
        </p:nvSpPr>
        <p:spPr bwMode="auto">
          <a:xfrm>
            <a:off x="684213" y="1428750"/>
            <a:ext cx="77771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Transitional//EN"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&lt;title&gt;Importing 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type="text/css" rel="stylesheet"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href="styles.css" 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&lt;h1&gt;Shopping list for &lt;em&gt;Monday&lt;/em&gt;:&lt;/h1&gt;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&lt;li&gt;Milk&lt;/li&gt;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714374" y="914400"/>
            <a:ext cx="3476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external-styles.html</a:t>
            </a:r>
          </a:p>
        </p:txBody>
      </p:sp>
    </p:spTree>
    <p:extLst>
      <p:ext uri="{BB962C8B-B14F-4D97-AF65-F5344CB8AC3E}">
        <p14:creationId xmlns:p14="http://schemas.microsoft.com/office/powerpoint/2010/main" val="3800699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External Styles: Example (3)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112</a:t>
            </a:fld>
            <a:endParaRPr lang="en-US" dirty="0"/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79383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(4)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113</a:t>
            </a:fld>
            <a:endParaRPr lang="en-US" dirty="0"/>
          </a:p>
        </p:txBody>
      </p:sp>
      <p:pic>
        <p:nvPicPr>
          <p:cNvPr id="4" name="Picture 4" descr="advancedh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5326063" cy="49371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6031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Text-related CSS Properties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color</a:t>
            </a:r>
            <a:r>
              <a:rPr lang="en-US" sz="3000" dirty="0" smtClean="0"/>
              <a:t> – specifies the color of the text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3000" dirty="0" smtClean="0"/>
              <a:t> – size of font: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xx-small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x-small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medium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x-large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xx-large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smaller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larger</a:t>
            </a:r>
            <a:r>
              <a:rPr lang="en-US" sz="3000" dirty="0" smtClean="0"/>
              <a:t> or numeric value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3000" dirty="0" smtClean="0"/>
              <a:t> – comma separated font names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Example: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verdana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sans-serif</a:t>
            </a:r>
            <a:r>
              <a:rPr lang="en-US" sz="2800" dirty="0" smtClean="0"/>
              <a:t>, etc.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The browser loads the first one that is available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There should always be at least one generic font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font-weight</a:t>
            </a:r>
            <a:r>
              <a:rPr lang="en-US" sz="2800" dirty="0" smtClean="0"/>
              <a:t> can be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bold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bolder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lighter</a:t>
            </a:r>
            <a:r>
              <a:rPr lang="en-US" sz="3000" dirty="0" smtClean="0"/>
              <a:t> or a number in range [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100</a:t>
            </a:r>
            <a:r>
              <a:rPr lang="en-US" sz="3000" dirty="0" smtClean="0"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3000" dirty="0" smtClean="0"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900</a:t>
            </a:r>
            <a:r>
              <a:rPr lang="en-US" sz="3000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86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Rules for Fonts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font-style</a:t>
            </a:r>
            <a:r>
              <a:rPr lang="en-US" dirty="0" smtClean="0"/>
              <a:t> – styles the font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italic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oblique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text-decoration</a:t>
            </a:r>
            <a:r>
              <a:rPr lang="en-US" dirty="0" smtClean="0"/>
              <a:t> – decorates the text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underline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line-trough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blink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text-align</a:t>
            </a:r>
            <a:r>
              <a:rPr lang="en-US" dirty="0" smtClean="0"/>
              <a:t> – defines the alignment of text or other content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justify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71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Shorthand Font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</a:t>
            </a:r>
          </a:p>
          <a:p>
            <a:pPr lvl="1">
              <a:defRPr/>
            </a:pPr>
            <a:r>
              <a:rPr lang="en-US" dirty="0" smtClean="0"/>
              <a:t>Shorthand rule for setting multiple font properties at the same time</a:t>
            </a:r>
          </a:p>
          <a:p>
            <a:pPr lvl="1">
              <a:defRPr/>
            </a:pPr>
            <a:endParaRPr lang="en-US" dirty="0" smtClean="0"/>
          </a:p>
          <a:p>
            <a:pPr lvl="1">
              <a:buNone/>
              <a:defRPr/>
            </a:pPr>
            <a:r>
              <a:rPr lang="en-US" dirty="0" smtClean="0"/>
              <a:t>	is equal to writing this: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116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00113" y="2851868"/>
            <a:ext cx="7416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font:italic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 bold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12px/16px verdana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4168271"/>
            <a:ext cx="7416800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font-style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italic;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font-variant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normal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 bold;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line-height: 16px;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verdana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26044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background-image</a:t>
            </a:r>
          </a:p>
          <a:p>
            <a:pPr lvl="1">
              <a:defRPr/>
            </a:pPr>
            <a:r>
              <a:rPr lang="en-US" dirty="0" smtClean="0"/>
              <a:t>URL of image to be used as background, e.g.: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background-color</a:t>
            </a:r>
          </a:p>
          <a:p>
            <a:pPr lvl="1">
              <a:defRPr/>
            </a:pPr>
            <a:r>
              <a:rPr lang="en-US" dirty="0" smtClean="0"/>
              <a:t>Using color and image and the same time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background-repeat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repeat-x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repeat-y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no-repeat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background-attachment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fixed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scroll</a:t>
            </a:r>
          </a:p>
          <a:p>
            <a:pPr lvl="1">
              <a:defRPr/>
            </a:pP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233035"/>
            <a:ext cx="7416800" cy="4339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background-image:url("back.gif");</a:t>
            </a:r>
          </a:p>
        </p:txBody>
      </p:sp>
    </p:spTree>
    <p:extLst>
      <p:ext uri="{BB962C8B-B14F-4D97-AF65-F5344CB8AC3E}">
        <p14:creationId xmlns:p14="http://schemas.microsoft.com/office/powerpoint/2010/main" val="2311143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background-position</a:t>
            </a:r>
            <a:r>
              <a:rPr lang="en-US" dirty="0" smtClean="0"/>
              <a:t>: specifies vertical and horizontal position of the background image</a:t>
            </a:r>
          </a:p>
          <a:p>
            <a:pPr lvl="1">
              <a:defRPr/>
            </a:pPr>
            <a:r>
              <a:rPr lang="en-US" dirty="0" smtClean="0"/>
              <a:t>Vertical position: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Horizontal position: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</a:p>
          <a:p>
            <a:pPr lvl="1">
              <a:defRPr/>
            </a:pPr>
            <a:r>
              <a:rPr lang="en-US" dirty="0" smtClean="0"/>
              <a:t>Both can be specified in percentage or other numerical values</a:t>
            </a:r>
          </a:p>
          <a:p>
            <a:pPr lvl="1">
              <a:defRPr/>
            </a:pPr>
            <a:r>
              <a:rPr lang="en-US" dirty="0" smtClean="0"/>
              <a:t>Examples: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7426" y="52902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 left;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9760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-5px 50%;</a:t>
            </a:r>
          </a:p>
        </p:txBody>
      </p:sp>
    </p:spTree>
    <p:extLst>
      <p:ext uri="{BB962C8B-B14F-4D97-AF65-F5344CB8AC3E}">
        <p14:creationId xmlns:p14="http://schemas.microsoft.com/office/powerpoint/2010/main" val="4118571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Background Shorthand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2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</a:t>
            </a:r>
            <a:r>
              <a:rPr lang="en-US" sz="3000" dirty="0" smtClean="0"/>
              <a:t>: shorthand rule for setting background properties at the same time:</a:t>
            </a:r>
          </a:p>
          <a:p>
            <a:pPr>
              <a:lnSpc>
                <a:spcPts val="3200"/>
              </a:lnSpc>
              <a:defRPr/>
            </a:pPr>
            <a:endParaRPr lang="en-US" sz="3000" dirty="0" smtClean="0"/>
          </a:p>
          <a:p>
            <a:pPr>
              <a:lnSpc>
                <a:spcPts val="3200"/>
              </a:lnSpc>
              <a:buFontTx/>
              <a:buNone/>
              <a:defRPr/>
            </a:pPr>
            <a:r>
              <a:rPr lang="en-US" sz="3000" dirty="0" smtClean="0"/>
              <a:t>	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sz="3000" dirty="0" smtClean="0"/>
              <a:t>	is equal to writing:</a:t>
            </a:r>
          </a:p>
          <a:p>
            <a:pPr lvl="1">
              <a:lnSpc>
                <a:spcPts val="3200"/>
              </a:lnSpc>
              <a:defRPr/>
            </a:pPr>
            <a:endParaRPr lang="en-US" sz="2800" dirty="0" smtClean="0"/>
          </a:p>
          <a:p>
            <a:pPr lvl="1">
              <a:lnSpc>
                <a:spcPts val="3200"/>
              </a:lnSpc>
              <a:defRPr/>
            </a:pPr>
            <a:endParaRPr lang="en-US" sz="2800" dirty="0" smtClean="0"/>
          </a:p>
          <a:p>
            <a:pPr lvl="1">
              <a:lnSpc>
                <a:spcPts val="3200"/>
              </a:lnSpc>
              <a:defRPr/>
            </a:pPr>
            <a:endParaRPr lang="en-US" sz="2800" dirty="0" smtClean="0"/>
          </a:p>
          <a:p>
            <a:pPr lvl="1">
              <a:lnSpc>
                <a:spcPts val="3200"/>
              </a:lnSpc>
              <a:spcBef>
                <a:spcPts val="3000"/>
              </a:spcBef>
              <a:defRPr/>
            </a:pPr>
            <a:r>
              <a:rPr lang="en-US" sz="2800" dirty="0" smtClean="0"/>
              <a:t>Some browsers will not apply BOTH color and image for background if using shorthand rule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#FFF0C0 url("back.gif") no-repeat fixed top;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79674"/>
            <a:ext cx="79248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#FFF0C0;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 url("back.gif");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background-repeat: no-repeat;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background-attachment: fixed;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top;</a:t>
            </a:r>
          </a:p>
        </p:txBody>
      </p:sp>
    </p:spTree>
    <p:extLst>
      <p:ext uri="{BB962C8B-B14F-4D97-AF65-F5344CB8AC3E}">
        <p14:creationId xmlns:p14="http://schemas.microsoft.com/office/powerpoint/2010/main" val="2095988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Some Simple Tags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 Tags Demo&lt;/title&gt;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www.google.com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“Google Page"&gt;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a link.&lt;/a&gt;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&lt;strong&gt;Bold&lt;/strong&gt; and &lt;em&gt;italic&lt;/em&gt; text.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Background-image or </a:t>
            </a:r>
            <a:r>
              <a:rPr lang="en-US" dirty="0" smtClean="0">
                <a:latin typeface="Consolas" pitchFamily="49" charset="0"/>
              </a:rPr>
              <a:t>&lt;img&gt;</a:t>
            </a:r>
            <a:r>
              <a:rPr lang="en-US" dirty="0" smtClean="0"/>
              <a:t>?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 images allow you to save many image tags from the HTML </a:t>
            </a:r>
          </a:p>
          <a:p>
            <a:pPr lvl="1">
              <a:defRPr/>
            </a:pPr>
            <a:r>
              <a:rPr lang="en-US" dirty="0" smtClean="0"/>
              <a:t>Leads to less code</a:t>
            </a:r>
          </a:p>
          <a:p>
            <a:pPr lvl="1">
              <a:defRPr/>
            </a:pPr>
            <a:r>
              <a:rPr lang="en-US" dirty="0" smtClean="0"/>
              <a:t>More content-oriented approach</a:t>
            </a:r>
          </a:p>
          <a:p>
            <a:pPr>
              <a:defRPr/>
            </a:pPr>
            <a:r>
              <a:rPr lang="en-US" dirty="0" smtClean="0"/>
              <a:t>All images that are not part of the page content (and are used only for "beautification") should be moved to the CSS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59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border-width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medium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thick</a:t>
            </a:r>
            <a:r>
              <a:rPr lang="en-US" dirty="0" smtClean="0"/>
              <a:t> or numerical value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border-color</a:t>
            </a:r>
            <a:r>
              <a:rPr lang="en-US" dirty="0" smtClean="0"/>
              <a:t>: color alias or RGB value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border-style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dotted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dashed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solid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groove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ridge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outset</a:t>
            </a:r>
          </a:p>
          <a:p>
            <a:pPr>
              <a:defRPr/>
            </a:pPr>
            <a:r>
              <a:rPr lang="en-US" dirty="0" smtClean="0"/>
              <a:t>Each property can be defined separately for left, top, bottom and right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border-top-style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border-left-color</a:t>
            </a:r>
            <a:r>
              <a:rPr lang="en-US" dirty="0" smtClean="0"/>
              <a:t>, …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37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 Shorthand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 smtClean="0"/>
              <a:t>: shorthand rule for setting border properties at once:</a:t>
            </a:r>
          </a:p>
          <a:p>
            <a:pPr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dirty="0" smtClean="0"/>
              <a:t>	is equal to writing: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dirty="0" smtClean="0"/>
              <a:t>		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Specify different borders for the sides via shorthand rules: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border-bottom</a:t>
            </a:r>
          </a:p>
          <a:p>
            <a:pPr>
              <a:defRPr/>
            </a:pPr>
            <a:r>
              <a:rPr lang="en-US" dirty="0" smtClean="0"/>
              <a:t>When to avoid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border:0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242268"/>
            <a:ext cx="7924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1px solid red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37668"/>
            <a:ext cx="7924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border-width:1px;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border-color:red;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border-style:solid;</a:t>
            </a:r>
          </a:p>
        </p:txBody>
      </p:sp>
    </p:spTree>
    <p:extLst>
      <p:ext uri="{BB962C8B-B14F-4D97-AF65-F5344CB8AC3E}">
        <p14:creationId xmlns:p14="http://schemas.microsoft.com/office/powerpoint/2010/main" val="3171569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Width and Height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 smtClean="0"/>
              <a:t> – defines numerical value for the width of element,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200px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 smtClean="0"/>
              <a:t> – defines numerical value for the height of element,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100px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By default the height of an element is defined by its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Inline elements do not apply height, unless you change their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dirty="0" smtClean="0"/>
              <a:t> style.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03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Margin and Padding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/>
              <a:t> define the spacing around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Numerical value,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-5px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Can be defined for each of the four sides separately -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padding-left</a:t>
            </a:r>
            <a:r>
              <a:rPr lang="en-US" dirty="0" smtClean="0"/>
              <a:t>, …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 smtClean="0"/>
              <a:t> is the spacing outside of the border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/>
              <a:t> is the spacing between the border and the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What are collapsing margins?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11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Margin and Padding: Short Rules</a:t>
            </a:r>
            <a:endParaRPr lang="bg-BG" sz="3800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</a:t>
            </a:r>
            <a:r>
              <a:rPr lang="en-US" dirty="0" smtClean="0"/>
              <a:t>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Sets all four sides to have margin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px;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10px 20px;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 and bottom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, left and right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20px</a:t>
            </a:r>
            <a:r>
              <a:rPr lang="en-US" dirty="0" smtClean="0"/>
              <a:t>;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 3px 8px;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 5px, left/right 3px, bottom 8px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1px 3px 5px 7px;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top, right, bottom, left (clockwise from top)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Same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89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Box Model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126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1297585"/>
            <a:ext cx="7469188" cy="50343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8638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IE Quirks Mode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4038600" cy="571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3000" dirty="0" smtClean="0"/>
              <a:t>When using quirks mode (pages with no DOCTYPE or with a HTML 4 Transitional DOCTYPE), Internet Explorer violates the box model standard</a:t>
            </a:r>
            <a:endParaRPr lang="bg-BG" sz="3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127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5538"/>
            <a:ext cx="3952875" cy="5364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3190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</a:t>
            </a:r>
            <a:r>
              <a:rPr lang="en-US" dirty="0" smtClean="0"/>
              <a:t>: defines the positioning of the element in the page content flow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 The value is one of: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static</a:t>
            </a:r>
            <a:r>
              <a:rPr lang="en-US" sz="2800" dirty="0" smtClean="0"/>
              <a:t> (default)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relative</a:t>
            </a:r>
            <a:r>
              <a:rPr lang="en-US" sz="2800" dirty="0" smtClean="0"/>
              <a:t> – relative position according to where the element would appear with static position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absolute</a:t>
            </a:r>
            <a:r>
              <a:rPr lang="en-US" sz="2800" dirty="0" smtClean="0"/>
              <a:t> – position according to the innermost positioned parent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fixed</a:t>
            </a:r>
            <a:r>
              <a:rPr lang="en-US" sz="2800" dirty="0" smtClean="0"/>
              <a:t> – same as  absolute, but ignores page scrolling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55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Margin VS relative positioning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Fixed and absolutely positioned elements do not influence the page normal flow and usually stay on top of other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Their position and size is ignored when calculating the size of parent element or position of surrounding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Overlaid according to their z-index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Inline fixed or absolutely positioned elements can apply height like block-level elements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22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Some Simple Tags – 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228600" y="1507250"/>
            <a:ext cx="7764462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 Tags Demo&lt;/title&gt;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www.bookmyshow.com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“Bookmyshow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site"&gt;This is a link.&lt;/a&gt;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&lt;strong&gt;Bold&lt;/strong&gt; and &lt;em&gt;italic&lt;/em&gt; text.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762000"/>
            <a:ext cx="3048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 (3)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: specifies offset of absolute/fixed/relative positioned element as numerical values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z-index</a:t>
            </a:r>
            <a:r>
              <a:rPr lang="en-US" dirty="0" smtClean="0"/>
              <a:t> : specifies the stack level of positioned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Understanding stacking context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130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5800" y="4559300"/>
            <a:ext cx="25400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44958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Each positioned element creates a stacking context</a:t>
            </a:r>
            <a:r>
              <a:rPr lang="bg-BG" sz="1800" dirty="0" smtClean="0"/>
              <a:t>.</a:t>
            </a:r>
            <a:endParaRPr lang="en-US" sz="1800" dirty="0" smtClean="0"/>
          </a:p>
          <a:p>
            <a:r>
              <a:rPr lang="en-US" sz="1800" dirty="0" smtClean="0"/>
              <a:t>Elements in different stacking contexts are overlapped according to the stacking order of their containers</a:t>
            </a:r>
            <a:r>
              <a:rPr lang="bg-BG" sz="1800" dirty="0" smtClean="0"/>
              <a:t>. </a:t>
            </a:r>
            <a:r>
              <a:rPr lang="en-US" sz="1800" dirty="0" smtClean="0"/>
              <a:t>For example, there is no way for #A1 and #A2 (children of #A) to be placed over #B without increasing the z-index of #A.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9887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vertical-align</a:t>
            </a:r>
            <a:r>
              <a:rPr lang="en-US" dirty="0" smtClean="0"/>
              <a:t>: sets the vertical-alignment of an inline element, according to the line height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baseline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sub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text-bottom</a:t>
            </a:r>
            <a:r>
              <a:rPr lang="en-US" dirty="0" smtClean="0"/>
              <a:t> or numeric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dirty="0" smtClean="0"/>
              <a:t>Also used for content of table cells (which apply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 smtClean="0"/>
              <a:t> alignment by default)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3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Float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float</a:t>
            </a:r>
            <a:r>
              <a:rPr lang="en-US" dirty="0" smtClean="0"/>
              <a:t>: the element “floats” to one side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: places the element on the left and following content on the right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: places the element on the right and following content on the left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floated elements should come before the content that will wrap around them in the code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margins of floated elements do not collapse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floated inline elements can apply height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53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floated elements are positioned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133</a:t>
            </a:fld>
            <a:endParaRPr lang="en-US" dirty="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2514600" y="2362200"/>
          <a:ext cx="403860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Image" r:id="rId3" imgW="3174603" imgH="2476190" progId="">
                  <p:embed/>
                </p:oleObj>
              </mc:Choice>
              <mc:Fallback>
                <p:oleObj name="Image" r:id="rId3" imgW="3174603" imgH="247619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2200"/>
                        <a:ext cx="4038600" cy="314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713634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Clear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clear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Sets the sides of the element where other floating elements are NOT allowed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to "drop" elements below floated ones or expand a container, which contains only floated children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Possible 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both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additional element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dirty="0" smtClean="0"/>
              <a:t>) with a clear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81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Clear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 (continued)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:after { content: ""; display: block; clear: both; height: 0; }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Triggering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hasLayout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IE expands a container of floated elements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display: inline-block;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zoom: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5202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Opacity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opacity</a:t>
            </a:r>
            <a:r>
              <a:rPr lang="en-US" dirty="0" smtClean="0"/>
              <a:t>: specifies the opacity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Floating point number from 0 to 1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old Mozilla browsers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–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moz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-opacity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For IE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filter:alpha(opacity=value)</a:t>
            </a:r>
            <a:r>
              <a:rPr lang="en-US" dirty="0" smtClean="0"/>
              <a:t> where value is from 0 to 100; also, "binary and script behaviors" must be enabled and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hasLayout</a:t>
            </a:r>
            <a:r>
              <a:rPr lang="en-US" dirty="0" smtClean="0"/>
              <a:t> must be triggered, e.g.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zoom:1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0804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Visibility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Determines whether the element is visible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: element is not rendered, but still occupies place on the page (similar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opacity:0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r>
              <a:rPr lang="en-US" dirty="0" smtClean="0"/>
              <a:t>: element is rendered normally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81149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Display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 smtClean="0"/>
              <a:t>: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inline</a:t>
            </a:r>
            <a:r>
              <a:rPr lang="en-US" dirty="0" smtClean="0"/>
              <a:t>: no breaks are placed before and after 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&lt;span&gt;</a:t>
            </a:r>
            <a:r>
              <a:rPr lang="en-US" dirty="0" smtClean="0"/>
              <a:t> is an inline element)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block</a:t>
            </a:r>
            <a:r>
              <a:rPr lang="en-US" dirty="0" smtClean="0"/>
              <a:t>:  breaks are placed before AND after the element </a:t>
            </a:r>
            <a:r>
              <a:rPr lang="en-US" dirty="0" smtClean="0">
                <a:solidFill>
                  <a:srgbClr val="EBFFD2"/>
                </a:solidFill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dirty="0" smtClean="0"/>
              <a:t> is a block element)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2276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/>
              <a:t>: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: element is hidden and its dimensions are not used to calculate the surrounding elements rendering (differs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visibility: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!)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There are some more possible values, but not all browsers support them</a:t>
            </a:r>
          </a:p>
          <a:p>
            <a:pPr marL="863600" lvl="2" indent="-214313">
              <a:lnSpc>
                <a:spcPct val="100000"/>
              </a:lnSpc>
              <a:defRPr/>
            </a:pPr>
            <a:r>
              <a:rPr lang="en-US" dirty="0" smtClean="0"/>
              <a:t>Specific displays 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table-cell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table-row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46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Tags Attributes</a:t>
            </a:r>
            <a:endParaRPr lang="bg-BG" smtClean="0"/>
          </a:p>
        </p:txBody>
      </p:sp>
      <p:sp>
        <p:nvSpPr>
          <p:cNvPr id="1064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 smtClean="0"/>
              <a:t>Tags can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 smtClean="0"/>
              <a:t>Attributes specify properties and behavior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 smtClean="0"/>
              <a:t>Few attributes can apply to every element: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/>
              <a:t> is unique in the document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 smtClean="0"/>
              <a:t>Content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 attribute is displayed as hint when the element is hovered with the mouse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 smtClean="0"/>
              <a:t>Some elements have obligatory attributes</a:t>
            </a:r>
            <a:endParaRPr lang="bg-BG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64964" name="Rectangle 4"/>
          <p:cNvSpPr>
            <a:spLocks noChangeArrowheads="1"/>
          </p:cNvSpPr>
          <p:nvPr/>
        </p:nvSpPr>
        <p:spPr bwMode="auto">
          <a:xfrm>
            <a:off x="981076" y="2819400"/>
            <a:ext cx="7096124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962400" y="2133600"/>
            <a:ext cx="4800600" cy="527804"/>
          </a:xfrm>
          <a:prstGeom prst="wedgeRoundRectCallout">
            <a:avLst>
              <a:gd name="adj1" fmla="val -38490"/>
              <a:gd name="adj2" fmla="val 929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Attribute 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with value "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Overflow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overflow</a:t>
            </a:r>
            <a:r>
              <a:rPr lang="en-US" sz="2800" dirty="0" smtClean="0"/>
              <a:t>: defines the behavior of element when content needs more space than you have specified by the size properties or for other reasons. Values: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r>
              <a:rPr lang="en-US" sz="2800" dirty="0" smtClean="0"/>
              <a:t> (default) – content spills out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</a:t>
            </a:r>
            <a:r>
              <a:rPr lang="en-US" sz="2800" dirty="0" smtClean="0"/>
              <a:t> - show scrollbars if needed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scroll</a:t>
            </a:r>
            <a:r>
              <a:rPr lang="en-US" sz="2800" dirty="0" smtClean="0"/>
              <a:t> – always show scrollbars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sz="2800" dirty="0" smtClean="0"/>
              <a:t> – any content that cannot fit is clipped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39627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Other CSS Properties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cursor</a:t>
            </a:r>
            <a:r>
              <a:rPr lang="en-US" dirty="0" smtClean="0"/>
              <a:t>:  specifies the look of the mouse cursor when placed over the element</a:t>
            </a:r>
            <a:endParaRPr lang="bg-BG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 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crosshair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help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pointer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progress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move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hair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col-resize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row-resize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wait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dirty="0" smtClean="0"/>
              <a:t>, and others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white-space</a:t>
            </a:r>
            <a:r>
              <a:rPr lang="en-US" dirty="0" smtClean="0"/>
              <a:t> – controls the line breaking of text. Value is one of: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nowrap</a:t>
            </a:r>
            <a:r>
              <a:rPr lang="en-US" dirty="0" smtClean="0"/>
              <a:t> – keeps the text on one line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dirty="0" smtClean="0"/>
              <a:t> (default) – browser decides whether to brake the lines if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16338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Benefits of using CSS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More powerful formatting than using presentation tags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Your pages load faster, because browsers cache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css</a:t>
            </a:r>
            <a:r>
              <a:rPr lang="en-US" dirty="0" smtClean="0"/>
              <a:t> files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Increased accessibility, because rules can be defined according given media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Pages are easier to maintain and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8048"/>
      </p:ext>
    </p:extLst>
  </p:cSld>
  <p:clrMapOvr>
    <a:masterClrMapping/>
  </p:clrMapOvr>
  <p:transition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5206" y="1371600"/>
            <a:ext cx="7313588" cy="685800"/>
          </a:xfrm>
        </p:spPr>
        <p:txBody>
          <a:bodyPr/>
          <a:lstStyle/>
          <a:p>
            <a:r>
              <a:rPr lang="en-US" dirty="0" smtClean="0"/>
              <a:t>DHTML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5206" y="2097879"/>
            <a:ext cx="7313588" cy="569120"/>
          </a:xfrm>
        </p:spPr>
        <p:txBody>
          <a:bodyPr/>
          <a:lstStyle/>
          <a:p>
            <a:r>
              <a:rPr lang="en-US" smtClean="0"/>
              <a:t>Dynamic Behavior </a:t>
            </a:r>
            <a:r>
              <a:rPr lang="en-US" dirty="0" smtClean="0"/>
              <a:t>at the Client Side</a:t>
            </a:r>
            <a:endParaRPr lang="en-US" dirty="0"/>
          </a:p>
        </p:txBody>
      </p:sp>
      <p:pic>
        <p:nvPicPr>
          <p:cNvPr id="3074" name="Picture 2" descr="http://www.adobe.com/devnet/education/articles/technologies_elearning/dhtml_examp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00400"/>
            <a:ext cx="3140008" cy="312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rapidlearn.files.wordpress.com/2010/06/browsers_dhtml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51883"/>
            <a:ext cx="1962150" cy="181680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cbtis51.edu.mx/sitios/lopezj/pw/falsas/imagenes/dhtml2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49" y="990600"/>
            <a:ext cx="993156" cy="952500"/>
          </a:xfrm>
          <a:prstGeom prst="roundRect">
            <a:avLst>
              <a:gd name="adj" fmla="val 577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1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Dynamic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DHTML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Makes possible a Web page to react and change in response to the user’s actions</a:t>
            </a:r>
          </a:p>
          <a:p>
            <a:r>
              <a:rPr lang="en-US" dirty="0" smtClean="0"/>
              <a:t>DHTML = HTML + CSS + 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144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9258511"/>
              </p:ext>
            </p:extLst>
          </p:nvPr>
        </p:nvGraphicFramePr>
        <p:xfrm>
          <a:off x="762000" y="3657600"/>
          <a:ext cx="7548562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990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DTHML = HTML + CSS + JavaScript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HTML</a:t>
            </a:r>
            <a:r>
              <a:rPr lang="en-US" dirty="0" smtClean="0">
                <a:effectLst/>
              </a:rPr>
              <a:t> defines Web sites content through semantic tags (headings, paragraphs, lists, …)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CSS</a:t>
            </a:r>
            <a:r>
              <a:rPr lang="en-US" dirty="0" smtClean="0">
                <a:effectLst/>
              </a:rPr>
              <a:t> defines 'rules' or 'styles' for presenting every aspect of an HTML document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/>
              </a:rPr>
              <a:t>Font (family, size, color, weight, etc.)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/>
              </a:rPr>
              <a:t>Background (color, image, position, repeat)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/>
              </a:rPr>
              <a:t>Position and layout (of any object on the page)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JavaScript</a:t>
            </a:r>
            <a:r>
              <a:rPr lang="en-US" dirty="0" smtClean="0">
                <a:effectLst/>
              </a:rPr>
              <a:t> defines dynamic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effectLst/>
              </a:rPr>
              <a:t>Programming logic for interaction with the user, to handle events,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4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 smtClean="0"/>
              <a:t>Headings and Paragraphs</a:t>
            </a:r>
            <a:endParaRPr lang="en-US" sz="3800" dirty="0" smtClean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2923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en-ZA" dirty="0" smtClean="0"/>
              <a:t>Heading Tags (h1 – h6)</a:t>
            </a:r>
          </a:p>
          <a:p>
            <a:pPr>
              <a:lnSpc>
                <a:spcPct val="10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 smtClean="0"/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ts val="3600"/>
              </a:spcBef>
              <a:defRPr/>
            </a:pPr>
            <a:r>
              <a:rPr lang="en-ZA" dirty="0" smtClean="0"/>
              <a:t>Sections: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ZA" dirty="0" smtClean="0"/>
              <a:t> and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892657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773058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492857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div&lt;/div&gt;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Headings and Paragraphs – Example </a:t>
            </a:r>
            <a:endParaRPr lang="bg-BG" sz="3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30468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paragraphs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and paragraphs&lt;/title&gt;&lt;/head&gt;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style="background:skyblue"&gt;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Headings and Paragraphs – Example (2)</a:t>
            </a:r>
            <a:endParaRPr lang="bg-BG" sz="38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9147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Introduction to HTML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dirty="0" smtClean="0"/>
              <a:t>HTML </a:t>
            </a:r>
            <a:r>
              <a:rPr smtClean="0"/>
              <a:t>Document Structure </a:t>
            </a:r>
            <a:r>
              <a:rPr dirty="0" smtClean="0"/>
              <a:t>in Depth</a:t>
            </a:r>
            <a:endParaRPr lang="bg-BG" dirty="0"/>
          </a:p>
        </p:txBody>
      </p:sp>
      <p:pic>
        <p:nvPicPr>
          <p:cNvPr id="25602" name="Picture 2" descr="http://www.askdavetaylor.com/0-blog-pics/html-file-in-firef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0919">
            <a:off x="4309266" y="1446521"/>
            <a:ext cx="4448175" cy="2367060"/>
          </a:xfrm>
          <a:prstGeom prst="roundRect">
            <a:avLst>
              <a:gd name="adj" fmla="val 52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90114" name="Picture 2" descr="http://andykdocs.de/andykdocs/document/Simple-JavaScript-tab-view/Screenshots-Simple-JavaScript-TabView-HTML-Code-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9162">
            <a:off x="903423" y="1335768"/>
            <a:ext cx="4272718" cy="2553154"/>
          </a:xfrm>
          <a:prstGeom prst="roundRect">
            <a:avLst>
              <a:gd name="adj" fmla="val 403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noProof="1" smtClean="0"/>
              <a:t>&lt;</a:t>
            </a:r>
            <a:r>
              <a:rPr lang="en-US" dirty="0" smtClean="0"/>
              <a:t>!</a:t>
            </a:r>
            <a:r>
              <a:rPr lang="en-US" noProof="1" smtClean="0"/>
              <a:t>DOCTYPE&gt;</a:t>
            </a:r>
            <a:r>
              <a:rPr lang="en-US" dirty="0" smtClean="0"/>
              <a:t> Declaration</a:t>
            </a:r>
            <a:endParaRPr lang="en-US" noProof="1" smtClean="0"/>
          </a:p>
        </p:txBody>
      </p:sp>
      <p:sp>
        <p:nvSpPr>
          <p:cNvPr id="880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HTML documents must start with a document type definition (DTD)</a:t>
            </a:r>
          </a:p>
          <a:p>
            <a:pPr lvl="1">
              <a:defRPr/>
            </a:pPr>
            <a:r>
              <a:rPr lang="en-US" sz="2800" dirty="0" smtClean="0"/>
              <a:t>It tells web browsers what type is the served code</a:t>
            </a:r>
          </a:p>
          <a:p>
            <a:pPr lvl="1">
              <a:defRPr/>
            </a:pPr>
            <a:r>
              <a:rPr lang="en-US" sz="2800" dirty="0" smtClean="0"/>
              <a:t>Possible versions: HTML 4.01, XHTML 1.0 (Transitional or Strict), XHTML 1.1, HTML 5</a:t>
            </a:r>
          </a:p>
          <a:p>
            <a:pPr>
              <a:defRPr/>
            </a:pPr>
            <a:r>
              <a:rPr lang="en-US" sz="3000" dirty="0" smtClean="0"/>
              <a:t>Example:</a:t>
            </a: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See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  <a:hlinkClick r:id="rId3"/>
              </a:rPr>
              <a:t>http://w3.org/QA/2002/04/valid-dtd-list.html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800" dirty="0" smtClean="0"/>
              <a:t>for a list of possible </a:t>
            </a:r>
            <a:r>
              <a:rPr lang="en-US" sz="2800" noProof="1" smtClean="0"/>
              <a:t>doctypes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80644" name="Rectangle 4"/>
          <p:cNvSpPr>
            <a:spLocks noChangeArrowheads="1"/>
          </p:cNvSpPr>
          <p:nvPr/>
        </p:nvSpPr>
        <p:spPr bwMode="auto">
          <a:xfrm>
            <a:off x="538164" y="4419600"/>
            <a:ext cx="799623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"http://www.w3.org/TR/xhtml1/DTD/xhtml1-transitional.dtd"&gt;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the Web Works?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1371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WWW use classical client / server architecture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HTTP is text-based </a:t>
            </a:r>
            <a:r>
              <a:rPr lang="en-US" dirty="0"/>
              <a:t>request-response </a:t>
            </a:r>
            <a:r>
              <a:rPr lang="en-US" dirty="0" smtClean="0"/>
              <a:t>protocol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2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971800" y="3174562"/>
            <a:ext cx="3352800" cy="676629"/>
            <a:chOff x="1776" y="1680"/>
            <a:chExt cx="1728" cy="352"/>
          </a:xfrm>
          <a:solidFill>
            <a:schemeClr val="accent5">
              <a:lumMod val="60000"/>
              <a:lumOff val="40000"/>
              <a:alpha val="30000"/>
            </a:schemeClr>
          </a:solidFill>
        </p:grpSpPr>
        <p:sp>
          <p:nvSpPr>
            <p:cNvPr id="874525" name="AutoShape 29"/>
            <p:cNvSpPr>
              <a:spLocks noChangeArrowheads="1"/>
            </p:cNvSpPr>
            <p:nvPr/>
          </p:nvSpPr>
          <p:spPr bwMode="auto">
            <a:xfrm>
              <a:off x="1776" y="1680"/>
              <a:ext cx="1728" cy="35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pFill/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4526" name="Text Box 30"/>
            <p:cNvSpPr txBox="1">
              <a:spLocks noChangeArrowheads="1"/>
            </p:cNvSpPr>
            <p:nvPr/>
          </p:nvSpPr>
          <p:spPr bwMode="auto">
            <a:xfrm>
              <a:off x="2044" y="1751"/>
              <a:ext cx="1008" cy="2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Page request</a:t>
              </a:r>
            </a:p>
          </p:txBody>
        </p:sp>
      </p:grpSp>
      <p:sp>
        <p:nvSpPr>
          <p:cNvPr id="874527" name="Text Box 31"/>
          <p:cNvSpPr txBox="1">
            <a:spLocks noChangeArrowheads="1"/>
          </p:cNvSpPr>
          <p:nvPr/>
        </p:nvSpPr>
        <p:spPr bwMode="auto">
          <a:xfrm>
            <a:off x="304800" y="5279648"/>
            <a:ext cx="285115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</a:t>
            </a:r>
            <a:r>
              <a:rPr kumimoji="0"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 a 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</a:t>
            </a:r>
          </a:p>
        </p:txBody>
      </p:sp>
      <p:sp>
        <p:nvSpPr>
          <p:cNvPr id="874528" name="Text Box 32"/>
          <p:cNvSpPr txBox="1">
            <a:spLocks noChangeArrowheads="1"/>
          </p:cNvSpPr>
          <p:nvPr/>
        </p:nvSpPr>
        <p:spPr bwMode="auto">
          <a:xfrm>
            <a:off x="5838824" y="5108138"/>
            <a:ext cx="3000376" cy="1292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running Web Server </a:t>
            </a:r>
            <a:r>
              <a:rPr kumimoji="0"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  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(IIS, Apache, 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etc.)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71800" y="4211200"/>
            <a:ext cx="3352800" cy="698748"/>
            <a:chOff x="3200400" y="3962400"/>
            <a:chExt cx="2895600" cy="485775"/>
          </a:xfrm>
        </p:grpSpPr>
        <p:sp>
          <p:nvSpPr>
            <p:cNvPr id="874530" name="AutoShape 34"/>
            <p:cNvSpPr>
              <a:spLocks noChangeArrowheads="1"/>
            </p:cNvSpPr>
            <p:nvPr/>
          </p:nvSpPr>
          <p:spPr bwMode="auto">
            <a:xfrm flipH="1">
              <a:off x="3200400" y="3962400"/>
              <a:ext cx="2895600" cy="48577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30000"/>
              </a:schemeClr>
            </a:solidFill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4531" name="Text Box 35"/>
            <p:cNvSpPr txBox="1">
              <a:spLocks noChangeArrowheads="1"/>
            </p:cNvSpPr>
            <p:nvPr/>
          </p:nvSpPr>
          <p:spPr bwMode="auto">
            <a:xfrm>
              <a:off x="3810001" y="4071918"/>
              <a:ext cx="1950068" cy="2781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Server </a:t>
              </a:r>
              <a:r>
                <a:rPr kumimoji="0"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response</a:t>
              </a:r>
              <a:endParaRPr kumimoji="0"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74533" name="Text Box 37"/>
          <p:cNvSpPr txBox="1">
            <a:spLocks noChangeArrowheads="1"/>
          </p:cNvSpPr>
          <p:nvPr/>
        </p:nvSpPr>
        <p:spPr bwMode="auto">
          <a:xfrm>
            <a:off x="3875088" y="2819400"/>
            <a:ext cx="1293812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sp>
        <p:nvSpPr>
          <p:cNvPr id="874534" name="Text Box 38"/>
          <p:cNvSpPr txBox="1">
            <a:spLocks noChangeArrowheads="1"/>
          </p:cNvSpPr>
          <p:nvPr/>
        </p:nvSpPr>
        <p:spPr bwMode="auto">
          <a:xfrm>
            <a:off x="4310062" y="3971488"/>
            <a:ext cx="94773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803" y="2638165"/>
            <a:ext cx="2438400" cy="2438400"/>
            <a:chOff x="228600" y="224864"/>
            <a:chExt cx="2438400" cy="2438400"/>
          </a:xfrm>
        </p:grpSpPr>
        <p:pic>
          <p:nvPicPr>
            <p:cNvPr id="1026" name="Picture 2" descr="http://askyourpc.com/media/blogs/a/images_2/Computer-256x2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8600" y="22486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6" descr="website-wind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75723">
              <a:off x="602640" y="904992"/>
              <a:ext cx="1280241" cy="1065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perspectiveContrastingRightFacing" fov="300000">
                <a:rot lat="21510460" lon="300467" rev="21477836"/>
              </a:camera>
              <a:lightRig rig="threePt" dir="t"/>
            </a:scene3d>
          </p:spPr>
        </p:pic>
      </p:grpSp>
      <p:pic>
        <p:nvPicPr>
          <p:cNvPr id="1028" name="Picture 4" descr="http://www.iconarchive.com/icons/visualpharm/hardware/256/serve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20134"/>
            <a:ext cx="2011804" cy="201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Section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Contains information that doesn’t show directly on the viewable page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Starts after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declaration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Begins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and ends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Contains mandatory single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dirty="0" smtClean="0"/>
              <a:t> tag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Can contain some other tags, e.g.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&lt;meta&gt;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&lt;!–- comments --&gt;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&lt;head&gt; Section: &lt;title&gt; tag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Title should be placed between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sz="3000" dirty="0" smtClean="0"/>
              <a:t> tags</a:t>
            </a:r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 smtClean="0"/>
              <a:t>Used to specify a title in the window title bar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Search engines and people rely on titles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92152" y="2286000"/>
            <a:ext cx="7689848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&lt;title&gt;Telerik Academy – Winter Season 2009/2010 &lt;/title&gt;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2152" y="3248247"/>
            <a:ext cx="7689848" cy="1933353"/>
          </a:xfrm>
          <a:prstGeom prst="roundRect">
            <a:avLst>
              <a:gd name="adj" fmla="val 291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&lt;head&gt; Section: &lt;meta&gt;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Meta tags additionally describe the content contained within the page</a:t>
            </a:r>
            <a:endParaRPr lang="en-US" sz="2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88836" name="Rectangle 4"/>
          <p:cNvSpPr>
            <a:spLocks noChangeArrowheads="1"/>
          </p:cNvSpPr>
          <p:nvPr/>
        </p:nvSpPr>
        <p:spPr bwMode="auto">
          <a:xfrm>
            <a:off x="609600" y="2420938"/>
            <a:ext cx="79248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name="description" content="HTML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tutorial"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name="keywords" content="html, web design,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styles"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name="author" content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=“Dan Brown"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 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http-equiv="refresh" content="5; url=http://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www.ebooks.com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&lt;head&gt; Section: &lt;script&gt;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element is used to embed scripts into an HTML document</a:t>
            </a:r>
          </a:p>
          <a:p>
            <a:pPr lvl="1">
              <a:defRPr/>
            </a:pPr>
            <a:r>
              <a:rPr lang="en-US" dirty="0" smtClean="0"/>
              <a:t>Script are executed in the client's Web browser</a:t>
            </a:r>
          </a:p>
          <a:p>
            <a:pPr lvl="1">
              <a:defRPr/>
            </a:pPr>
            <a:r>
              <a:rPr lang="en-US" dirty="0" smtClean="0"/>
              <a:t>Scripts can live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and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sections</a:t>
            </a:r>
          </a:p>
          <a:p>
            <a:pPr>
              <a:defRPr/>
            </a:pPr>
            <a:r>
              <a:rPr lang="en-US" dirty="0" smtClean="0"/>
              <a:t>Supported client-side scripting languages:</a:t>
            </a:r>
          </a:p>
          <a:p>
            <a:pPr lvl="1">
              <a:defRPr/>
            </a:pPr>
            <a:r>
              <a:rPr lang="en-US" dirty="0" smtClean="0"/>
              <a:t>JavaScript (it is not Java!)</a:t>
            </a:r>
          </a:p>
          <a:p>
            <a:pPr lvl="1">
              <a:defRPr/>
            </a:pPr>
            <a:r>
              <a:rPr lang="en-US" dirty="0" smtClean="0"/>
              <a:t>VBScript</a:t>
            </a:r>
          </a:p>
          <a:p>
            <a:pPr lvl="1">
              <a:defRPr/>
            </a:pPr>
            <a:r>
              <a:rPr lang="en-US" dirty="0" smtClean="0"/>
              <a:t>JScript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&lt;head&gt; Section: &lt;style&gt;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1"/>
            <a:ext cx="8496300" cy="550545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sz="3000" dirty="0" smtClean="0"/>
              <a:t> element embeds formatting information (CSS styles) into an HTML page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92933" name="Rectangle 5"/>
          <p:cNvSpPr>
            <a:spLocks noChangeArrowheads="1"/>
          </p:cNvSpPr>
          <p:nvPr/>
        </p:nvSpPr>
        <p:spPr bwMode="auto">
          <a:xfrm>
            <a:off x="609600" y="2286000"/>
            <a:ext cx="788193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&lt;style type="text/css"&gt;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12pt; line-height: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12pt;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p:first-letter { font-size: 200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text-transform: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uppercase;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&lt;/style&gt;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&lt;p&gt;Styles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demo.&lt;br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span&gt;Test uppercase&lt;/span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&lt;/p&gt;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37893" name="Picture 6" descr="style-exam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91000"/>
            <a:ext cx="3230526" cy="222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800600" y="2209800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style-example.html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Comments: &lt;!-- --&gt; Tag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Comments can exist anywhere between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&lt;html&gt;&lt;/html&gt;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tags</a:t>
            </a:r>
          </a:p>
          <a:p>
            <a:pPr>
              <a:defRPr/>
            </a:pPr>
            <a:r>
              <a:rPr lang="en-US" dirty="0" smtClean="0"/>
              <a:t>Comments start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&lt;!--</a:t>
            </a:r>
            <a:r>
              <a:rPr lang="en-US" dirty="0" smtClean="0"/>
              <a:t> and end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--&gt;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94980" name="Rectangle 4"/>
          <p:cNvSpPr>
            <a:spLocks noChangeArrowheads="1"/>
          </p:cNvSpPr>
          <p:nvPr/>
        </p:nvSpPr>
        <p:spPr bwMode="auto">
          <a:xfrm>
            <a:off x="688975" y="2928324"/>
            <a:ext cx="7769226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Logo (a JPG file) </a:t>
            </a: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logo.jpg"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=“Telerik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Hyperlink to 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web </a:t>
            </a: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://telerik.com/"&gt;Telerik&lt;/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Show the news table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class="newstable"&gt;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&lt;body&gt; Section: Introduction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94738" cy="54863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section describes the viewable portion of the page</a:t>
            </a:r>
          </a:p>
          <a:p>
            <a:pPr>
              <a:defRPr/>
            </a:pPr>
            <a:r>
              <a:rPr lang="en-US" dirty="0" smtClean="0"/>
              <a:t>Starts after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dirty="0" smtClean="0"/>
              <a:t> section</a:t>
            </a:r>
          </a:p>
          <a:p>
            <a:pPr>
              <a:defRPr/>
            </a:pPr>
            <a:r>
              <a:rPr lang="en-US" dirty="0" smtClean="0"/>
              <a:t>Begins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and ends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auto">
          <a:xfrm>
            <a:off x="688976" y="3733800"/>
            <a:ext cx="7769224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 page&lt;/title&gt;&lt;/head&gt;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&lt;!-- This is the Web page body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776" y="887412"/>
            <a:ext cx="8683624" cy="57419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Text formatting tags modify the text between the opening tag and the closing tag</a:t>
            </a:r>
          </a:p>
          <a:p>
            <a:pPr lvl="1">
              <a:defRPr/>
            </a:pPr>
            <a:r>
              <a:rPr lang="en-US" dirty="0" smtClean="0"/>
              <a:t>Ex.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 smtClean="0"/>
              <a:t> makes “Hello” bold</a:t>
            </a:r>
          </a:p>
        </p:txBody>
      </p:sp>
      <p:graphicFrame>
        <p:nvGraphicFramePr>
          <p:cNvPr id="909375" name="Group 63"/>
          <p:cNvGraphicFramePr>
            <a:graphicFrameLocks noGrp="1"/>
          </p:cNvGraphicFramePr>
          <p:nvPr>
            <p:ph sz="half" idx="2"/>
          </p:nvPr>
        </p:nvGraphicFramePr>
        <p:xfrm>
          <a:off x="762000" y="2667000"/>
          <a:ext cx="7543800" cy="3810000"/>
        </p:xfrm>
        <a:graphic>
          <a:graphicData uri="http://schemas.openxmlformats.org/drawingml/2006/table">
            <a:tbl>
              <a:tblPr/>
              <a:tblGrid>
                <a:gridCol w="3886200"/>
                <a:gridCol w="36576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&lt;b&gt;&lt;/b&gt;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bold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&lt;i&gt;&lt;/i&gt;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italicized</a:t>
                      </a:r>
                      <a:endParaRPr kumimoji="1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&lt;u&gt;&lt;/u&gt;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underlined</a:t>
                      </a:r>
                      <a:endParaRPr kumimoji="1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&lt;sup&gt;&lt;/sup&gt;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30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&lt;sub&gt;&lt;/sub&gt;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-25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000" b="0" i="0" u="none" strike="noStrike" cap="none" normalizeH="0" baseline="-2500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&lt;strong&gt;&lt;/strong&gt;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&lt;em&gt;&lt;/em&gt;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emphasized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&lt;pre&gt;&lt;/pre&gt;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&lt;blockquote&gt;&lt;/blockquote&gt;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Quoted text 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&lt;del&gt;&lt;/del&gt;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Deleted text – </a:t>
                      </a:r>
                      <a:r>
                        <a:rPr kumimoji="1" lang="en-US" sz="20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strike through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Formatting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531814" y="1221587"/>
            <a:ext cx="8078786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"-//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W3C//DTD XHTML 1.0 Transitional//EN"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title&gt;Page Title&lt;/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&lt;h1&gt;Notice&lt;/h1&gt;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&lt;em&gt;sample&lt;/em&gt; Web page.&lt;/p&gt;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&gt;&lt;pre&gt;Next paragraph: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preformatted.&lt;/pre&gt;&lt;/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&lt;h2&gt;More Info&lt;/h2&gt;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&lt;p&gt;Specifically, we’re using XHMTL 1.0 transitional.&lt;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Next line.&lt;/p&gt;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695041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text-formatting.html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Formatting – 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531814" y="1221587"/>
            <a:ext cx="8078786" cy="49507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&lt;title&gt;Page Title&lt;/title&gt;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&lt;h1&gt;Notice&lt;/h1&gt;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&lt;em&gt;sample&lt;/em&gt; Web page.&lt;/p&gt;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&lt;p&gt;&lt;pre&gt;Next paragraph: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preformatted.&lt;/pre&gt;&lt;/p&gt;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&lt;h2&gt;More Info&lt;/h2&gt;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&lt;p&gt;Specifically, we’re using XHMTL 1.0 transitional.&lt;br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Next line.&lt;/p&gt;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695041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text-formatting.html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8800"/>
            <a:ext cx="39814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a Web Page?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pages</a:t>
            </a:r>
            <a:r>
              <a:rPr lang="en-US" dirty="0" smtClean="0"/>
              <a:t> are text files containing HTML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dirty="0" smtClean="0"/>
              <a:t>yper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ext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arkup </a:t>
            </a:r>
            <a:r>
              <a:rPr lang="en-US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/>
              <a:t>anguage</a:t>
            </a:r>
          </a:p>
          <a:p>
            <a:pPr lvl="1">
              <a:defRPr/>
            </a:pPr>
            <a:r>
              <a:rPr lang="en-US" dirty="0" smtClean="0"/>
              <a:t>A notation for describing</a:t>
            </a:r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structure</a:t>
            </a:r>
            <a:r>
              <a:rPr lang="en-US" dirty="0" smtClean="0"/>
              <a:t> </a:t>
            </a:r>
            <a:endParaRPr lang="en-US" dirty="0" smtClean="0"/>
          </a:p>
          <a:p>
            <a:pPr lvl="2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formatting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Looks like:</a:t>
            </a:r>
          </a:p>
          <a:p>
            <a:pPr lvl="2">
              <a:defRPr/>
            </a:pPr>
            <a:r>
              <a:rPr lang="en-US" dirty="0" smtClean="0"/>
              <a:t>A Microsoft Word document</a:t>
            </a:r>
          </a:p>
          <a:p>
            <a:pPr>
              <a:defRPr/>
            </a:pPr>
            <a:r>
              <a:rPr lang="en-US" dirty="0" smtClean="0"/>
              <a:t>The markup tags provide information about the page content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Hyperlinks: &lt;a&gt; Tag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Link to a document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form.html</a:t>
            </a:r>
            <a:r>
              <a:rPr lang="en-US" dirty="0" smtClean="0"/>
              <a:t> on the same server in the same directory:</a:t>
            </a:r>
            <a:br>
              <a:rPr lang="en-US" dirty="0" smtClean="0"/>
            </a:b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Link to a document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parent.html</a:t>
            </a:r>
            <a:r>
              <a:rPr lang="en-US" dirty="0" smtClean="0"/>
              <a:t> on the same server in the parent directory:</a:t>
            </a:r>
            <a:br>
              <a:rPr lang="en-US" dirty="0" smtClean="0"/>
            </a:b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Link to a document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cat.html</a:t>
            </a:r>
            <a:r>
              <a:rPr lang="en-US" dirty="0" smtClean="0"/>
              <a:t> on the same server in the subdirectory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stuff</a:t>
            </a:r>
            <a:r>
              <a:rPr lang="en-US" dirty="0" smtClean="0"/>
              <a:t>: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13412" name="Rectangle 4"/>
          <p:cNvSpPr>
            <a:spLocks noChangeArrowheads="1"/>
          </p:cNvSpPr>
          <p:nvPr/>
        </p:nvSpPr>
        <p:spPr bwMode="auto">
          <a:xfrm>
            <a:off x="758825" y="2190779"/>
            <a:ext cx="755808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"&gt;Fill Our Form&lt;/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913413" name="Rectangle 5"/>
          <p:cNvSpPr>
            <a:spLocks noChangeArrowheads="1"/>
          </p:cNvSpPr>
          <p:nvPr/>
        </p:nvSpPr>
        <p:spPr bwMode="auto">
          <a:xfrm>
            <a:off x="758825" y="4038600"/>
            <a:ext cx="755808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3414" name="Rectangle 6"/>
          <p:cNvSpPr>
            <a:spLocks noChangeArrowheads="1"/>
          </p:cNvSpPr>
          <p:nvPr/>
        </p:nvSpPr>
        <p:spPr bwMode="auto">
          <a:xfrm>
            <a:off x="755650" y="5867400"/>
            <a:ext cx="755808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Hyperlinks: &lt;a&gt; Tag (2)</a:t>
            </a:r>
          </a:p>
        </p:txBody>
      </p:sp>
      <p:sp>
        <p:nvSpPr>
          <p:cNvPr id="915459" name="Text Box 3"/>
          <p:cNvSpPr txBox="1">
            <a:spLocks noGrp="1" noChangeArrowheads="1"/>
          </p:cNvSpPr>
          <p:nvPr>
            <p:ph idx="1"/>
          </p:nvPr>
        </p:nvSpPr>
        <p:spPr>
          <a:effectLst/>
        </p:spPr>
        <p:txBody>
          <a:bodyPr lIns="91436" tIns="45718" rIns="91436" bIns="45718"/>
          <a:lstStyle/>
          <a:p>
            <a:pPr>
              <a:defRPr/>
            </a:pPr>
            <a:r>
              <a:rPr lang="en-US" dirty="0" smtClean="0"/>
              <a:t>Link to an external Web site:</a:t>
            </a:r>
            <a:endParaRPr lang="en-US" sz="2800" dirty="0" smtClean="0">
              <a:latin typeface="Courier New" pitchFamily="49" charset="0"/>
            </a:endParaRPr>
          </a:p>
          <a:p>
            <a:pPr lvl="1">
              <a:defRPr/>
            </a:pPr>
            <a:endParaRPr lang="en-US" sz="2800" dirty="0" smtClean="0"/>
          </a:p>
          <a:p>
            <a:pPr lvl="1">
              <a:spcBef>
                <a:spcPts val="1200"/>
              </a:spcBef>
              <a:defRPr/>
            </a:pPr>
            <a:r>
              <a:rPr lang="en-US" dirty="0" smtClean="0"/>
              <a:t>Always use a full URL, including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</a:t>
            </a:r>
            <a:r>
              <a:rPr lang="en-US" dirty="0" smtClean="0"/>
              <a:t>", not just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www.somesite.com</a:t>
            </a:r>
            <a:r>
              <a:rPr lang="en-US" dirty="0" smtClean="0"/>
              <a:t>"</a:t>
            </a:r>
          </a:p>
          <a:p>
            <a:pPr lvl="1">
              <a:defRPr/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target="_blank"</a:t>
            </a:r>
            <a:r>
              <a:rPr lang="en-US" dirty="0" smtClean="0"/>
              <a:t> attribute opens the link in a new window</a:t>
            </a:r>
          </a:p>
          <a:p>
            <a:pPr>
              <a:defRPr/>
            </a:pPr>
            <a:r>
              <a:rPr lang="en-US" dirty="0" smtClean="0"/>
              <a:t>Link to an e-mail address: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15461" name="Rectangle 5"/>
          <p:cNvSpPr>
            <a:spLocks noChangeArrowheads="1"/>
          </p:cNvSpPr>
          <p:nvPr/>
        </p:nvSpPr>
        <p:spPr bwMode="auto">
          <a:xfrm>
            <a:off x="539750" y="1781606"/>
            <a:ext cx="8070850" cy="4281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</a:t>
            </a:r>
          </a:p>
        </p:txBody>
      </p:sp>
      <p:sp>
        <p:nvSpPr>
          <p:cNvPr id="915462" name="Rectangle 6"/>
          <p:cNvSpPr>
            <a:spLocks noChangeArrowheads="1"/>
          </p:cNvSpPr>
          <p:nvPr/>
        </p:nvSpPr>
        <p:spPr bwMode="auto">
          <a:xfrm>
            <a:off x="539750" y="5388524"/>
            <a:ext cx="8070850" cy="8032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href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mailto:bugs@example.com?subject=Bug+Report"&gt;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Please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bugs here (by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e-mail only)&lt;/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Hyperlinks: &lt;a&gt; Tag (3)</a:t>
            </a:r>
          </a:p>
        </p:txBody>
      </p:sp>
      <p:sp>
        <p:nvSpPr>
          <p:cNvPr id="959491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effectLst/>
        </p:spPr>
        <p:txBody>
          <a:bodyPr lIns="91436" tIns="45718" rIns="91436" bIns="45718"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Link to a document called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apply-now.html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On the same server, in same directory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Using an image as a link button: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Link to a document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index.html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On the same server</a:t>
            </a:r>
            <a:r>
              <a:rPr lang="bg-BG" sz="2800" dirty="0" smtClean="0"/>
              <a:t>, </a:t>
            </a:r>
            <a:r>
              <a:rPr lang="en-US" sz="2800" dirty="0" smtClean="0"/>
              <a:t>in the subdirectory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english</a:t>
            </a:r>
            <a:r>
              <a:rPr lang="en-US" sz="2800" dirty="0" smtClean="0"/>
              <a:t> of the parent directory: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59493" name="Rectangle 5"/>
          <p:cNvSpPr>
            <a:spLocks noChangeArrowheads="1"/>
          </p:cNvSpPr>
          <p:nvPr/>
        </p:nvSpPr>
        <p:spPr bwMode="auto">
          <a:xfrm>
            <a:off x="685800" y="2808969"/>
            <a:ext cx="7773988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="apply-now.html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</a:t>
            </a: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src="apply-now-button.jpg</a:t>
            </a: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/&gt;&lt;/a&gt;</a:t>
            </a:r>
          </a:p>
        </p:txBody>
      </p:sp>
      <p:sp>
        <p:nvSpPr>
          <p:cNvPr id="959496" name="Rectangle 8"/>
          <p:cNvSpPr>
            <a:spLocks noChangeArrowheads="1"/>
          </p:cNvSpPr>
          <p:nvPr/>
        </p:nvSpPr>
        <p:spPr bwMode="auto">
          <a:xfrm>
            <a:off x="685800" y="5529792"/>
            <a:ext cx="7773988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 and Sections</a:t>
            </a:r>
            <a:endParaRPr lang="bg-BG" smtClean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Link to another location in the same document:</a:t>
            </a:r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 smtClean="0"/>
              <a:t>Link to a specific location in another document:</a:t>
            </a:r>
            <a:endParaRPr lang="bg-BG" sz="30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71780" name="Rectangle 4"/>
          <p:cNvSpPr>
            <a:spLocks noChangeArrowheads="1"/>
          </p:cNvSpPr>
          <p:nvPr/>
        </p:nvSpPr>
        <p:spPr bwMode="auto">
          <a:xfrm>
            <a:off x="614363" y="1752600"/>
            <a:ext cx="784383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href="#section1"&gt;Go to Introduction&lt;/a&gt;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1781" name="Rectangle 5"/>
          <p:cNvSpPr>
            <a:spLocks noChangeArrowheads="1"/>
          </p:cNvSpPr>
          <p:nvPr/>
        </p:nvSpPr>
        <p:spPr bwMode="auto">
          <a:xfrm>
            <a:off x="614363" y="3733800"/>
            <a:ext cx="7843838" cy="26161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href="chapter3.html#section3.1.1"&gt;Go to Section 3.1.1&lt;/a&gt;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In chapter3.html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id="section3.1.1"&gt;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&lt;h3&gt;3.1.1. Technical Background&lt;/h3&gt;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 – Example</a:t>
            </a:r>
            <a:endParaRPr lang="bg-BG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61541" name="Rectangle 5"/>
          <p:cNvSpPr>
            <a:spLocks noChangeArrowheads="1"/>
          </p:cNvSpPr>
          <p:nvPr/>
        </p:nvSpPr>
        <p:spPr bwMode="auto">
          <a:xfrm>
            <a:off x="530226" y="1864816"/>
            <a:ext cx="808037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mailto:bugs@example.com?subject=Bug Report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"&gt;Please report bugs here (by e-mail only)&lt;/a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 src="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apply-now-button.jpg” /&gt;&lt;/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2000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hyperlinks.html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0226" y="1864816"/>
            <a:ext cx="808037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href="mailto:bugs@example.com?subject=Bug Report"&gt;Please report bugs here (by e-mail only)&lt;/a&gt;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 src="apply-now-button.jpg” /&gt;&lt;/a&gt;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 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2000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hyperlinks.html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 – Example (2)</a:t>
            </a:r>
            <a:endParaRPr lang="bg-BG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53253" name="Picture 4" descr="hyperlin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28775"/>
            <a:ext cx="52578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Links to the Same Document – Example </a:t>
            </a:r>
            <a:endParaRPr lang="bg-BG" sz="3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611188" y="1707952"/>
            <a:ext cx="78486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&lt;h1&gt;Table of Contents&lt;/h1&gt;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&lt;p&gt;&lt;a href="#section1"&gt;Introduction&lt;/a&gt;&lt;br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href="#section2"&gt;Some background&lt;/A&gt;&lt;br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href="#section2.1"&gt;Project History&lt;/a&gt;&lt;br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...the rest of the table of contents...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The document text follows here --&gt;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1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id="section2"&gt;Some background&lt;/h2&gt;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 id="section2.1"&gt;Project History&lt;/h3&gt;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2.1 follows here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links-to-same-document.html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Links to the Same Document – Example (2) </a:t>
            </a:r>
            <a:endParaRPr lang="bg-BG" sz="38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611188" y="1707952"/>
            <a:ext cx="7848600" cy="4597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&lt;h1&gt;Table of Contents&lt;/h1&gt;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&lt;p&gt;&lt;a href="#section1"&gt;Introduction&lt;/a&gt;&lt;br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href="#section2"&gt;Some background&lt;/A&gt;&lt;br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href="#section2.1"&gt;Project History&lt;/a&gt;&lt;br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...the rest of the table of contents...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The document text follows here --&gt;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1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id="section2"&gt;Some background&lt;/h2&gt;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 id="section2.1"&gt;Project History&lt;/h3&gt;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2.1 follows here 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links-to-same-document.html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5" descr="links-to-same-docu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844675"/>
            <a:ext cx="6027738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Inserting an image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 smtClean="0"/>
              <a:t> tag:</a:t>
            </a:r>
          </a:p>
          <a:p>
            <a:pPr>
              <a:defRPr/>
            </a:pPr>
            <a:endParaRPr lang="en-US" dirty="0"/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Image attributes:</a:t>
            </a: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Example:</a:t>
            </a: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Images: </a:t>
            </a:r>
            <a:r>
              <a:rPr lang="en-US" sz="40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&lt;img&gt;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 tag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graphicFrame>
        <p:nvGraphicFramePr>
          <p:cNvPr id="917538" name="Group 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319007"/>
              </p:ext>
            </p:extLst>
          </p:nvPr>
        </p:nvGraphicFramePr>
        <p:xfrm>
          <a:off x="609600" y="2819400"/>
          <a:ext cx="7924800" cy="2049780"/>
        </p:xfrm>
        <a:graphic>
          <a:graphicData uri="http://schemas.openxmlformats.org/drawingml/2006/table">
            <a:tbl>
              <a:tblPr/>
              <a:tblGrid>
                <a:gridCol w="1483731"/>
                <a:gridCol w="6441069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src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Location of image file</a:t>
                      </a: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(relative or absolute)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alt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Substitute text for display</a:t>
                      </a: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(e.g. in text mode)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height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Number of pixels of the height</a:t>
                      </a:r>
                      <a:endParaRPr kumimoji="1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width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Number of pixels of the width</a:t>
                      </a:r>
                      <a:endParaRPr kumimoji="1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border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Size of border, 0 for no border</a:t>
                      </a:r>
                      <a:endParaRPr kumimoji="1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7533" name="Rectangle 29"/>
          <p:cNvSpPr>
            <a:spLocks noChangeArrowheads="1"/>
          </p:cNvSpPr>
          <p:nvPr/>
        </p:nvSpPr>
        <p:spPr bwMode="auto">
          <a:xfrm>
            <a:off x="609600" y="1600200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src="/img/basd-logo.png"&gt;</a:t>
            </a:r>
          </a:p>
        </p:txBody>
      </p:sp>
      <p:sp>
        <p:nvSpPr>
          <p:cNvPr id="917536" name="Rectangle 32"/>
          <p:cNvSpPr>
            <a:spLocks noChangeArrowheads="1"/>
          </p:cNvSpPr>
          <p:nvPr/>
        </p:nvSpPr>
        <p:spPr bwMode="auto">
          <a:xfrm>
            <a:off x="609600" y="6012257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src="./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php.png" alt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="PHP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3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Miscellaneous Tags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: Draws a horizontal rule (line):</a:t>
            </a: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&lt;center&gt;&lt;/center&gt;</a:t>
            </a:r>
            <a:r>
              <a:rPr lang="en-US" dirty="0" smtClean="0"/>
              <a:t>: Deprecated!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&lt;font&gt;&lt;/font&gt;</a:t>
            </a:r>
            <a:r>
              <a:rPr lang="en-US" dirty="0" smtClean="0"/>
              <a:t>: Deprecated!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919557" name="Rectangle 5"/>
          <p:cNvSpPr>
            <a:spLocks noChangeArrowheads="1"/>
          </p:cNvSpPr>
          <p:nvPr/>
        </p:nvSpPr>
        <p:spPr bwMode="auto">
          <a:xfrm>
            <a:off x="609600" y="1821257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 size="5" width="70%"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9558" name="Rectangle 6"/>
          <p:cNvSpPr>
            <a:spLocks noChangeArrowheads="1"/>
          </p:cNvSpPr>
          <p:nvPr/>
        </p:nvSpPr>
        <p:spPr bwMode="auto">
          <a:xfrm>
            <a:off x="609600" y="3048000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&lt;center&gt;Hello World!&lt;/center&gt;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9560" name="Rectangle 8"/>
          <p:cNvSpPr>
            <a:spLocks noChangeArrowheads="1"/>
          </p:cNvSpPr>
          <p:nvPr/>
        </p:nvSpPr>
        <p:spPr bwMode="auto">
          <a:xfrm>
            <a:off x="609600" y="4343400"/>
            <a:ext cx="7853364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&lt;font size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="3" color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"&gt;Font3&lt;/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 size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="+4"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color="blue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"&gt;Font+4&lt;/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Creating HTML Pages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 smtClean="0"/>
              <a:t>An HTML file must have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.html</a:t>
            </a:r>
            <a:r>
              <a:rPr lang="en-US" dirty="0" smtClean="0"/>
              <a:t> file extension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HTML files can be created with text editors:</a:t>
            </a:r>
          </a:p>
          <a:p>
            <a:pPr lvl="1">
              <a:lnSpc>
                <a:spcPct val="95000"/>
              </a:lnSpc>
              <a:defRPr/>
            </a:pPr>
            <a:r>
              <a:rPr lang="en-US" noProof="1" smtClean="0"/>
              <a:t>NotePad, NotePad ++, PSPad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Or HTML editors (WYSIWYG Editors):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Microsoft FrontPage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Macromedia Dreamweaver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Netscape Composer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Microsoft Word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Visual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Miscellaneous Tags – Example</a:t>
            </a:r>
            <a:endParaRPr lang="bg-BG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963588" name="Rectangle 4"/>
          <p:cNvSpPr>
            <a:spLocks noChangeArrowheads="1"/>
          </p:cNvSpPr>
          <p:nvPr/>
        </p:nvSpPr>
        <p:spPr bwMode="auto">
          <a:xfrm>
            <a:off x="608013" y="2019437"/>
            <a:ext cx="7926388" cy="42911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&lt;title&gt;Miscellaneous Tags Example&lt;/title&gt;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&lt;hr size="5" width="70%"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&lt;center&gt;Hello World!&lt;/center&gt;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&lt;font size="3" color="blue"&gt;Font3&lt;/font&gt;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&lt;font size="+4" color="blue"&gt;Font+4&lt;/font&gt;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0420" name="Picture 5" descr="mis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43000"/>
            <a:ext cx="3569029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80911" y="1447800"/>
            <a:ext cx="5391378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misc.html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92500" y="4937125"/>
            <a:ext cx="201689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Ordered Lists: </a:t>
            </a:r>
            <a:r>
              <a:rPr lang="en-US" noProof="1" smtClean="0"/>
              <a:t>&lt;ol&gt;</a:t>
            </a:r>
            <a:r>
              <a:rPr lang="en-US" dirty="0" smtClean="0"/>
              <a:t> Tag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Create an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3000" dirty="0" smtClean="0"/>
              <a:t>rdered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sz="3000" dirty="0" smtClean="0"/>
              <a:t>ist using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000" dirty="0" smtClean="0"/>
              <a:t>: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000" noProof="1" smtClean="0">
              <a:latin typeface="Courier New" pitchFamily="49" charset="0"/>
            </a:endParaRPr>
          </a:p>
          <a:p>
            <a:pPr>
              <a:defRPr/>
            </a:pPr>
            <a:endParaRPr lang="en-US" sz="3000" dirty="0" smtClean="0">
              <a:latin typeface="Courier New" pitchFamily="49" charset="0"/>
            </a:endParaRPr>
          </a:p>
          <a:p>
            <a:pPr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000" dirty="0" smtClean="0"/>
              <a:t>Attribute values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000" dirty="0" smtClean="0"/>
              <a:t> are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dirty="0" smtClean="0"/>
              <a:t>, 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57200" y="4041775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479550" y="5370513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601613" y="5297488"/>
            <a:ext cx="217078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6885548" y="4114800"/>
            <a:ext cx="205537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914399" y="3859619"/>
            <a:ext cx="4465673" cy="10207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347332" y="4000500"/>
            <a:ext cx="539750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1889089" y="3886200"/>
            <a:ext cx="3902109" cy="151981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1408653" y="5294313"/>
            <a:ext cx="56082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3868613" y="3859619"/>
            <a:ext cx="2351433" cy="118465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3394598" y="4941906"/>
            <a:ext cx="577850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 flipH="1">
            <a:off x="5908431" y="3886200"/>
            <a:ext cx="797168" cy="13489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5506496" y="5221288"/>
            <a:ext cx="63976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 flipH="1">
            <a:off x="7219507" y="3912781"/>
            <a:ext cx="244548" cy="2232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6781800" y="4122738"/>
            <a:ext cx="612776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538163" y="1586354"/>
            <a:ext cx="8066087" cy="1766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dirty="0" smtClean="0"/>
              <a:t>Unordered Lists: </a:t>
            </a:r>
            <a:r>
              <a:rPr lang="en-US" sz="3900" noProof="1" smtClean="0"/>
              <a:t>&lt;</a:t>
            </a:r>
            <a:r>
              <a:rPr lang="en-US" sz="3900" dirty="0" smtClean="0"/>
              <a:t>u</a:t>
            </a:r>
            <a:r>
              <a:rPr lang="en-US" sz="3900" noProof="1" smtClean="0"/>
              <a:t>l&gt;</a:t>
            </a:r>
            <a:r>
              <a:rPr lang="en-US" sz="3900" dirty="0" smtClean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dirty="0" smtClean="0"/>
              <a:t>Create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dirty="0" smtClean="0"/>
              <a:t>nordered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dirty="0" smtClean="0"/>
              <a:t>ist 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 smtClean="0"/>
              <a:t>:</a:t>
            </a:r>
            <a:endParaRPr lang="en-US" noProof="1" smtClean="0"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b="0" noProof="1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 smtClean="0"/>
          </a:p>
          <a:p>
            <a:pPr>
              <a:lnSpc>
                <a:spcPts val="3600"/>
              </a:lnSpc>
              <a:defRPr/>
            </a:pPr>
            <a:r>
              <a:rPr lang="en-US" dirty="0" smtClean="0"/>
              <a:t>Attribute values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are:</a:t>
            </a:r>
          </a:p>
          <a:p>
            <a:pPr lvl="1">
              <a:lnSpc>
                <a:spcPts val="36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disc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782096" y="4419600"/>
            <a:ext cx="3810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>
            <a:off x="4571207" y="4419600"/>
            <a:ext cx="1657097" cy="61964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>
            <a:off x="2667000" y="4419600"/>
            <a:ext cx="818104" cy="685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63544" y="4876800"/>
            <a:ext cx="167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485104" y="4876800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227763" y="4945063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533400" y="4868863"/>
            <a:ext cx="358776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6172200" y="4868863"/>
            <a:ext cx="44767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3449096" y="4884233"/>
            <a:ext cx="4318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608013" y="1524000"/>
            <a:ext cx="79263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type="disk"&gt;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Definition lists: &lt;dl&gt; tag</a:t>
            </a:r>
            <a:endParaRPr lang="bg-BG" smtClean="0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Create definition lists 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 smtClean="0"/>
              <a:t>Pairs of text and associated definition; text is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 smtClean="0"/>
              <a:t> tag, definition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 smtClean="0"/>
              <a:t> tag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Renders without bullets</a:t>
            </a:r>
          </a:p>
          <a:p>
            <a:pPr lvl="1">
              <a:defRPr/>
            </a:pPr>
            <a:r>
              <a:rPr lang="en-US" dirty="0" smtClean="0"/>
              <a:t>Definition is indented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755650" y="2895600"/>
            <a:ext cx="7704138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Lists – Example</a:t>
            </a:r>
            <a:endParaRPr lang="bg-BG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964612" name="Rectangle 4"/>
          <p:cNvSpPr>
            <a:spLocks noChangeArrowheads="1"/>
          </p:cNvSpPr>
          <p:nvPr/>
        </p:nvSpPr>
        <p:spPr bwMode="auto">
          <a:xfrm>
            <a:off x="538163" y="990600"/>
            <a:ext cx="8066087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it-IT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&lt;dt&gt;HTML&lt;/dt&gt;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&lt;dd&gt;A markup lang…&lt;/dd&gt;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4600" y="971413"/>
            <a:ext cx="2238489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lists.html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600200"/>
            <a:ext cx="3333750" cy="4791075"/>
          </a:xfrm>
          <a:prstGeom prst="roundRect">
            <a:avLst>
              <a:gd name="adj" fmla="val 14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HTML Special Characters</a:t>
            </a:r>
          </a:p>
        </p:txBody>
      </p:sp>
      <p:grpSp>
        <p:nvGrpSpPr>
          <p:cNvPr id="2" name="Group 151"/>
          <p:cNvGrpSpPr>
            <a:grpSpLocks/>
          </p:cNvGrpSpPr>
          <p:nvPr/>
        </p:nvGrpSpPr>
        <p:grpSpPr bwMode="auto">
          <a:xfrm>
            <a:off x="685800" y="1066800"/>
            <a:ext cx="7696200" cy="5334000"/>
            <a:chOff x="518" y="984"/>
            <a:chExt cx="4721" cy="2990"/>
          </a:xfrm>
        </p:grpSpPr>
        <p:sp>
          <p:nvSpPr>
            <p:cNvPr id="925700" name="Rectangle 4"/>
            <p:cNvSpPr>
              <a:spLocks noChangeArrowheads="1"/>
            </p:cNvSpPr>
            <p:nvPr/>
          </p:nvSpPr>
          <p:spPr bwMode="auto">
            <a:xfrm>
              <a:off x="4151" y="35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£</a:t>
              </a:r>
            </a:p>
          </p:txBody>
        </p:sp>
        <p:sp>
          <p:nvSpPr>
            <p:cNvPr id="925701" name="Rectangle 5"/>
            <p:cNvSpPr>
              <a:spLocks noChangeArrowheads="1"/>
            </p:cNvSpPr>
            <p:nvPr/>
          </p:nvSpPr>
          <p:spPr bwMode="auto">
            <a:xfrm>
              <a:off x="2881" y="35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&amp;pound;</a:t>
              </a:r>
            </a:p>
          </p:txBody>
        </p:sp>
        <p:sp>
          <p:nvSpPr>
            <p:cNvPr id="925702" name="Rectangle 6"/>
            <p:cNvSpPr>
              <a:spLocks noChangeArrowheads="1"/>
            </p:cNvSpPr>
            <p:nvPr/>
          </p:nvSpPr>
          <p:spPr bwMode="auto">
            <a:xfrm>
              <a:off x="518" y="35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British Pound</a:t>
              </a:r>
            </a:p>
          </p:txBody>
        </p:sp>
        <p:sp>
          <p:nvSpPr>
            <p:cNvPr id="925703" name="Rectangle 7"/>
            <p:cNvSpPr>
              <a:spLocks noChangeArrowheads="1"/>
            </p:cNvSpPr>
            <p:nvPr/>
          </p:nvSpPr>
          <p:spPr bwMode="auto">
            <a:xfrm>
              <a:off x="4151" y="328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€</a:t>
              </a:r>
            </a:p>
          </p:txBody>
        </p:sp>
        <p:sp>
          <p:nvSpPr>
            <p:cNvPr id="925704" name="Rectangle 8"/>
            <p:cNvSpPr>
              <a:spLocks noChangeArrowheads="1"/>
            </p:cNvSpPr>
            <p:nvPr/>
          </p:nvSpPr>
          <p:spPr bwMode="auto">
            <a:xfrm>
              <a:off x="2881" y="328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&amp;#8364;</a:t>
              </a:r>
            </a:p>
          </p:txBody>
        </p:sp>
        <p:sp>
          <p:nvSpPr>
            <p:cNvPr id="925705" name="Rectangle 9"/>
            <p:cNvSpPr>
              <a:spLocks noChangeArrowheads="1"/>
            </p:cNvSpPr>
            <p:nvPr/>
          </p:nvSpPr>
          <p:spPr bwMode="auto">
            <a:xfrm>
              <a:off x="518" y="328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Euro</a:t>
              </a:r>
            </a:p>
          </p:txBody>
        </p:sp>
        <p:sp>
          <p:nvSpPr>
            <p:cNvPr id="925706" name="Rectangle 10"/>
            <p:cNvSpPr>
              <a:spLocks noChangeArrowheads="1"/>
            </p:cNvSpPr>
            <p:nvPr/>
          </p:nvSpPr>
          <p:spPr bwMode="auto">
            <a:xfrm>
              <a:off x="4151" y="305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</a:t>
              </a:r>
              <a:endPara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707" name="Rectangle 11"/>
            <p:cNvSpPr>
              <a:spLocks noChangeArrowheads="1"/>
            </p:cNvSpPr>
            <p:nvPr/>
          </p:nvSpPr>
          <p:spPr bwMode="auto">
            <a:xfrm>
              <a:off x="2881" y="305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&amp;quot;</a:t>
              </a:r>
            </a:p>
          </p:txBody>
        </p:sp>
        <p:sp>
          <p:nvSpPr>
            <p:cNvPr id="925708" name="Rectangle 12"/>
            <p:cNvSpPr>
              <a:spLocks noChangeArrowheads="1"/>
            </p:cNvSpPr>
            <p:nvPr/>
          </p:nvSpPr>
          <p:spPr bwMode="auto">
            <a:xfrm>
              <a:off x="518" y="305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Quotation Mark</a:t>
              </a:r>
            </a:p>
          </p:txBody>
        </p:sp>
        <p:sp>
          <p:nvSpPr>
            <p:cNvPr id="925709" name="Rectangle 13"/>
            <p:cNvSpPr>
              <a:spLocks noChangeArrowheads="1"/>
            </p:cNvSpPr>
            <p:nvPr/>
          </p:nvSpPr>
          <p:spPr bwMode="auto">
            <a:xfrm>
              <a:off x="4151" y="374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¥</a:t>
              </a:r>
            </a:p>
          </p:txBody>
        </p:sp>
        <p:sp>
          <p:nvSpPr>
            <p:cNvPr id="925710" name="Rectangle 14"/>
            <p:cNvSpPr>
              <a:spLocks noChangeArrowheads="1"/>
            </p:cNvSpPr>
            <p:nvPr/>
          </p:nvSpPr>
          <p:spPr bwMode="auto">
            <a:xfrm>
              <a:off x="2881" y="374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&amp;yen;</a:t>
              </a:r>
            </a:p>
          </p:txBody>
        </p:sp>
        <p:sp>
          <p:nvSpPr>
            <p:cNvPr id="925711" name="Rectangle 15"/>
            <p:cNvSpPr>
              <a:spLocks noChangeArrowheads="1"/>
            </p:cNvSpPr>
            <p:nvPr/>
          </p:nvSpPr>
          <p:spPr bwMode="auto">
            <a:xfrm>
              <a:off x="518" y="374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Japanese Yen</a:t>
              </a:r>
            </a:p>
          </p:txBody>
        </p:sp>
        <p:sp>
          <p:nvSpPr>
            <p:cNvPr id="925712" name="Rectangle 16"/>
            <p:cNvSpPr>
              <a:spLocks noChangeArrowheads="1"/>
            </p:cNvSpPr>
            <p:nvPr/>
          </p:nvSpPr>
          <p:spPr bwMode="auto">
            <a:xfrm>
              <a:off x="4151" y="282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—</a:t>
              </a:r>
            </a:p>
          </p:txBody>
        </p:sp>
        <p:sp>
          <p:nvSpPr>
            <p:cNvPr id="925713" name="Rectangle 17"/>
            <p:cNvSpPr>
              <a:spLocks noChangeArrowheads="1"/>
            </p:cNvSpPr>
            <p:nvPr/>
          </p:nvSpPr>
          <p:spPr bwMode="auto">
            <a:xfrm>
              <a:off x="2881" y="282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&amp;mdash;</a:t>
              </a:r>
            </a:p>
          </p:txBody>
        </p:sp>
        <p:sp>
          <p:nvSpPr>
            <p:cNvPr id="925714" name="Rectangle 18"/>
            <p:cNvSpPr>
              <a:spLocks noChangeArrowheads="1"/>
            </p:cNvSpPr>
            <p:nvPr/>
          </p:nvSpPr>
          <p:spPr bwMode="auto">
            <a:xfrm>
              <a:off x="518" y="282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Em Dash</a:t>
              </a:r>
            </a:p>
          </p:txBody>
        </p:sp>
        <p:sp>
          <p:nvSpPr>
            <p:cNvPr id="925715" name="Rectangle 19"/>
            <p:cNvSpPr>
              <a:spLocks noChangeArrowheads="1"/>
            </p:cNvSpPr>
            <p:nvPr/>
          </p:nvSpPr>
          <p:spPr bwMode="auto">
            <a:xfrm>
              <a:off x="4151" y="259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endParaRPr lang="en-US" sz="19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925716" name="Rectangle 20"/>
            <p:cNvSpPr>
              <a:spLocks noChangeArrowheads="1"/>
            </p:cNvSpPr>
            <p:nvPr/>
          </p:nvSpPr>
          <p:spPr bwMode="auto">
            <a:xfrm>
              <a:off x="2881" y="259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&amp;nbsp;</a:t>
              </a:r>
            </a:p>
          </p:txBody>
        </p:sp>
        <p:sp>
          <p:nvSpPr>
            <p:cNvPr id="925717" name="Rectangle 21"/>
            <p:cNvSpPr>
              <a:spLocks noChangeArrowheads="1"/>
            </p:cNvSpPr>
            <p:nvPr/>
          </p:nvSpPr>
          <p:spPr bwMode="auto">
            <a:xfrm>
              <a:off x="518" y="259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Non-breaking Space</a:t>
              </a:r>
            </a:p>
          </p:txBody>
        </p:sp>
        <p:sp>
          <p:nvSpPr>
            <p:cNvPr id="925718" name="Rectangle 22"/>
            <p:cNvSpPr>
              <a:spLocks noChangeArrowheads="1"/>
            </p:cNvSpPr>
            <p:nvPr/>
          </p:nvSpPr>
          <p:spPr bwMode="auto">
            <a:xfrm>
              <a:off x="4151" y="236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</a:t>
              </a:r>
            </a:p>
          </p:txBody>
        </p:sp>
        <p:sp>
          <p:nvSpPr>
            <p:cNvPr id="925719" name="Rectangle 23"/>
            <p:cNvSpPr>
              <a:spLocks noChangeArrowheads="1"/>
            </p:cNvSpPr>
            <p:nvPr/>
          </p:nvSpPr>
          <p:spPr bwMode="auto">
            <a:xfrm>
              <a:off x="2881" y="236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&amp;amp;</a:t>
              </a:r>
            </a:p>
          </p:txBody>
        </p:sp>
        <p:sp>
          <p:nvSpPr>
            <p:cNvPr id="925720" name="Rectangle 24"/>
            <p:cNvSpPr>
              <a:spLocks noChangeArrowheads="1"/>
            </p:cNvSpPr>
            <p:nvPr/>
          </p:nvSpPr>
          <p:spPr bwMode="auto">
            <a:xfrm>
              <a:off x="518" y="236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Ampersand</a:t>
              </a:r>
            </a:p>
          </p:txBody>
        </p:sp>
        <p:sp>
          <p:nvSpPr>
            <p:cNvPr id="925721" name="Rectangle 25"/>
            <p:cNvSpPr>
              <a:spLocks noChangeArrowheads="1"/>
            </p:cNvSpPr>
            <p:nvPr/>
          </p:nvSpPr>
          <p:spPr bwMode="auto">
            <a:xfrm>
              <a:off x="4151" y="213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&gt;</a:t>
              </a:r>
            </a:p>
          </p:txBody>
        </p:sp>
        <p:sp>
          <p:nvSpPr>
            <p:cNvPr id="925722" name="Rectangle 26"/>
            <p:cNvSpPr>
              <a:spLocks noChangeArrowheads="1"/>
            </p:cNvSpPr>
            <p:nvPr/>
          </p:nvSpPr>
          <p:spPr bwMode="auto">
            <a:xfrm>
              <a:off x="2881" y="213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&amp;gt;</a:t>
              </a:r>
            </a:p>
          </p:txBody>
        </p:sp>
        <p:sp>
          <p:nvSpPr>
            <p:cNvPr id="925723" name="Rectangle 27"/>
            <p:cNvSpPr>
              <a:spLocks noChangeArrowheads="1"/>
            </p:cNvSpPr>
            <p:nvPr/>
          </p:nvSpPr>
          <p:spPr bwMode="auto">
            <a:xfrm>
              <a:off x="518" y="213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Greater Than</a:t>
              </a:r>
            </a:p>
          </p:txBody>
        </p:sp>
        <p:sp>
          <p:nvSpPr>
            <p:cNvPr id="925724" name="Rectangle 28"/>
            <p:cNvSpPr>
              <a:spLocks noChangeArrowheads="1"/>
            </p:cNvSpPr>
            <p:nvPr/>
          </p:nvSpPr>
          <p:spPr bwMode="auto">
            <a:xfrm>
              <a:off x="4151" y="190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</a:t>
              </a:r>
            </a:p>
          </p:txBody>
        </p:sp>
        <p:sp>
          <p:nvSpPr>
            <p:cNvPr id="925725" name="Rectangle 29"/>
            <p:cNvSpPr>
              <a:spLocks noChangeArrowheads="1"/>
            </p:cNvSpPr>
            <p:nvPr/>
          </p:nvSpPr>
          <p:spPr bwMode="auto">
            <a:xfrm>
              <a:off x="2881" y="190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&amp;lt;</a:t>
              </a:r>
            </a:p>
          </p:txBody>
        </p:sp>
        <p:sp>
          <p:nvSpPr>
            <p:cNvPr id="925726" name="Rectangle 30"/>
            <p:cNvSpPr>
              <a:spLocks noChangeArrowheads="1"/>
            </p:cNvSpPr>
            <p:nvPr/>
          </p:nvSpPr>
          <p:spPr bwMode="auto">
            <a:xfrm>
              <a:off x="518" y="190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Less Than</a:t>
              </a:r>
            </a:p>
          </p:txBody>
        </p:sp>
        <p:sp>
          <p:nvSpPr>
            <p:cNvPr id="925727" name="Rectangle 31"/>
            <p:cNvSpPr>
              <a:spLocks noChangeArrowheads="1"/>
            </p:cNvSpPr>
            <p:nvPr/>
          </p:nvSpPr>
          <p:spPr bwMode="auto">
            <a:xfrm>
              <a:off x="4151" y="167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™</a:t>
              </a:r>
            </a:p>
          </p:txBody>
        </p:sp>
        <p:sp>
          <p:nvSpPr>
            <p:cNvPr id="925728" name="Rectangle 32"/>
            <p:cNvSpPr>
              <a:spLocks noChangeArrowheads="1"/>
            </p:cNvSpPr>
            <p:nvPr/>
          </p:nvSpPr>
          <p:spPr bwMode="auto">
            <a:xfrm>
              <a:off x="2881" y="167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&amp;trade;</a:t>
              </a:r>
            </a:p>
          </p:txBody>
        </p:sp>
        <p:sp>
          <p:nvSpPr>
            <p:cNvPr id="925729" name="Rectangle 33"/>
            <p:cNvSpPr>
              <a:spLocks noChangeArrowheads="1"/>
            </p:cNvSpPr>
            <p:nvPr/>
          </p:nvSpPr>
          <p:spPr bwMode="auto">
            <a:xfrm>
              <a:off x="518" y="167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Trademark Sign</a:t>
              </a:r>
            </a:p>
          </p:txBody>
        </p:sp>
        <p:sp>
          <p:nvSpPr>
            <p:cNvPr id="925730" name="Rectangle 34"/>
            <p:cNvSpPr>
              <a:spLocks noChangeArrowheads="1"/>
            </p:cNvSpPr>
            <p:nvPr/>
          </p:nvSpPr>
          <p:spPr bwMode="auto">
            <a:xfrm>
              <a:off x="4151" y="144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®</a:t>
              </a:r>
            </a:p>
          </p:txBody>
        </p:sp>
        <p:sp>
          <p:nvSpPr>
            <p:cNvPr id="925731" name="Rectangle 35"/>
            <p:cNvSpPr>
              <a:spLocks noChangeArrowheads="1"/>
            </p:cNvSpPr>
            <p:nvPr/>
          </p:nvSpPr>
          <p:spPr bwMode="auto">
            <a:xfrm>
              <a:off x="2881" y="144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&amp;reg;</a:t>
              </a:r>
            </a:p>
          </p:txBody>
        </p:sp>
        <p:sp>
          <p:nvSpPr>
            <p:cNvPr id="925732" name="Rectangle 36"/>
            <p:cNvSpPr>
              <a:spLocks noChangeArrowheads="1"/>
            </p:cNvSpPr>
            <p:nvPr/>
          </p:nvSpPr>
          <p:spPr bwMode="auto">
            <a:xfrm>
              <a:off x="518" y="144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Registered Trademark Sign</a:t>
              </a:r>
            </a:p>
          </p:txBody>
        </p:sp>
        <p:sp>
          <p:nvSpPr>
            <p:cNvPr id="925733" name="Rectangle 37"/>
            <p:cNvSpPr>
              <a:spLocks noChangeArrowheads="1"/>
            </p:cNvSpPr>
            <p:nvPr/>
          </p:nvSpPr>
          <p:spPr bwMode="auto">
            <a:xfrm>
              <a:off x="4151" y="12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©</a:t>
              </a:r>
            </a:p>
          </p:txBody>
        </p:sp>
        <p:sp>
          <p:nvSpPr>
            <p:cNvPr id="925734" name="Rectangle 38"/>
            <p:cNvSpPr>
              <a:spLocks noChangeArrowheads="1"/>
            </p:cNvSpPr>
            <p:nvPr/>
          </p:nvSpPr>
          <p:spPr bwMode="auto">
            <a:xfrm>
              <a:off x="2881" y="12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&amp;copy;</a:t>
              </a:r>
            </a:p>
          </p:txBody>
        </p:sp>
        <p:sp>
          <p:nvSpPr>
            <p:cNvPr id="925735" name="Rectangle 39"/>
            <p:cNvSpPr>
              <a:spLocks noChangeArrowheads="1"/>
            </p:cNvSpPr>
            <p:nvPr/>
          </p:nvSpPr>
          <p:spPr bwMode="auto">
            <a:xfrm>
              <a:off x="518" y="12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Copyright Sign</a:t>
              </a:r>
            </a:p>
          </p:txBody>
        </p:sp>
        <p:sp>
          <p:nvSpPr>
            <p:cNvPr id="925736" name="Rectangle 40"/>
            <p:cNvSpPr>
              <a:spLocks noChangeArrowheads="1"/>
            </p:cNvSpPr>
            <p:nvPr/>
          </p:nvSpPr>
          <p:spPr bwMode="auto">
            <a:xfrm>
              <a:off x="4151" y="984"/>
              <a:ext cx="1088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</a:t>
              </a:r>
            </a:p>
          </p:txBody>
        </p:sp>
        <p:sp>
          <p:nvSpPr>
            <p:cNvPr id="925737" name="Rectangle 41"/>
            <p:cNvSpPr>
              <a:spLocks noChangeArrowheads="1"/>
            </p:cNvSpPr>
            <p:nvPr/>
          </p:nvSpPr>
          <p:spPr bwMode="auto">
            <a:xfrm>
              <a:off x="2881" y="984"/>
              <a:ext cx="1270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 Entity</a:t>
              </a:r>
            </a:p>
          </p:txBody>
        </p:sp>
        <p:sp>
          <p:nvSpPr>
            <p:cNvPr id="925738" name="Rectangle 42"/>
            <p:cNvSpPr>
              <a:spLocks noChangeArrowheads="1"/>
            </p:cNvSpPr>
            <p:nvPr/>
          </p:nvSpPr>
          <p:spPr bwMode="auto">
            <a:xfrm>
              <a:off x="518" y="984"/>
              <a:ext cx="2363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 Name</a:t>
              </a:r>
            </a:p>
          </p:txBody>
        </p:sp>
        <p:sp>
          <p:nvSpPr>
            <p:cNvPr id="925739" name="Line 43"/>
            <p:cNvSpPr>
              <a:spLocks noChangeShapeType="1"/>
            </p:cNvSpPr>
            <p:nvPr/>
          </p:nvSpPr>
          <p:spPr bwMode="auto">
            <a:xfrm>
              <a:off x="518" y="98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0" name="Line 44"/>
            <p:cNvSpPr>
              <a:spLocks noChangeShapeType="1"/>
            </p:cNvSpPr>
            <p:nvPr/>
          </p:nvSpPr>
          <p:spPr bwMode="auto">
            <a:xfrm>
              <a:off x="518" y="397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1" name="Line 45"/>
            <p:cNvSpPr>
              <a:spLocks noChangeShapeType="1"/>
            </p:cNvSpPr>
            <p:nvPr/>
          </p:nvSpPr>
          <p:spPr bwMode="auto">
            <a:xfrm>
              <a:off x="518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2" name="Line 46"/>
            <p:cNvSpPr>
              <a:spLocks noChangeShapeType="1"/>
            </p:cNvSpPr>
            <p:nvPr/>
          </p:nvSpPr>
          <p:spPr bwMode="auto">
            <a:xfrm>
              <a:off x="5239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3" name="Line 67"/>
            <p:cNvSpPr>
              <a:spLocks noChangeShapeType="1"/>
            </p:cNvSpPr>
            <p:nvPr/>
          </p:nvSpPr>
          <p:spPr bwMode="auto">
            <a:xfrm>
              <a:off x="288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4" name="Line 68"/>
            <p:cNvSpPr>
              <a:spLocks noChangeShapeType="1"/>
            </p:cNvSpPr>
            <p:nvPr/>
          </p:nvSpPr>
          <p:spPr bwMode="auto">
            <a:xfrm>
              <a:off x="415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5" name="Line 69"/>
            <p:cNvSpPr>
              <a:spLocks noChangeShapeType="1"/>
            </p:cNvSpPr>
            <p:nvPr/>
          </p:nvSpPr>
          <p:spPr bwMode="auto">
            <a:xfrm>
              <a:off x="518" y="12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70" name="Line 74"/>
            <p:cNvSpPr>
              <a:spLocks noChangeShapeType="1"/>
            </p:cNvSpPr>
            <p:nvPr/>
          </p:nvSpPr>
          <p:spPr bwMode="auto">
            <a:xfrm>
              <a:off x="518" y="14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75" name="Line 79"/>
            <p:cNvSpPr>
              <a:spLocks noChangeShapeType="1"/>
            </p:cNvSpPr>
            <p:nvPr/>
          </p:nvSpPr>
          <p:spPr bwMode="auto">
            <a:xfrm>
              <a:off x="518" y="167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80" name="Line 84"/>
            <p:cNvSpPr>
              <a:spLocks noChangeShapeType="1"/>
            </p:cNvSpPr>
            <p:nvPr/>
          </p:nvSpPr>
          <p:spPr bwMode="auto">
            <a:xfrm>
              <a:off x="518" y="190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85" name="Line 89"/>
            <p:cNvSpPr>
              <a:spLocks noChangeShapeType="1"/>
            </p:cNvSpPr>
            <p:nvPr/>
          </p:nvSpPr>
          <p:spPr bwMode="auto">
            <a:xfrm>
              <a:off x="518" y="213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90" name="Line 94"/>
            <p:cNvSpPr>
              <a:spLocks noChangeShapeType="1"/>
            </p:cNvSpPr>
            <p:nvPr/>
          </p:nvSpPr>
          <p:spPr bwMode="auto">
            <a:xfrm>
              <a:off x="518" y="236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95" name="Line 99"/>
            <p:cNvSpPr>
              <a:spLocks noChangeShapeType="1"/>
            </p:cNvSpPr>
            <p:nvPr/>
          </p:nvSpPr>
          <p:spPr bwMode="auto">
            <a:xfrm>
              <a:off x="518" y="259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800" name="Line 104"/>
            <p:cNvSpPr>
              <a:spLocks noChangeShapeType="1"/>
            </p:cNvSpPr>
            <p:nvPr/>
          </p:nvSpPr>
          <p:spPr bwMode="auto">
            <a:xfrm>
              <a:off x="518" y="282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805" name="Line 109"/>
            <p:cNvSpPr>
              <a:spLocks noChangeShapeType="1"/>
            </p:cNvSpPr>
            <p:nvPr/>
          </p:nvSpPr>
          <p:spPr bwMode="auto">
            <a:xfrm>
              <a:off x="518" y="305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12" name="Line 116"/>
            <p:cNvSpPr>
              <a:spLocks noChangeShapeType="1"/>
            </p:cNvSpPr>
            <p:nvPr/>
          </p:nvSpPr>
          <p:spPr bwMode="auto">
            <a:xfrm>
              <a:off x="518" y="328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19" name="Line 123"/>
            <p:cNvSpPr>
              <a:spLocks noChangeShapeType="1"/>
            </p:cNvSpPr>
            <p:nvPr/>
          </p:nvSpPr>
          <p:spPr bwMode="auto">
            <a:xfrm>
              <a:off x="518" y="35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26" name="Line 130"/>
            <p:cNvSpPr>
              <a:spLocks noChangeShapeType="1"/>
            </p:cNvSpPr>
            <p:nvPr/>
          </p:nvSpPr>
          <p:spPr bwMode="auto">
            <a:xfrm>
              <a:off x="518" y="37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58452FF4-89E3-4D1B-9927-2DBDC00E58D7}" type="slidenum">
              <a:rPr lang="en-US" sz="1100"/>
              <a:pPr lvl="0">
                <a:defRPr/>
              </a:pPr>
              <a:t>45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Special Characters – Example</a:t>
            </a:r>
            <a:endParaRPr lang="bg-BG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1015811" name="Rectangle 3"/>
          <p:cNvSpPr>
            <a:spLocks noChangeArrowheads="1"/>
          </p:cNvSpPr>
          <p:nvPr/>
        </p:nvSpPr>
        <p:spPr bwMode="auto">
          <a:xfrm>
            <a:off x="608014" y="1153954"/>
            <a:ext cx="792638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p&gt;[&amp;gt;&amp;gt;&amp;nbsp;&amp;nbsp;Welcome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&amp;nbsp;&amp;nbsp;&amp;lt;&amp;lt;]&lt;/p&gt;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have following cards: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A&amp;#9827;, K&amp;#9830; and 9&amp;#9829;.&lt;/p&gt;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prefer hard rock &amp;#9835;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music &amp;#9835;&lt;/p&gt;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&gt;&amp;copy;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2006 by Svetlin Nakov &amp;amp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his team&lt;/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&lt;p&gt;Telerik Academy™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2911" y="10668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special-chars.html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Special Chars – Example (2)</a:t>
            </a:r>
            <a:endParaRPr lang="bg-BG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1015811" name="Rectangle 3"/>
          <p:cNvSpPr>
            <a:spLocks noChangeArrowheads="1"/>
          </p:cNvSpPr>
          <p:nvPr/>
        </p:nvSpPr>
        <p:spPr bwMode="auto">
          <a:xfrm>
            <a:off x="608014" y="1153954"/>
            <a:ext cx="792638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&lt;p&gt;[&amp;gt;&amp;gt;&amp;nbsp;&amp;nbsp;Welcome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&amp;nbsp;&amp;nbsp;&amp;lt;&amp;lt;]&lt;/p&gt;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have following cards: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A&amp;#9827;, K&amp;#9830; and 9&amp;#9829;.&lt;/p&gt;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prefer hard rock &amp;#9835;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music &amp;#9835;&lt;/p&gt;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&lt;p&gt;&amp;copy; 2006 by Svetlin Nakov &amp;amp; his team&lt;/p&gt;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&lt;p&gt;Telerik Academy™&lt;/p&gt;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2911" y="10668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special-chars.html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623" y="1828800"/>
            <a:ext cx="6501355" cy="4343400"/>
          </a:xfrm>
          <a:prstGeom prst="roundRect">
            <a:avLst>
              <a:gd name="adj" fmla="val 2404"/>
            </a:avLst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495802"/>
            <a:ext cx="8229600" cy="1447798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</a:rPr>
              <a:t>&lt;DIV&gt;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</a:rPr>
              <a:t>&lt;SPAN&gt;</a:t>
            </a:r>
            <a:r>
              <a:rPr lang="en-US" dirty="0" smtClean="0"/>
              <a:t> Block and Inline Elements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Block and Inline Elements</a:t>
            </a:r>
            <a:endParaRPr lang="bg-BG" dirty="0" smtClean="0"/>
          </a:p>
        </p:txBody>
      </p:sp>
      <p:sp>
        <p:nvSpPr>
          <p:cNvPr id="1062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 elements </a:t>
            </a:r>
            <a:r>
              <a:rPr lang="en-US" dirty="0" smtClean="0"/>
              <a:t>add a line break before and after them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is a block element</a:t>
            </a:r>
          </a:p>
          <a:p>
            <a:pPr lvl="1">
              <a:defRPr/>
            </a:pPr>
            <a:r>
              <a:rPr lang="en-US" dirty="0" smtClean="0"/>
              <a:t>Other block elements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&lt;hr&gt;</a:t>
            </a:r>
            <a:r>
              <a:rPr lang="en-US" dirty="0" smtClean="0"/>
              <a:t>, headings, lists,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dirty="0" smtClean="0"/>
              <a:t> and etc.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elements </a:t>
            </a:r>
            <a:r>
              <a:rPr lang="en-US" dirty="0" smtClean="0"/>
              <a:t>don’t break the text before and after them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 smtClean="0"/>
              <a:t> is an inline element</a:t>
            </a:r>
          </a:p>
          <a:p>
            <a:pPr lvl="1">
              <a:defRPr/>
            </a:pPr>
            <a:r>
              <a:rPr lang="en-US" dirty="0" smtClean="0"/>
              <a:t>Most HTML elements are inline,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1447800"/>
            <a:ext cx="5029200" cy="685800"/>
          </a:xfrm>
        </p:spPr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" y="2192961"/>
            <a:ext cx="5029200" cy="569120"/>
          </a:xfrm>
        </p:spPr>
        <p:txBody>
          <a:bodyPr/>
          <a:lstStyle/>
          <a:p>
            <a:r>
              <a:rPr lang="en-US" dirty="0" smtClean="0"/>
              <a:t>Text, Images, Tables, Forms</a:t>
            </a:r>
          </a:p>
        </p:txBody>
      </p:sp>
      <p:pic>
        <p:nvPicPr>
          <p:cNvPr id="7" name="Picture 8" descr="http://www.transcode.org/images/greenHTM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14800"/>
            <a:ext cx="3962400" cy="2057400"/>
          </a:xfrm>
          <a:prstGeom prst="roundRect">
            <a:avLst>
              <a:gd name="adj" fmla="val 33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creates logical divisions within a page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Block style element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Used with CSS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612775" y="4800600"/>
            <a:ext cx="784701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font-size:24px;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color:red"&gt;DIV example&lt;/div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3734" name="Picture 6" descr="div-and-sp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39" y="1882775"/>
            <a:ext cx="4251325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80911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div-and-span.html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 element</a:t>
            </a:r>
          </a:p>
          <a:p>
            <a:pPr>
              <a:defRPr/>
            </a:pPr>
            <a:r>
              <a:rPr lang="en-US" dirty="0" smtClean="0"/>
              <a:t>Useful for modifying a specific portion of text </a:t>
            </a:r>
          </a:p>
          <a:p>
            <a:pPr lvl="1">
              <a:defRPr/>
            </a:pPr>
            <a:r>
              <a:rPr lang="en-US" dirty="0" smtClean="0"/>
              <a:t>Don't create a separate area			 (paragraph) in the document</a:t>
            </a:r>
          </a:p>
          <a:p>
            <a:pPr>
              <a:defRPr/>
            </a:pPr>
            <a:r>
              <a:rPr lang="en-US" dirty="0" smtClean="0"/>
              <a:t>Very useful with CSS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466725" y="4800362"/>
            <a:ext cx="820896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p&gt;This one is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style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="font-size:32px;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"&gt;TEST&lt;/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814" y="2362200"/>
            <a:ext cx="2621170" cy="2383660"/>
          </a:xfrm>
          <a:prstGeom prst="roundRect">
            <a:avLst>
              <a:gd name="adj" fmla="val 42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sp>
        <p:nvSpPr>
          <p:cNvPr id="7" name="Rectangle 6"/>
          <p:cNvSpPr/>
          <p:nvPr/>
        </p:nvSpPr>
        <p:spPr>
          <a:xfrm>
            <a:off x="381000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09800" y="2895600"/>
            <a:ext cx="4876800" cy="685800"/>
          </a:xfrm>
        </p:spPr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  <a:defRPr/>
            </a:pPr>
            <a:r>
              <a:rPr lang="en-US" dirty="0" smtClean="0"/>
              <a:t>Tables represent tabular data</a:t>
            </a:r>
          </a:p>
          <a:p>
            <a:pPr lvl="1">
              <a:lnSpc>
                <a:spcPts val="4000"/>
              </a:lnSpc>
              <a:defRPr/>
            </a:pPr>
            <a:r>
              <a:rPr lang="en-US" dirty="0" smtClean="0"/>
              <a:t>A table consists of one or several rows</a:t>
            </a:r>
          </a:p>
          <a:p>
            <a:pPr lvl="1">
              <a:lnSpc>
                <a:spcPts val="4000"/>
              </a:lnSpc>
              <a:defRPr/>
            </a:pPr>
            <a:r>
              <a:rPr lang="en-US" dirty="0" smtClean="0"/>
              <a:t>Each row has one or more columns</a:t>
            </a:r>
          </a:p>
          <a:p>
            <a:pPr>
              <a:lnSpc>
                <a:spcPts val="4000"/>
              </a:lnSpc>
              <a:defRPr/>
            </a:pPr>
            <a:r>
              <a:rPr lang="en-US" dirty="0" smtClean="0"/>
              <a:t>Tables comprised of several core tags: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&lt;table&gt;&lt;/table&gt;</a:t>
            </a:r>
            <a:r>
              <a:rPr lang="en-US" dirty="0" smtClean="0"/>
              <a:t>: begin / end the table</a:t>
            </a:r>
            <a:br>
              <a:rPr lang="en-US" dirty="0" smtClean="0"/>
            </a:b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&lt;tr&gt;&lt;/tr&gt;</a:t>
            </a:r>
            <a:r>
              <a:rPr lang="en-US" noProof="1" smtClean="0"/>
              <a:t>: </a:t>
            </a:r>
            <a:r>
              <a:rPr lang="en-US" dirty="0" smtClean="0"/>
              <a:t>create a table row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&lt;td&gt;&lt;/td&gt;</a:t>
            </a:r>
            <a:r>
              <a:rPr lang="en-US" dirty="0" smtClean="0"/>
              <a:t>: create tabular data (cell)</a:t>
            </a:r>
          </a:p>
          <a:p>
            <a:pPr>
              <a:lnSpc>
                <a:spcPts val="4000"/>
              </a:lnSpc>
              <a:defRPr/>
            </a:pPr>
            <a:r>
              <a:rPr lang="en-US" dirty="0" smtClean="0"/>
              <a:t>Tables should not be used for layout. Use CSS floats and positioning styles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6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 (2)</a:t>
            </a:r>
            <a:endParaRPr lang="bg-BG" smtClean="0"/>
          </a:p>
        </p:txBody>
      </p:sp>
      <p:sp>
        <p:nvSpPr>
          <p:cNvPr id="1010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 smtClean="0">
                <a:sym typeface="Wingdings" pitchFamily="2" charset="2"/>
              </a:rPr>
              <a:t>Start and end of a table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en-ZA" dirty="0" smtClean="0"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 smtClean="0">
                <a:sym typeface="Wingdings" pitchFamily="2" charset="2"/>
              </a:rPr>
              <a:t>Start and end of a row</a:t>
            </a:r>
            <a:endParaRPr lang="en-ZA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 smtClean="0">
                <a:sym typeface="Wingdings" pitchFamily="2" charset="2"/>
              </a:rPr>
              <a:t>Start and end of a cell in a row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1010692" name="Rectangle 4"/>
          <p:cNvSpPr>
            <a:spLocks noChangeArrowheads="1"/>
          </p:cNvSpPr>
          <p:nvPr/>
        </p:nvSpPr>
        <p:spPr bwMode="auto">
          <a:xfrm>
            <a:off x="755651" y="1905000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 ... &lt;/table&gt;</a:t>
            </a:r>
          </a:p>
        </p:txBody>
      </p:sp>
      <p:sp>
        <p:nvSpPr>
          <p:cNvPr id="1010693" name="Rectangle 5"/>
          <p:cNvSpPr>
            <a:spLocks noChangeArrowheads="1"/>
          </p:cNvSpPr>
          <p:nvPr/>
        </p:nvSpPr>
        <p:spPr bwMode="auto">
          <a:xfrm>
            <a:off x="755651" y="3500438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 ... &lt;/tr&gt;</a:t>
            </a:r>
          </a:p>
        </p:txBody>
      </p:sp>
      <p:sp>
        <p:nvSpPr>
          <p:cNvPr id="1010694" name="Rectangle 6"/>
          <p:cNvSpPr>
            <a:spLocks noChangeArrowheads="1"/>
          </p:cNvSpPr>
          <p:nvPr/>
        </p:nvSpPr>
        <p:spPr bwMode="auto">
          <a:xfrm>
            <a:off x="755651" y="5100935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 ... &lt;/td&gt;</a:t>
            </a:r>
          </a:p>
        </p:txBody>
      </p:sp>
    </p:spTree>
    <p:extLst>
      <p:ext uri="{BB962C8B-B14F-4D97-AF65-F5344CB8AC3E}">
        <p14:creationId xmlns:p14="http://schemas.microsoft.com/office/powerpoint/2010/main" val="3907040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Simple HTML Tables –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href="lecture1.ppt"&gt;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href="lecture2.ppt"&gt;Lecture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href="lecture2-demos.zip"&gt;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582117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href="lecture1.ppt"&gt;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href="lecture2.ppt"&gt;Lecture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href="lecture2-demos.zip"&gt;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1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Simple HTML Tables – Example (2)</a:t>
            </a:r>
            <a:endParaRPr lang="bg-BG" sz="36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914775"/>
            <a:ext cx="28003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738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Complete HTML Tables</a:t>
            </a:r>
            <a:endParaRPr lang="bg-BG" dirty="0" smtClean="0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rows split into three semantic sections: header, body and footer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&lt;thead&gt;</a:t>
            </a:r>
            <a:r>
              <a:rPr lang="en-US" dirty="0" smtClean="0"/>
              <a:t> denotes table header and contains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dirty="0" smtClean="0"/>
              <a:t> elements, instead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dirty="0" smtClean="0"/>
              <a:t> elements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denotes collection of table rows that contain the very data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dirty="0" smtClean="0"/>
              <a:t> denotes table footer but comes BEFORE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tag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&lt;colgroup&gt;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&lt;col&gt;</a:t>
            </a:r>
            <a:r>
              <a:rPr lang="en-US" dirty="0" smtClean="0"/>
              <a:t> define columns (most often used to set column widths)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54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Complete HTML Table: Example</a:t>
            </a:r>
            <a:endParaRPr lang="bg-BG" sz="3800" dirty="0" smtClean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 </a:t>
            </a:r>
            <a:endParaRPr lang="bg-BG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style="width:100px" /&gt;&lt;col /&gt;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th&gt;Column 1&lt;/th&gt;&lt;th&gt;Column 2&lt;/th&gt;&lt;/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td&gt;Cell 2.2&lt;/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819400" y="22915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header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514600" y="3358396"/>
            <a:ext cx="2209800" cy="527804"/>
          </a:xfrm>
          <a:prstGeom prst="wedgeRoundRectCallout">
            <a:avLst>
              <a:gd name="adj1" fmla="val -82311"/>
              <a:gd name="adj2" fmla="val 525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footer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581400" y="4425196"/>
            <a:ext cx="4419600" cy="527804"/>
          </a:xfrm>
          <a:prstGeom prst="wedgeRoundRectCallout">
            <a:avLst>
              <a:gd name="adj1" fmla="val -90128"/>
              <a:gd name="adj2" fmla="val 554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Last comes the body (data)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934200" y="2209800"/>
            <a:ext cx="990600" cy="527804"/>
          </a:xfrm>
          <a:prstGeom prst="wedgeRoundRectCallout">
            <a:avLst>
              <a:gd name="adj1" fmla="val -88658"/>
              <a:gd name="adj2" fmla="val 740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352800" y="12247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797141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1188" y="12192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style="width:200px" /&gt;&lt;col /&gt;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Complete HTML Table: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11306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table-full.html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514600" y="5029200"/>
            <a:ext cx="4038600" cy="1379101"/>
          </a:xfrm>
          <a:prstGeom prst="wedgeRoundRectCallout">
            <a:avLst>
              <a:gd name="adj1" fmla="val -63389"/>
              <a:gd name="adj2" fmla="val -887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Although the footer is before the data in the code, it is displayed last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752600"/>
            <a:ext cx="53054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752600" y="685800"/>
            <a:ext cx="4038600" cy="953453"/>
          </a:xfrm>
          <a:prstGeom prst="wedgeRoundRectCallout">
            <a:avLst>
              <a:gd name="adj1" fmla="val 72723"/>
              <a:gd name="adj2" fmla="val 1655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By default, header text is bold and centered.</a:t>
            </a:r>
          </a:p>
        </p:txBody>
      </p:sp>
    </p:spTree>
    <p:extLst>
      <p:ext uri="{BB962C8B-B14F-4D97-AF65-F5344CB8AC3E}">
        <p14:creationId xmlns:p14="http://schemas.microsoft.com/office/powerpoint/2010/main" val="1478725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Structure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00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HTML is comprised of “elements” and “tags”</a:t>
            </a:r>
            <a:endParaRPr lang="en-US" sz="3000" dirty="0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Begins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sz="2800" dirty="0" smtClean="0"/>
              <a:t> and ends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Elements (tags) are nested one inside another:</a:t>
            </a: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Tags have attributes:</a:t>
            </a: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HTML describes structure using two main sections: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82693" name="Rectangle 5"/>
          <p:cNvSpPr>
            <a:spLocks noChangeArrowheads="1"/>
          </p:cNvSpPr>
          <p:nvPr/>
        </p:nvSpPr>
        <p:spPr bwMode="auto">
          <a:xfrm>
            <a:off x="615952" y="31566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 &lt;head&gt;&lt;/head&gt; &lt;body&gt;&lt;/body&gt; &lt;/html&gt;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2694" name="Rectangle 6"/>
          <p:cNvSpPr>
            <a:spLocks noChangeArrowheads="1"/>
          </p:cNvSpPr>
          <p:nvPr/>
        </p:nvSpPr>
        <p:spPr bwMode="auto">
          <a:xfrm>
            <a:off x="615952" y="42996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src="logo.jpg" alt="logo"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Tables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3292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Table data “cells”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000" dirty="0" smtClean="0"/>
              <a:t>) can contain nested tables (tables within tables):</a:t>
            </a:r>
            <a:endParaRPr lang="en-US" sz="3000" dirty="0" smtClean="0">
              <a:latin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539750" y="2057400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2911" y="19688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nested-tables.html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0175" y="3905250"/>
            <a:ext cx="30956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99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343400" y="1981200"/>
            <a:ext cx="4267200" cy="441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around the cell content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981200"/>
            <a:ext cx="3352800" cy="4572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between cells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smtClean="0"/>
              <a:t>Cell Spacing and Padding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Tables have two important attributes: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969963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224463" y="2819400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1820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35311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</a:t>
            </a:r>
            <a:r>
              <a:rPr lang="en-US" sz="3600" smtClean="0"/>
              <a:t>– Example (2)</a:t>
            </a:r>
            <a:endParaRPr lang="en-US" sz="36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876550"/>
            <a:ext cx="36861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75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3340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rows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columns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Column and Row Span</a:t>
            </a:r>
          </a:p>
        </p:txBody>
      </p:sp>
      <p:sp>
        <p:nvSpPr>
          <p:cNvPr id="103629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 cells have two important attributes: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990599" y="3240832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2538918" y="3240832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990600" y="3908359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2555875" y="2492375"/>
            <a:ext cx="1871663" cy="527804"/>
          </a:xfrm>
          <a:prstGeom prst="wedgeRoundRectCallout">
            <a:avLst>
              <a:gd name="adj1" fmla="val -46269"/>
              <a:gd name="adj2" fmla="val 1551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539750" y="2492375"/>
            <a:ext cx="1871663" cy="511275"/>
          </a:xfrm>
          <a:prstGeom prst="wedgeRoundRectCallout">
            <a:avLst>
              <a:gd name="adj1" fmla="val 41519"/>
              <a:gd name="adj2" fmla="val 1459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2971800" y="4648200"/>
            <a:ext cx="1871662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colspan="2"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5291138" y="32004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6917243" y="3200400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6917243" y="38862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4716463" y="2492375"/>
            <a:ext cx="1943100" cy="527804"/>
          </a:xfrm>
          <a:prstGeom prst="wedgeRoundRectCallout">
            <a:avLst>
              <a:gd name="adj1" fmla="val 38074"/>
              <a:gd name="adj2" fmla="val 150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rowspan="2"</a:t>
            </a: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6804025" y="2492375"/>
            <a:ext cx="1944688" cy="527804"/>
          </a:xfrm>
          <a:prstGeom prst="wedgeRoundRectCallout">
            <a:avLst>
              <a:gd name="adj1" fmla="val -39389"/>
              <a:gd name="adj2" fmla="val 1507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6781800" y="4572000"/>
            <a:ext cx="194468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</p:spTree>
    <p:extLst>
      <p:ext uri="{BB962C8B-B14F-4D97-AF65-F5344CB8AC3E}">
        <p14:creationId xmlns:p14="http://schemas.microsoft.com/office/powerpoint/2010/main" val="398820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554301"/>
            <a:ext cx="799306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class="1"&gt;&lt;td&gt;Cell[1,1]&lt;/td&gt;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class=“2"&gt;&lt;td&gt;Cell[1,2]&lt;/td&gt;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&lt;td&gt;Cell[3,2]&lt;/td&gt;&lt;/tr&gt;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class=“3"&gt;&lt;td&gt;Cell[1,3]&lt;/td&gt;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&lt;td&gt;Cell[2,3]&lt;/td&gt;&lt;/tr&gt;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785618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3424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371600"/>
            <a:ext cx="799306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class="1"&gt;&lt;td&gt;Cell[1,1]&lt;/td&gt;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class=“2"&gt;&lt;td&gt;Cell[1,2]&lt;/td&gt;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&lt;td&gt;Cell[3,2]&lt;/td&gt;&lt;/tr&gt;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class=“3"&gt;&lt;td&gt;Cell[1,3]&lt;/td&gt;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&lt;td&gt;Cell[2,3]&lt;/td&gt;&lt;/tr&gt;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91991" y="3220496"/>
            <a:ext cx="5737609" cy="2858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Column and Row Span –</a:t>
            </a:r>
            <a:br>
              <a:rPr lang="en-US" sz="3600" dirty="0" smtClean="0"/>
            </a:br>
            <a:r>
              <a:rPr lang="en-US" sz="3600" dirty="0" smtClean="0"/>
              <a:t>Example (2)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785618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627313" y="3351213"/>
            <a:ext cx="5472112" cy="2592387"/>
            <a:chOff x="1649" y="1987"/>
            <a:chExt cx="2463" cy="86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291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Cell[2,3]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649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Cell[1,3]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291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Cell[3,2]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470" y="2275"/>
              <a:ext cx="821" cy="576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Cell[2,2]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649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Cell[1,2]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470" y="1987"/>
              <a:ext cx="1642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Cell[2,1]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649" y="1987"/>
              <a:ext cx="821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Cell[1,1]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649" y="1987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649" y="2851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649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112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649" y="2275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470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49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291" y="2275"/>
              <a:ext cx="0" cy="57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291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7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566988"/>
            <a:ext cx="5761038" cy="6365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550264" y="3380019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Entering User Data from a Web Page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1136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Forms are the primary method for gathering data from site visitors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Create a form block with</a:t>
            </a:r>
          </a:p>
          <a:p>
            <a:pPr>
              <a:spcBef>
                <a:spcPts val="1200"/>
              </a:spcBef>
              <a:defRPr/>
            </a:pPr>
            <a:endParaRPr lang="en-US" dirty="0" smtClean="0"/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755650" y="310509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&lt;form&gt;&lt;/form&gt;</a:t>
            </a:r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755650" y="44958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name="myForm" method="post" action="path/to/some-script.php"&gt;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933894" name="AutoShape 6"/>
          <p:cNvSpPr>
            <a:spLocks noChangeArrowheads="1"/>
          </p:cNvSpPr>
          <p:nvPr/>
        </p:nvSpPr>
        <p:spPr bwMode="auto">
          <a:xfrm>
            <a:off x="1981200" y="5562600"/>
            <a:ext cx="5513388" cy="953453"/>
          </a:xfrm>
          <a:prstGeom prst="wedgeRoundRectCallout">
            <a:avLst>
              <a:gd name="adj1" fmla="val -43068"/>
              <a:gd name="adj2" fmla="val -904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"action" attribute tells where the form data should be sent</a:t>
            </a:r>
          </a:p>
        </p:txBody>
      </p:sp>
      <p:sp>
        <p:nvSpPr>
          <p:cNvPr id="933895" name="AutoShape 7"/>
          <p:cNvSpPr>
            <a:spLocks noChangeArrowheads="1"/>
          </p:cNvSpPr>
          <p:nvPr/>
        </p:nvSpPr>
        <p:spPr bwMode="auto">
          <a:xfrm>
            <a:off x="3581400" y="2819400"/>
            <a:ext cx="5065712" cy="1379101"/>
          </a:xfrm>
          <a:prstGeom prst="wedgeRoundRectCallout">
            <a:avLst>
              <a:gd name="adj1" fmla="val -37849"/>
              <a:gd name="adj2" fmla="val 7708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“method" attribute tells how the form data should be sent – via GET or POST request</a:t>
            </a:r>
          </a:p>
        </p:txBody>
      </p:sp>
    </p:spTree>
    <p:extLst>
      <p:ext uri="{BB962C8B-B14F-4D97-AF65-F5344CB8AC3E}">
        <p14:creationId xmlns:p14="http://schemas.microsoft.com/office/powerpoint/2010/main" val="305480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Single-line text input fields: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Multi-line textarea fields:</a:t>
            </a:r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Hidden fields contain data not shown to the user:</a:t>
            </a:r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800" dirty="0" smtClean="0"/>
              <a:t>Often used by JavaScript code</a:t>
            </a:r>
            <a:endParaRPr lang="en-US" sz="28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7305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name="FirstName" value="This is a text field" /&gt;</a:t>
            </a: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755650" y="32766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&lt;textarea name="Comments"&gt;This is a multi-line text field&lt;/textarea&gt;</a:t>
            </a:r>
          </a:p>
        </p:txBody>
      </p:sp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755650" y="49309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type="hidden" name="Account" value="This is a hidden text field" /&gt;</a:t>
            </a:r>
          </a:p>
        </p:txBody>
      </p:sp>
    </p:spTree>
    <p:extLst>
      <p:ext uri="{BB962C8B-B14F-4D97-AF65-F5344CB8AC3E}">
        <p14:creationId xmlns:p14="http://schemas.microsoft.com/office/powerpoint/2010/main" val="36505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52996" name="Rectangle 4"/>
          <p:cNvSpPr>
            <a:spLocks noChangeArrowheads="1"/>
          </p:cNvSpPr>
          <p:nvPr/>
        </p:nvSpPr>
        <p:spPr bwMode="auto">
          <a:xfrm>
            <a:off x="541338" y="1628775"/>
            <a:ext cx="7991475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45" name="Picture 8" descr="My-First-HTML-Page-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4221163"/>
            <a:ext cx="5556250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1020554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test.html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Fieldsets</a:t>
            </a:r>
            <a:endParaRPr lang="en-US" dirty="0" smtClean="0"/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</a:t>
            </a:r>
            <a:r>
              <a:rPr lang="en-US" sz="3000" dirty="0" smtClean="0"/>
              <a:t> are used to enclose a group of related form fields: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rgbClr val="FFFFFF"/>
                </a:solidFill>
              </a:rPr>
              <a:t>&lt;legend&gt;</a:t>
            </a:r>
            <a:r>
              <a:rPr lang="en-US" sz="3000" dirty="0" smtClean="0"/>
              <a:t> is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</a:t>
            </a:r>
            <a:r>
              <a:rPr lang="en-US" sz="3000" dirty="0" smtClean="0"/>
              <a:t>'s title.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926372"/>
            <a:ext cx="7488238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action="form.aspx"&gt;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&lt;legend&gt;Client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id="Name"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id="Phone"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&lt;legend&gt;Order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id="Quantity"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&lt;textarea cols="40" rows="10"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id="Remarks"&gt;&lt;/textarea&gt;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4187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 Input Controls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Checkboxes: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Radio buttons: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 smtClean="0"/>
              <a:t>Radio buttons can be grouped, allowing only one to be selected from a group: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755650" y="18067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name="fruit" value="apple" /&gt;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755650" y="348609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name="title" value="Mr." /&gt;</a:t>
            </a:r>
          </a:p>
        </p:txBody>
      </p:sp>
      <p:sp>
        <p:nvSpPr>
          <p:cNvPr id="937990" name="Rectangle 6"/>
          <p:cNvSpPr>
            <a:spLocks noChangeArrowheads="1"/>
          </p:cNvSpPr>
          <p:nvPr/>
        </p:nvSpPr>
        <p:spPr bwMode="auto">
          <a:xfrm>
            <a:off x="762000" y="5445125"/>
            <a:ext cx="7467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 smtClean="0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value="Lom"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 smtClean="0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value="Ruse" /&gt;</a:t>
            </a:r>
          </a:p>
        </p:txBody>
      </p:sp>
    </p:spTree>
    <p:extLst>
      <p:ext uri="{BB962C8B-B14F-4D97-AF65-F5344CB8AC3E}">
        <p14:creationId xmlns:p14="http://schemas.microsoft.com/office/powerpoint/2010/main" val="291745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Other Form Controls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Dropdown menus: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sz="28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3000"/>
              </a:spcBef>
              <a:defRPr/>
            </a:pPr>
            <a:r>
              <a:rPr lang="en-US" dirty="0" smtClean="0"/>
              <a:t>Submit button: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611188" y="1752600"/>
            <a:ext cx="7848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name="gender"&gt;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2"&gt;Female&lt;/option&gt;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3"&gt;Other&lt;/option&gt;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611188" y="5036403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type="submit" name="submitBtn" value="Apply Now" /&gt;</a:t>
            </a:r>
          </a:p>
        </p:txBody>
      </p:sp>
    </p:spTree>
    <p:extLst>
      <p:ext uri="{BB962C8B-B14F-4D97-AF65-F5344CB8AC3E}">
        <p14:creationId xmlns:p14="http://schemas.microsoft.com/office/powerpoint/2010/main" val="195355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Other Form Controls (2)</a:t>
            </a:r>
            <a:endParaRPr lang="bg-BG" smtClean="0"/>
          </a:p>
        </p:txBody>
      </p:sp>
      <p:sp>
        <p:nvSpPr>
          <p:cNvPr id="1059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/>
              <a:t>Reset button – brings the form to its initial state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/>
              <a:t>Image button – acts like submit but image is displayed and click coordinates are sent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/>
              <a:t>Ordinary button – used for </a:t>
            </a:r>
            <a:r>
              <a:rPr lang="en-US" sz="3000" dirty="0" err="1" smtClean="0"/>
              <a:t>Javascript</a:t>
            </a:r>
            <a:r>
              <a:rPr lang="en-US" sz="3000" dirty="0" smtClean="0"/>
              <a:t>, no default action</a:t>
            </a:r>
            <a:endParaRPr lang="bg-BG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755650" y="17526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type="reset" name="resetBtn" value="Reset the form" /&gt;</a:t>
            </a: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755650" y="3808413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type="image" src="submit.gif" name="submitBtn" alt="Submit" /&gt;</a:t>
            </a:r>
          </a:p>
        </p:txBody>
      </p:sp>
      <p:sp>
        <p:nvSpPr>
          <p:cNvPr id="1059846" name="Rectangle 6"/>
          <p:cNvSpPr>
            <a:spLocks noChangeArrowheads="1"/>
          </p:cNvSpPr>
          <p:nvPr/>
        </p:nvSpPr>
        <p:spPr bwMode="auto">
          <a:xfrm>
            <a:off x="755650" y="5862935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value="click me" /&gt;</a:t>
            </a:r>
          </a:p>
        </p:txBody>
      </p:sp>
    </p:spTree>
    <p:extLst>
      <p:ext uri="{BB962C8B-B14F-4D97-AF65-F5344CB8AC3E}">
        <p14:creationId xmlns:p14="http://schemas.microsoft.com/office/powerpoint/2010/main" val="3021945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Other Form Controls (3)</a:t>
            </a:r>
            <a:endParaRPr lang="bg-BG" smtClean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Password input – a text field which masks the entered text with * signs</a:t>
            </a:r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r>
              <a:rPr lang="en-US" sz="3000" dirty="0" smtClean="0"/>
              <a:t>Multiple select field – displays the list of items in multiple lines, instead of one</a:t>
            </a:r>
            <a:endParaRPr lang="bg-BG" sz="30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2209800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type="password" name="pass" /&gt;</a:t>
            </a:r>
          </a:p>
        </p:txBody>
      </p:sp>
      <p:sp>
        <p:nvSpPr>
          <p:cNvPr id="1060869" name="Rectangle 5"/>
          <p:cNvSpPr>
            <a:spLocks noChangeArrowheads="1"/>
          </p:cNvSpPr>
          <p:nvPr/>
        </p:nvSpPr>
        <p:spPr bwMode="auto">
          <a:xfrm>
            <a:off x="684213" y="4038600"/>
            <a:ext cx="7848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name="products" multiple="multiple"&gt;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selected="selected"&gt;keyboard&lt;/option&gt;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2"&gt;mouse&lt;/option&gt;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3"&gt;speakers&lt;/option&gt;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451510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Other Form Controls (4)</a:t>
            </a:r>
            <a:endParaRPr lang="bg-BG" dirty="0" smtClean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File input – a field used for uploading files</a:t>
            </a:r>
          </a:p>
          <a:p>
            <a:pPr>
              <a:defRPr/>
            </a:pPr>
            <a:endParaRPr lang="en-US" sz="3000" dirty="0" smtClean="0"/>
          </a:p>
          <a:p>
            <a:pPr lvl="1">
              <a:defRPr/>
            </a:pPr>
            <a:r>
              <a:rPr lang="en-US" sz="2800" dirty="0" smtClean="0"/>
              <a:t>When used, it requires the form element to have a specific attribute:</a:t>
            </a:r>
            <a:endParaRPr lang="bg-BG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1752600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type="file" name="photo" /&gt;</a:t>
            </a:r>
          </a:p>
        </p:txBody>
      </p:sp>
      <p:sp>
        <p:nvSpPr>
          <p:cNvPr id="1060869" name="Rectangle 5"/>
          <p:cNvSpPr>
            <a:spLocks noChangeArrowheads="1"/>
          </p:cNvSpPr>
          <p:nvPr/>
        </p:nvSpPr>
        <p:spPr bwMode="auto">
          <a:xfrm>
            <a:off x="684213" y="3581400"/>
            <a:ext cx="7848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enctype="multipart/form-data"&gt;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type="file" name="photo"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199069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Labels</a:t>
            </a:r>
            <a:endParaRPr lang="bg-BG" dirty="0" smtClean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Form labels are used to associate an explanatory text to a form field using the field's ID.</a:t>
            </a:r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r>
              <a:rPr lang="en-US" sz="3000" dirty="0" smtClean="0"/>
              <a:t>Clicking on a label focuses its associated field (checkboxes are toggled, radio buttons are checked)</a:t>
            </a:r>
          </a:p>
          <a:p>
            <a:pPr>
              <a:defRPr/>
            </a:pPr>
            <a:r>
              <a:rPr lang="en-US" sz="3000" dirty="0" smtClean="0"/>
              <a:t>Labels are both a usability and accessibility feature and are required in order to pass accessibility validation.</a:t>
            </a:r>
            <a:endParaRPr lang="bg-BG" sz="30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2209800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&lt;label for="fn"&gt;First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id="fn" /&gt;</a:t>
            </a:r>
          </a:p>
        </p:txBody>
      </p:sp>
    </p:spTree>
    <p:extLst>
      <p:ext uri="{BB962C8B-B14F-4D97-AF65-F5344CB8AC3E}">
        <p14:creationId xmlns:p14="http://schemas.microsoft.com/office/powerpoint/2010/main" val="1670814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Forms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555626" y="1143000"/>
            <a:ext cx="805497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action="apply-now.php"&gt;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name="subject" type="hidden" value="Class"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&lt;fieldset&gt;&lt;legend&gt;Academic information&lt;/legend&gt;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for="degree"&gt;Degree&lt;/label&gt;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&lt;select name="degree" id="degree"&gt;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value="BA"&gt;Bachelor of Art&lt;/option&gt;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value="BS"&gt;Bachelor of Science&lt;/option&gt;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value="MBA" selected="selected"&gt;Master of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Business Administration&lt;/option&gt;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&lt;/select&gt;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for="studentid"&gt;Student ID&lt;/label&gt;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type="password" name="studentid"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&lt;/fieldset&gt;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&lt;fieldset&gt;&lt;legend&gt;Personal Details&lt;/legend&gt;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for="fname"&gt;First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name="fname" id="fname"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for="lname"&gt;Last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name="lname" id="lname" /&gt;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649792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5029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Forms – Example (2)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967683" name="Rectangle 3"/>
          <p:cNvSpPr>
            <a:spLocks noChangeArrowheads="1"/>
          </p:cNvSpPr>
          <p:nvPr/>
        </p:nvSpPr>
        <p:spPr bwMode="auto">
          <a:xfrm>
            <a:off x="534988" y="1255058"/>
            <a:ext cx="8075612" cy="49654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&lt;br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Gender: 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&lt;input name="gender" type="radio" id="gm" value="m"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&lt;label for="gm"&gt;Male&lt;/label&gt;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&lt;input name="gender" type="radio" id="gf" value="f"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&lt;label for="gf"&gt;Female&lt;/label&gt;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&lt;br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for="email"&gt;Email&lt;/label&gt;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name="email" id="email"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&lt;/fieldset&gt;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&lt;textarea name="terms" cols="30" rows="4"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readonly="readonly"&gt;TERMS AND CONDITIONS...&lt;/textarea&gt;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type="submit" name="submit" value="Send Form"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type="reset" value="Clear Form"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713761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 (continued)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8827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33400" y="713761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 (continued)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– Example (3)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5063" y="1295400"/>
            <a:ext cx="43338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388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ChangeArrowheads="1"/>
          </p:cNvSpPr>
          <p:nvPr/>
        </p:nvSpPr>
        <p:spPr bwMode="auto">
          <a:xfrm>
            <a:off x="539750" y="1676400"/>
            <a:ext cx="8207375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Tags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133600" y="1905000"/>
            <a:ext cx="2209799" cy="527804"/>
          </a:xfrm>
          <a:prstGeom prst="wedgeRoundRectCallout">
            <a:avLst>
              <a:gd name="adj1" fmla="val -51525"/>
              <a:gd name="adj2" fmla="val 1398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72200" y="3663196"/>
            <a:ext cx="2057400" cy="527804"/>
          </a:xfrm>
          <a:prstGeom prst="wedgeRoundRectCallout">
            <a:avLst>
              <a:gd name="adj1" fmla="val -45850"/>
              <a:gd name="adj2" fmla="val -1114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562600"/>
            <a:ext cx="822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HTML element consists of an opening tag, a closing tag and the content inside.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TabIndex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tabindex</a:t>
            </a:r>
            <a:r>
              <a:rPr lang="en-US" dirty="0" smtClean="0"/>
              <a:t> HTML attribute controls the order in which form fields and hyperlinks are focused when repeatedly pressing the TAB key</a:t>
            </a:r>
          </a:p>
          <a:p>
            <a:pPr lvl="1"/>
            <a:r>
              <a:rPr lang="en-US" dirty="0" err="1" smtClean="0"/>
              <a:t>tabindex</a:t>
            </a:r>
            <a:r>
              <a:rPr lang="en-US" dirty="0" smtClean="0"/>
              <a:t>="0" (zero) - "natural" order</a:t>
            </a:r>
          </a:p>
          <a:p>
            <a:pPr lvl="1"/>
            <a:r>
              <a:rPr lang="en-US" dirty="0" smtClean="0"/>
              <a:t>If X &gt; Y, then elements with </a:t>
            </a:r>
            <a:r>
              <a:rPr lang="en-US" dirty="0" err="1" smtClean="0"/>
              <a:t>tabindex</a:t>
            </a:r>
            <a:r>
              <a:rPr lang="en-US" dirty="0" smtClean="0"/>
              <a:t>="X" are iterated before elements with </a:t>
            </a:r>
            <a:r>
              <a:rPr lang="en-US" dirty="0" err="1" smtClean="0"/>
              <a:t>tabindex</a:t>
            </a:r>
            <a:r>
              <a:rPr lang="en-US" dirty="0" smtClean="0"/>
              <a:t>="Y"</a:t>
            </a:r>
          </a:p>
          <a:p>
            <a:pPr lvl="1"/>
            <a:r>
              <a:rPr lang="en-US" dirty="0" smtClean="0"/>
              <a:t>Elements with negative </a:t>
            </a:r>
            <a:r>
              <a:rPr lang="en-US" dirty="0" err="1" smtClean="0"/>
              <a:t>tabindex</a:t>
            </a:r>
            <a:r>
              <a:rPr lang="en-US" dirty="0" smtClean="0"/>
              <a:t> are skipped, however, this is not defined in the standard</a:t>
            </a:r>
          </a:p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3" y="5715000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tabindex="10" /&gt;</a:t>
            </a:r>
          </a:p>
        </p:txBody>
      </p:sp>
    </p:spTree>
    <p:extLst>
      <p:ext uri="{BB962C8B-B14F-4D97-AF65-F5344CB8AC3E}">
        <p14:creationId xmlns:p14="http://schemas.microsoft.com/office/powerpoint/2010/main" val="191287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572001"/>
            <a:ext cx="7924800" cy="685800"/>
          </a:xfrm>
        </p:spPr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56912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&lt;frameset&gt;</a:t>
            </a:r>
            <a:r>
              <a:rPr lang="en-US" noProof="1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&lt;frame&gt;</a:t>
            </a:r>
            <a:r>
              <a:rPr lang="en-US" noProof="1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webdevelopersnotes.com/tutorials/adhtml/nfram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3657600" cy="2438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eosignal.org/wmsclient/viewer/doc/img/framese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425448"/>
            <a:ext cx="3790950" cy="24389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123740" lon="1804826" rev="2156107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30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Frames</a:t>
            </a:r>
            <a:r>
              <a:rPr lang="en-US" dirty="0" smtClean="0"/>
              <a:t> provide a way to show multiple HTML documents in a single Web page</a:t>
            </a:r>
          </a:p>
          <a:p>
            <a:r>
              <a:rPr lang="en-US" dirty="0" smtClean="0"/>
              <a:t>The page can be split into separate views (frames) horizontally and vertically</a:t>
            </a:r>
          </a:p>
          <a:p>
            <a:r>
              <a:rPr lang="en-US" dirty="0" smtClean="0"/>
              <a:t>Frames were popular in the early ages of HTML development, but now their usage is rejected</a:t>
            </a:r>
          </a:p>
          <a:p>
            <a:r>
              <a:rPr lang="en-US" dirty="0" smtClean="0"/>
              <a:t>Frames are not supported by all user agents (browsers, search engines, etc.)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noframes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 smtClean="0"/>
              <a:t>element is used to provide content for non-compatible agents.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 –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1712893"/>
            <a:ext cx="777081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&lt;head&gt;&lt;title&gt;Frames Example&lt;/title&gt;&lt;/head&gt;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 cols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="180px,*,150px"&gt;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="left.html"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="middle.html"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="right.html"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28874" y="1094872"/>
            <a:ext cx="2057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frames.html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218093"/>
            <a:ext cx="8077200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Note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target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attribute applied to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elements in the left frame.</a:t>
            </a:r>
          </a:p>
        </p:txBody>
      </p:sp>
    </p:spTree>
    <p:extLst>
      <p:ext uri="{BB962C8B-B14F-4D97-AF65-F5344CB8AC3E}">
        <p14:creationId xmlns:p14="http://schemas.microsoft.com/office/powerpoint/2010/main" val="25921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Frames: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frames</a:t>
            </a:r>
            <a:r>
              <a:rPr lang="en-US" dirty="0" smtClean="0"/>
              <a:t> provide a way to show one website inside another website: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3099137"/>
            <a:ext cx="777081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&lt;iframe 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iframeGoogle" width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600" height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400" src="http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www.google.com" frameborder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yes" scrolling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="yes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"&gt;&lt;/iframe&gt;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57799" y="2514600"/>
            <a:ext cx="3179135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iframe-demo.html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5872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8229600" cy="1524000"/>
          </a:xfrm>
        </p:spPr>
        <p:txBody>
          <a:bodyPr/>
          <a:lstStyle/>
          <a:p>
            <a:r>
              <a:rPr lang="en-US" dirty="0" smtClean="0"/>
              <a:t>Cascading Style Sheets (CSS)</a:t>
            </a:r>
            <a:endParaRPr lang="en-US" dirty="0"/>
          </a:p>
        </p:txBody>
      </p:sp>
      <p:pic>
        <p:nvPicPr>
          <p:cNvPr id="80900" name="Picture 4" descr="http://www.iconspedia.com/uploads/123811726718472634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8391">
            <a:off x="111519" y="2201586"/>
            <a:ext cx="1748902" cy="17489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301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What is CSS?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Styling with Cascading Stylesheets (CSS)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Selectors and style definitions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Linking HTML and CSS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Fonts, Backgrounds, Borders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The Box Model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Alignment, Z-Index, Margin, Padding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Positioning and Floating Elements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Visibility, Display, Overflow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CSS Development Tools</a:t>
            </a:r>
          </a:p>
          <a:p>
            <a:pPr marL="541338" indent="-541338">
              <a:tabLst/>
            </a:pPr>
            <a:endParaRPr lang="en-US" dirty="0" smtClean="0">
              <a:solidFill>
                <a:srgbClr val="FAF7C8"/>
              </a:solidFill>
            </a:endParaRPr>
          </a:p>
          <a:p>
            <a:endParaRPr lang="en-US" dirty="0" smtClean="0">
              <a:solidFill>
                <a:srgbClr val="FAF7C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5929" y="4467457"/>
            <a:ext cx="5752142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CSS Intro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87033" y="5381857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Styling with Cascading Stylesheets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55" y="1743307"/>
            <a:ext cx="325359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blog.arcane-graphics.com/wp-content/uploads/2009/01/1083339_computer_abbreviations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743307"/>
            <a:ext cx="292100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48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Introduction</a:t>
            </a:r>
            <a:endParaRPr lang="bg-BG" dirty="0" smtClean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Cascading Style Sheets (CSS)</a:t>
            </a:r>
          </a:p>
          <a:p>
            <a:pPr lvl="1">
              <a:defRPr/>
            </a:pPr>
            <a:r>
              <a:rPr lang="en-US" sz="2800" dirty="0" smtClean="0"/>
              <a:t>Used to describe the presentation of documents</a:t>
            </a:r>
          </a:p>
          <a:p>
            <a:pPr lvl="1">
              <a:defRPr/>
            </a:pPr>
            <a:r>
              <a:rPr lang="en-US" sz="2800" dirty="0" smtClean="0"/>
              <a:t>Define sizes, spacing, fonts, colors, layout, etc.</a:t>
            </a:r>
          </a:p>
          <a:p>
            <a:pPr lvl="1">
              <a:defRPr/>
            </a:pPr>
            <a:r>
              <a:rPr lang="en-US" sz="2800" dirty="0" smtClean="0"/>
              <a:t>Improve content accessibility</a:t>
            </a:r>
          </a:p>
          <a:p>
            <a:pPr lvl="1">
              <a:defRPr/>
            </a:pPr>
            <a:r>
              <a:rPr lang="en-US" sz="2800" dirty="0" smtClean="0"/>
              <a:t>Improve flexibility</a:t>
            </a:r>
          </a:p>
          <a:p>
            <a:pPr>
              <a:defRPr/>
            </a:pPr>
            <a:r>
              <a:rPr lang="en-US" sz="3000" dirty="0" smtClean="0"/>
              <a:t>Designed to separate presentation from content</a:t>
            </a:r>
          </a:p>
          <a:p>
            <a:pPr>
              <a:defRPr/>
            </a:pPr>
            <a:r>
              <a:rPr lang="en-US" sz="3000" dirty="0" smtClean="0"/>
              <a:t>Due to CSS, all HTML presentation tags and attributes are deprecated, e.g.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center</a:t>
            </a:r>
            <a:r>
              <a:rPr lang="en-US" sz="3000" dirty="0" smtClean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95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“Cascading</a:t>
            </a:r>
            <a:r>
              <a:rPr lang="en-US" dirty="0" smtClean="0"/>
              <a:t>”?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CSS styles are inherited and some not</a:t>
            </a:r>
          </a:p>
          <a:p>
            <a:pPr lvl="1"/>
            <a:r>
              <a:rPr lang="en-US" dirty="0" smtClean="0"/>
              <a:t>Text-related and list-related properties are inherited -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color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line-height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text-align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list-style</a:t>
            </a:r>
            <a:r>
              <a:rPr lang="en-US" dirty="0" smtClean="0"/>
              <a:t>, etc</a:t>
            </a:r>
          </a:p>
          <a:p>
            <a:pPr lvl="1"/>
            <a:r>
              <a:rPr lang="en-US" dirty="0" smtClean="0"/>
              <a:t>Box-related and positioning styles are not inherited -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float</a:t>
            </a:r>
            <a:r>
              <a:rPr lang="en-US" sz="2800" dirty="0" smtClean="0"/>
              <a:t>, etc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&lt;a&gt;</a:t>
            </a:r>
            <a:r>
              <a:rPr lang="en-US" dirty="0" smtClean="0"/>
              <a:t> elements do not inherit color and text-decoration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1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703082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2514600"/>
            <a:ext cx="7354345" cy="1259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Header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733800" y="1524000"/>
            <a:ext cx="2362200" cy="527804"/>
          </a:xfrm>
          <a:prstGeom prst="wedgeRoundRectCallout">
            <a:avLst>
              <a:gd name="adj1" fmla="val -51100"/>
              <a:gd name="adj2" fmla="val 1483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Style Sheets Syntax</a:t>
            </a:r>
            <a:endParaRPr lang="bg-BG" dirty="0" smtClean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err="1" smtClean="0"/>
              <a:t>Stylesheets</a:t>
            </a:r>
            <a:r>
              <a:rPr lang="en-US" sz="3000" dirty="0" smtClean="0"/>
              <a:t> consist of rules, selectors, declarations, properties and values</a:t>
            </a:r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r>
              <a:rPr lang="en-US" sz="3000" dirty="0" smtClean="0"/>
              <a:t>Selectors are separated by commas</a:t>
            </a:r>
          </a:p>
          <a:p>
            <a:pPr>
              <a:defRPr/>
            </a:pPr>
            <a:r>
              <a:rPr lang="en-US" sz="3000" dirty="0" smtClean="0"/>
              <a:t>Declarations are separated by semicolons</a:t>
            </a:r>
          </a:p>
          <a:p>
            <a:pPr>
              <a:defRPr/>
            </a:pPr>
            <a:r>
              <a:rPr lang="en-US" sz="3000" dirty="0" smtClean="0"/>
              <a:t>Properties and values are separated by colons</a:t>
            </a:r>
            <a:endParaRPr lang="bg-BG" sz="3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85800" y="6019800"/>
            <a:ext cx="7772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h1,h2,h3 { color: green; font-weight: bold; 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0" y="2286000"/>
            <a:ext cx="4381500" cy="1143000"/>
          </a:xfrm>
          <a:prstGeom prst="roundRect">
            <a:avLst>
              <a:gd name="adj" fmla="val 8862"/>
            </a:avLst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514600" y="3485346"/>
            <a:ext cx="4114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http://css.maxdesign.com.au/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69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determine which element the rule applies to: </a:t>
            </a:r>
          </a:p>
          <a:p>
            <a:pPr lvl="1">
              <a:defRPr/>
            </a:pPr>
            <a:r>
              <a:rPr lang="en-US" dirty="0" smtClean="0"/>
              <a:t>All elements of specific type (tag)</a:t>
            </a:r>
          </a:p>
          <a:p>
            <a:pPr lvl="1">
              <a:defRPr/>
            </a:pPr>
            <a:r>
              <a:rPr lang="en-US" dirty="0" smtClean="0"/>
              <a:t>Those that mach a specific attribute (id, class)</a:t>
            </a:r>
          </a:p>
          <a:p>
            <a:pPr lvl="1">
              <a:defRPr/>
            </a:pPr>
            <a:r>
              <a:rPr lang="en-US" dirty="0" smtClean="0"/>
              <a:t>Elements may be matched depending on how they are nested in the document tree (HTML)</a:t>
            </a:r>
          </a:p>
          <a:p>
            <a:pPr>
              <a:defRPr/>
            </a:pPr>
            <a:r>
              <a:rPr lang="en-US" dirty="0" smtClean="0"/>
              <a:t>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5334000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.header a { color: green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5969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#menu&gt;li { padding-top: 8px }</a:t>
            </a:r>
          </a:p>
        </p:txBody>
      </p:sp>
    </p:spTree>
    <p:extLst>
      <p:ext uri="{BB962C8B-B14F-4D97-AF65-F5344CB8AC3E}">
        <p14:creationId xmlns:p14="http://schemas.microsoft.com/office/powerpoint/2010/main" val="3299773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(2)</a:t>
            </a:r>
            <a:endParaRPr lang="bg-BG" dirty="0" smtClean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3915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 smtClean="0"/>
              <a:t>Three primary kinds of selectors:</a:t>
            </a:r>
          </a:p>
          <a:p>
            <a:pPr lvl="1">
              <a:lnSpc>
                <a:spcPts val="3700"/>
              </a:lnSpc>
              <a:spcBef>
                <a:spcPts val="0"/>
              </a:spcBef>
              <a:defRPr/>
            </a:pPr>
            <a:r>
              <a:rPr lang="en-US" sz="2600" dirty="0" smtClean="0"/>
              <a:t>By tag (type selector):</a:t>
            </a:r>
            <a:br>
              <a:rPr lang="en-US" sz="2600" dirty="0" smtClean="0"/>
            </a:br>
            <a:endParaRPr lang="en-US" sz="2600" dirty="0" smtClean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 smtClean="0"/>
              <a:t>By element id:</a:t>
            </a:r>
            <a:br>
              <a:rPr lang="en-US" sz="2600" dirty="0" smtClean="0"/>
            </a:br>
            <a:endParaRPr lang="en-US" sz="2600" noProof="1" smtClean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 smtClean="0"/>
              <a:t>By element class name (only for HTML): </a:t>
            </a:r>
            <a:br>
              <a:rPr lang="en-US" sz="2600" dirty="0" smtClean="0"/>
            </a:br>
            <a:endParaRPr lang="en-US" sz="2600" dirty="0" smtClean="0">
              <a:latin typeface="Courier New" pitchFamily="49" charset="0"/>
            </a:endParaRPr>
          </a:p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 smtClean="0"/>
              <a:t>Selectors can be combined with commas:</a:t>
            </a:r>
          </a:p>
          <a:p>
            <a:pPr>
              <a:lnSpc>
                <a:spcPts val="3700"/>
              </a:lnSpc>
              <a:spcBef>
                <a:spcPts val="300"/>
              </a:spcBef>
              <a:buFontTx/>
              <a:buNone/>
              <a:defRPr/>
            </a:pPr>
            <a:r>
              <a:rPr lang="en-US" sz="2800" dirty="0" smtClean="0"/>
              <a:t>	</a:t>
            </a:r>
            <a:br>
              <a:rPr lang="en-US" sz="2800" dirty="0" smtClean="0"/>
            </a:br>
            <a:r>
              <a:rPr lang="en-US" sz="2800" dirty="0" smtClean="0"/>
              <a:t>This will match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dirty="0" smtClean="0"/>
              <a:t> tags, elements with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dirty="0" smtClean="0"/>
              <a:t>, and element with id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top-link</a:t>
            </a:r>
            <a:endParaRPr lang="bg-BG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00113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{ font-family: verdana,sans-serif; }</a:t>
            </a:r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900113" y="30480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#element_id { color: #ff0000; }</a:t>
            </a:r>
          </a:p>
        </p:txBody>
      </p:sp>
      <p:sp>
        <p:nvSpPr>
          <p:cNvPr id="1002502" name="Rectangle 6"/>
          <p:cNvSpPr>
            <a:spLocks noChangeArrowheads="1"/>
          </p:cNvSpPr>
          <p:nvPr/>
        </p:nvSpPr>
        <p:spPr bwMode="auto">
          <a:xfrm>
            <a:off x="900113" y="4114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.myClass {border: 1px solid red}</a:t>
            </a:r>
          </a:p>
        </p:txBody>
      </p:sp>
      <p:sp>
        <p:nvSpPr>
          <p:cNvPr id="1002503" name="Rectangle 7"/>
          <p:cNvSpPr>
            <a:spLocks noChangeArrowheads="1"/>
          </p:cNvSpPr>
          <p:nvPr/>
        </p:nvSpPr>
        <p:spPr bwMode="auto">
          <a:xfrm>
            <a:off x="900113" y="51317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 .link, #top-link {font-weight: bold}</a:t>
            </a:r>
          </a:p>
        </p:txBody>
      </p:sp>
    </p:spTree>
    <p:extLst>
      <p:ext uri="{BB962C8B-B14F-4D97-AF65-F5344CB8AC3E}">
        <p14:creationId xmlns:p14="http://schemas.microsoft.com/office/powerpoint/2010/main" val="2903748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(3)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Pseudo-classes define state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:hover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:visited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:active</a:t>
            </a:r>
            <a:r>
              <a:rPr lang="en-US" dirty="0" smtClean="0"/>
              <a:t> 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lang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 smtClean="0"/>
              <a:t>Pseudo-elements define element "parts" or are used to generate content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:first-line</a:t>
            </a:r>
            <a:r>
              <a:rPr lang="en-US" dirty="0" smtClean="0"/>
              <a:t> 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:before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:after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4344650"/>
            <a:ext cx="76327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color: red;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p:first-line { text-transform: uppercase;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.title:before { content: "»";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.title:after { content: "«"; }</a:t>
            </a:r>
          </a:p>
        </p:txBody>
      </p:sp>
    </p:spTree>
    <p:extLst>
      <p:ext uri="{BB962C8B-B14F-4D97-AF65-F5344CB8AC3E}">
        <p14:creationId xmlns:p14="http://schemas.microsoft.com/office/powerpoint/2010/main" val="3369426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(4)</a:t>
            </a:r>
            <a:endParaRPr lang="bg-BG" dirty="0" smtClean="0"/>
          </a:p>
        </p:txBody>
      </p:sp>
      <p:sp>
        <p:nvSpPr>
          <p:cNvPr id="1005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1"/>
            <a:ext cx="8496300" cy="5678488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 smtClean="0"/>
              <a:t>Match relative to element placement:</a:t>
            </a:r>
          </a:p>
          <a:p>
            <a:pPr>
              <a:lnSpc>
                <a:spcPct val="85000"/>
              </a:lnSpc>
              <a:spcBef>
                <a:spcPts val="2400"/>
              </a:spcBef>
              <a:buFontTx/>
              <a:buNone/>
              <a:defRPr/>
            </a:pP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This will match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000" dirty="0" smtClean="0"/>
              <a:t> tags that are inside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endParaRPr lang="en-US" sz="3000" dirty="0" smtClean="0"/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 smtClean="0"/>
              <a:t> – universal selector (avoid or use with care!):</a:t>
            </a:r>
          </a:p>
          <a:p>
            <a:pPr>
              <a:lnSpc>
                <a:spcPct val="85000"/>
              </a:lnSpc>
              <a:spcBef>
                <a:spcPts val="3000"/>
              </a:spcBef>
              <a:spcAft>
                <a:spcPts val="0"/>
              </a:spcAft>
              <a:buFontTx/>
              <a:buNone/>
              <a:defRPr/>
            </a:pPr>
            <a:r>
              <a:rPr lang="en-US" sz="3000" dirty="0" smtClean="0">
                <a:latin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</a:rPr>
            </a:br>
            <a:r>
              <a:rPr lang="en-US" sz="3000" dirty="0" smtClean="0"/>
              <a:t>This will match all descendants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dirty="0" smtClean="0"/>
              <a:t> element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 smtClean="0"/>
              <a:t> selector – used to match “next sibling”:</a:t>
            </a:r>
          </a:p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  <a:defRPr/>
            </a:pPr>
            <a:endParaRPr lang="en-US" sz="3000" dirty="0" smtClean="0"/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sz="3000" dirty="0" smtClean="0"/>
              <a:t>	This will match all siblings with class name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 smtClean="0"/>
              <a:t> that appear immediately after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 smtClean="0"/>
              <a:t> tag</a:t>
            </a:r>
            <a:endParaRPr lang="bg-BG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  <p:sp>
        <p:nvSpPr>
          <p:cNvPr id="1005572" name="Rectangle 4"/>
          <p:cNvSpPr>
            <a:spLocks noChangeArrowheads="1"/>
          </p:cNvSpPr>
          <p:nvPr/>
        </p:nvSpPr>
        <p:spPr bwMode="auto">
          <a:xfrm>
            <a:off x="900113" y="1550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a {text-decoration: underline}</a:t>
            </a:r>
          </a:p>
        </p:txBody>
      </p:sp>
      <p:sp>
        <p:nvSpPr>
          <p:cNvPr id="1005573" name="Rectangle 5"/>
          <p:cNvSpPr>
            <a:spLocks noChangeArrowheads="1"/>
          </p:cNvSpPr>
          <p:nvPr/>
        </p:nvSpPr>
        <p:spPr bwMode="auto">
          <a:xfrm>
            <a:off x="900113" y="3352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* {color: black}</a:t>
            </a:r>
          </a:p>
        </p:txBody>
      </p:sp>
      <p:sp>
        <p:nvSpPr>
          <p:cNvPr id="1005574" name="Rectangle 6"/>
          <p:cNvSpPr>
            <a:spLocks noChangeArrowheads="1"/>
          </p:cNvSpPr>
          <p:nvPr/>
        </p:nvSpPr>
        <p:spPr bwMode="auto">
          <a:xfrm>
            <a:off x="900113" y="52079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+ .link {float:right}</a:t>
            </a:r>
          </a:p>
        </p:txBody>
      </p:sp>
    </p:spTree>
    <p:extLst>
      <p:ext uri="{BB962C8B-B14F-4D97-AF65-F5344CB8AC3E}">
        <p14:creationId xmlns:p14="http://schemas.microsoft.com/office/powerpoint/2010/main" val="3533051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(5)</a:t>
            </a:r>
            <a:endParaRPr lang="bg-BG" dirty="0" smtClean="0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sz="2800" dirty="0" smtClean="0"/>
              <a:t> selector – matches direct child nodes:</a:t>
            </a:r>
            <a:r>
              <a:rPr lang="en-US" sz="2800" dirty="0" smtClean="0">
                <a:latin typeface="Courier New" pitchFamily="49" charset="0"/>
              </a:rPr>
              <a:t/>
            </a:r>
            <a:br>
              <a:rPr lang="en-US" sz="2800" dirty="0" smtClean="0">
                <a:latin typeface="Courier New" pitchFamily="49" charset="0"/>
              </a:rPr>
            </a:br>
            <a:endParaRPr lang="en-US" sz="2800" dirty="0" smtClean="0">
              <a:latin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800" dirty="0" smtClean="0"/>
              <a:t>	This will match all elements with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error</a:t>
            </a:r>
            <a:r>
              <a:rPr lang="en-US" sz="2800" dirty="0" smtClean="0"/>
              <a:t>, direct children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&lt;p&gt;</a:t>
            </a:r>
            <a:r>
              <a:rPr lang="en-US" sz="2800" dirty="0" smtClean="0"/>
              <a:t> tag</a:t>
            </a:r>
          </a:p>
          <a:p>
            <a:pPr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[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] </a:t>
            </a:r>
            <a:r>
              <a:rPr lang="en-US" sz="2800" dirty="0" smtClean="0"/>
              <a:t>– matches tag attributes by regular expression:</a:t>
            </a:r>
          </a:p>
          <a:p>
            <a:pPr>
              <a:spcBef>
                <a:spcPts val="1200"/>
              </a:spcBef>
              <a:buFontTx/>
              <a:buNone/>
              <a:defRPr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This will match all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&lt;img&gt;</a:t>
            </a:r>
            <a:r>
              <a:rPr lang="en-US" sz="2800" dirty="0" smtClean="0"/>
              <a:t> tags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</a:t>
            </a:r>
            <a:r>
              <a:rPr lang="en-US" sz="2800" dirty="0" smtClean="0"/>
              <a:t> attribute containing the word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logo</a:t>
            </a:r>
          </a:p>
          <a:p>
            <a:pPr>
              <a:spcBef>
                <a:spcPts val="120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.class1.class2 </a:t>
            </a:r>
            <a:r>
              <a:rPr lang="en-US" sz="2800" dirty="0" smtClean="0"/>
              <a:t>(no space) - matches elements with both (all) classes applied at the same time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  <p:sp>
        <p:nvSpPr>
          <p:cNvPr id="1008644" name="Rectangle 4"/>
          <p:cNvSpPr>
            <a:spLocks noChangeArrowheads="1"/>
          </p:cNvSpPr>
          <p:nvPr/>
        </p:nvSpPr>
        <p:spPr bwMode="auto">
          <a:xfrm>
            <a:off x="889000" y="14741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&gt; .error {font-size: 8px}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8645" name="Rectangle 5"/>
          <p:cNvSpPr>
            <a:spLocks noChangeArrowheads="1"/>
          </p:cNvSpPr>
          <p:nvPr/>
        </p:nvSpPr>
        <p:spPr bwMode="auto">
          <a:xfrm>
            <a:off x="900113" y="36576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img[alt~=logo] {border: none}</a:t>
            </a:r>
          </a:p>
        </p:txBody>
      </p:sp>
    </p:spTree>
    <p:extLst>
      <p:ext uri="{BB962C8B-B14F-4D97-AF65-F5344CB8AC3E}">
        <p14:creationId xmlns:p14="http://schemas.microsoft.com/office/powerpoint/2010/main" val="2403780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Values in the CSS Rules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Colors are set in RGB format (decimal or hex):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Example: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#a0a6aa =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rgb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(160, 166, 170)</a:t>
            </a:r>
            <a:endParaRPr lang="en-US" sz="2800" dirty="0" smtClean="0"/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Predefined color aliases exist: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black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blue</a:t>
            </a:r>
            <a:r>
              <a:rPr lang="en-US" sz="2800" dirty="0" smtClean="0"/>
              <a:t>, etc.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Numeric values are specified in: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Pixels, </a:t>
            </a:r>
            <a:r>
              <a:rPr lang="en-US" sz="2800" dirty="0" err="1" smtClean="0"/>
              <a:t>ems</a:t>
            </a:r>
            <a:r>
              <a:rPr lang="en-US" sz="2800" dirty="0" smtClean="0"/>
              <a:t>, e.g.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12px</a:t>
            </a:r>
            <a:r>
              <a:rPr lang="en-US" sz="2800" dirty="0" smtClean="0"/>
              <a:t> 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1.4em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Points, inches, centimeters, millimeters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600" dirty="0" smtClean="0"/>
              <a:t>E.g.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10pt</a:t>
            </a:r>
            <a:r>
              <a:rPr lang="en-US" sz="2600" dirty="0" smtClean="0"/>
              <a:t> 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1in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1cm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1mm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Percentages, e.g.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50%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600" dirty="0" smtClean="0"/>
              <a:t>Percentage of what?...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Zero can be used with no unit: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 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99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Default Browser Styles</a:t>
            </a:r>
            <a:endParaRPr lang="bg-BG" dirty="0" smtClean="0"/>
          </a:p>
        </p:txBody>
      </p:sp>
      <p:sp>
        <p:nvSpPr>
          <p:cNvPr id="104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Browsers have default CSS styles</a:t>
            </a:r>
          </a:p>
          <a:p>
            <a:pPr lvl="1">
              <a:defRPr/>
            </a:pPr>
            <a:r>
              <a:rPr lang="en-US" dirty="0" smtClean="0"/>
              <a:t>Used when there is no CSS information or any other style information in the document</a:t>
            </a:r>
          </a:p>
          <a:p>
            <a:pPr>
              <a:defRPr/>
            </a:pPr>
            <a:r>
              <a:rPr lang="en-US" dirty="0" smtClean="0"/>
              <a:t>Caution: default styles differ in browsers</a:t>
            </a:r>
          </a:p>
          <a:p>
            <a:pPr lvl="1">
              <a:defRPr/>
            </a:pPr>
            <a:r>
              <a:rPr lang="en-US" dirty="0" smtClean="0"/>
              <a:t>E.g. margins, </a:t>
            </a:r>
            <a:r>
              <a:rPr lang="en-US" dirty="0" err="1" smtClean="0"/>
              <a:t>paddings</a:t>
            </a:r>
            <a:r>
              <a:rPr lang="en-US" dirty="0" smtClean="0"/>
              <a:t> and font sizes differ most often and usually developers reset them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47507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{ margin: 0; padding: 0;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5638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body, h1, p, ul, li { margin: 0; padding: 0;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342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1628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Linking HTML and CSS</a:t>
            </a:r>
            <a:endParaRPr lang="bg-BG" dirty="0" smtClean="0"/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(content) and CSS (presentation) can be linked in three ways: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 smtClean="0"/>
              <a:t>: the CSS rules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style</a:t>
            </a:r>
            <a:r>
              <a:rPr lang="en-US" dirty="0" smtClean="0"/>
              <a:t> attribute</a:t>
            </a:r>
          </a:p>
          <a:p>
            <a:pPr lvl="2">
              <a:defRPr/>
            </a:pPr>
            <a:r>
              <a:rPr lang="en-US" dirty="0" smtClean="0"/>
              <a:t>No selectors are needed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Embedded</a:t>
            </a:r>
            <a:r>
              <a:rPr lang="en-US" dirty="0" smtClean="0"/>
              <a:t>: in the &lt;head&gt;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 smtClean="0"/>
              <a:t> tag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</a:t>
            </a:r>
            <a:r>
              <a:rPr lang="en-US" dirty="0" smtClean="0"/>
              <a:t>: CSS rules in separate file (best)</a:t>
            </a:r>
          </a:p>
          <a:p>
            <a:pPr lvl="2">
              <a:defRPr/>
            </a:pPr>
            <a:r>
              <a:rPr lang="en-US" dirty="0" smtClean="0"/>
              <a:t>Usually a file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.css</a:t>
            </a:r>
            <a:r>
              <a:rPr lang="en-US" dirty="0" smtClean="0"/>
              <a:t> extension</a:t>
            </a:r>
          </a:p>
          <a:p>
            <a:pPr lvl="2">
              <a:defRPr/>
            </a:pPr>
            <a:r>
              <a:rPr lang="en-US" dirty="0" smtClean="0"/>
              <a:t>Linked via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&lt;link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rel="stylesheet"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href=…&gt;</a:t>
            </a:r>
            <a:r>
              <a:rPr lang="en-US" sz="2600" dirty="0" smtClean="0"/>
              <a:t> </a:t>
            </a:r>
            <a:r>
              <a:rPr lang="en-US" dirty="0" smtClean="0"/>
              <a:t>tag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@import</a:t>
            </a:r>
            <a:r>
              <a:rPr lang="en-US" dirty="0" smtClean="0"/>
              <a:t> directive in embedded CSS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02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Linking HTML and CSS (2)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Using external files is highly recommended</a:t>
            </a:r>
          </a:p>
          <a:p>
            <a:pPr lvl="1">
              <a:defRPr/>
            </a:pPr>
            <a:r>
              <a:rPr lang="en-US" dirty="0" smtClean="0"/>
              <a:t>Simplifies the HTML document </a:t>
            </a:r>
          </a:p>
          <a:p>
            <a:pPr lvl="1">
              <a:defRPr/>
            </a:pPr>
            <a:r>
              <a:rPr lang="en-US" dirty="0" smtClean="0"/>
              <a:t>Improves page load speed as the CSS file is cached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44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8537</TotalTime>
  <Words>11707</Words>
  <Application>Microsoft Office PowerPoint</Application>
  <PresentationFormat>On-screen Show (4:3)</PresentationFormat>
  <Paragraphs>1900</Paragraphs>
  <Slides>145</Slides>
  <Notes>55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145</vt:i4>
      </vt:variant>
    </vt:vector>
  </HeadingPairs>
  <TitlesOfParts>
    <vt:vector size="147" baseType="lpstr">
      <vt:lpstr>Telerik-PowerPoint-Theme</vt:lpstr>
      <vt:lpstr>Image</vt:lpstr>
      <vt:lpstr>HTML Basics</vt:lpstr>
      <vt:lpstr>How the Web Works?</vt:lpstr>
      <vt:lpstr>What is a Web Page?</vt:lpstr>
      <vt:lpstr>Creating HTML Pages</vt:lpstr>
      <vt:lpstr>HTML Basics</vt:lpstr>
      <vt:lpstr>HTML Structure</vt:lpstr>
      <vt:lpstr>First HTML Page</vt:lpstr>
      <vt:lpstr>First HTML Page: Tags</vt:lpstr>
      <vt:lpstr>First HTML Page: Header</vt:lpstr>
      <vt:lpstr>First HTML Page: Body</vt:lpstr>
      <vt:lpstr>Some Simple Tags</vt:lpstr>
      <vt:lpstr>Some Simple Tags – Example</vt:lpstr>
      <vt:lpstr>Some Simple Tags – Example (2)</vt:lpstr>
      <vt:lpstr>Tags Attributes</vt:lpstr>
      <vt:lpstr>Headings and Paragraphs</vt:lpstr>
      <vt:lpstr>Headings and Paragraphs – Example </vt:lpstr>
      <vt:lpstr>Headings and Paragraphs – Example (2)</vt:lpstr>
      <vt:lpstr>Introduction to HTML</vt:lpstr>
      <vt:lpstr>The &lt;!DOCTYPE&gt; Declaration</vt:lpstr>
      <vt:lpstr>The &lt;head&gt; Section</vt:lpstr>
      <vt:lpstr>&lt;head&gt; Section: &lt;title&gt; tag</vt:lpstr>
      <vt:lpstr>&lt;head&gt; Section: &lt;meta&gt;</vt:lpstr>
      <vt:lpstr>&lt;head&gt; Section: &lt;script&gt;</vt:lpstr>
      <vt:lpstr>&lt;head&gt; Section: &lt;style&gt;</vt:lpstr>
      <vt:lpstr>Comments: &lt;!-- --&gt; Tag</vt:lpstr>
      <vt:lpstr>&lt;body&gt; Section: Introduction</vt:lpstr>
      <vt:lpstr>Text Formatting</vt:lpstr>
      <vt:lpstr>Text Formatting – Example</vt:lpstr>
      <vt:lpstr>Text Formatting – Example (2)</vt:lpstr>
      <vt:lpstr>Hyperlinks: &lt;a&gt; Tag</vt:lpstr>
      <vt:lpstr>Hyperlinks: &lt;a&gt; Tag (2)</vt:lpstr>
      <vt:lpstr>Hyperlinks: &lt;a&gt; Tag (3)</vt:lpstr>
      <vt:lpstr>Hyperlinks and Sections</vt:lpstr>
      <vt:lpstr>Hyperlinks – Example</vt:lpstr>
      <vt:lpstr>Hyperlinks – Example (2)</vt:lpstr>
      <vt:lpstr>Links to the Same Document – Example </vt:lpstr>
      <vt:lpstr>Links to the Same Document – Example (2) </vt:lpstr>
      <vt:lpstr>Images: &lt;img&gt; tag</vt:lpstr>
      <vt:lpstr>Miscellaneous Tags</vt:lpstr>
      <vt:lpstr>Miscellaneous Tags – Example</vt:lpstr>
      <vt:lpstr>Ordered Lists: &lt;ol&gt; Tag</vt:lpstr>
      <vt:lpstr>Unordered Lists: &lt;ul&gt; Tag</vt:lpstr>
      <vt:lpstr>Definition lists: &lt;dl&gt; tag</vt:lpstr>
      <vt:lpstr>Lists – Example</vt:lpstr>
      <vt:lpstr>HTML Special Characters</vt:lpstr>
      <vt:lpstr>Special Characters – Example</vt:lpstr>
      <vt:lpstr>Special Chars – Example (2)</vt:lpstr>
      <vt:lpstr>Using &lt;DIV&gt; and &lt;SPAN&gt; Block and Inline Elements</vt:lpstr>
      <vt:lpstr>Block and Inline Elements</vt:lpstr>
      <vt:lpstr>The &lt;div&gt; Tag</vt:lpstr>
      <vt:lpstr>The &lt;span&gt; Tag</vt:lpstr>
      <vt:lpstr>HTML Tables</vt:lpstr>
      <vt:lpstr>HTML Tables</vt:lpstr>
      <vt:lpstr>HTML Tables (2)</vt:lpstr>
      <vt:lpstr>Simple HTML Tables – Example</vt:lpstr>
      <vt:lpstr>Simple HTML Tables – Example (2)</vt:lpstr>
      <vt:lpstr>Complete HTML Tables</vt:lpstr>
      <vt:lpstr>Complete HTML Table: Example</vt:lpstr>
      <vt:lpstr>Complete HTML Table: Example (2)</vt:lpstr>
      <vt:lpstr>Nested Tables</vt:lpstr>
      <vt:lpstr>Cell Spacing and Padding</vt:lpstr>
      <vt:lpstr>Cell Spacing and Padding – Example</vt:lpstr>
      <vt:lpstr>Cell Spacing and Padding – Example (2)</vt:lpstr>
      <vt:lpstr>Column and Row Span</vt:lpstr>
      <vt:lpstr>Column and Row Span – Example</vt:lpstr>
      <vt:lpstr>Column and Row Span – Example (2)</vt:lpstr>
      <vt:lpstr>HTML Forms</vt:lpstr>
      <vt:lpstr>HTML Forms</vt:lpstr>
      <vt:lpstr>Form Fields</vt:lpstr>
      <vt:lpstr>Fieldsets</vt:lpstr>
      <vt:lpstr>Form Input Controls</vt:lpstr>
      <vt:lpstr>Other Form Controls</vt:lpstr>
      <vt:lpstr>Other Form Controls (2)</vt:lpstr>
      <vt:lpstr>Other Form Controls (3)</vt:lpstr>
      <vt:lpstr>Other Form Controls (4)</vt:lpstr>
      <vt:lpstr>Labels</vt:lpstr>
      <vt:lpstr>HTML Forms – Example</vt:lpstr>
      <vt:lpstr>HTML Forms – Example (2)</vt:lpstr>
      <vt:lpstr>HTML Forms – Example (3)</vt:lpstr>
      <vt:lpstr>TabIndex</vt:lpstr>
      <vt:lpstr>HTML Frames</vt:lpstr>
      <vt:lpstr>HTML Frames</vt:lpstr>
      <vt:lpstr>HTML Frames – Demo</vt:lpstr>
      <vt:lpstr>Inline Frames: &lt;iframe&gt;</vt:lpstr>
      <vt:lpstr>Cascading Style Sheets (CSS)</vt:lpstr>
      <vt:lpstr>Table of Contents</vt:lpstr>
      <vt:lpstr>CSS Intro</vt:lpstr>
      <vt:lpstr>CSS Introduction</vt:lpstr>
      <vt:lpstr>Why “Cascading”? (3)</vt:lpstr>
      <vt:lpstr>Style Sheets Syntax</vt:lpstr>
      <vt:lpstr>Selectors</vt:lpstr>
      <vt:lpstr>Selectors (2)</vt:lpstr>
      <vt:lpstr>Selectors (3)</vt:lpstr>
      <vt:lpstr>Selectors (4)</vt:lpstr>
      <vt:lpstr>Selectors (5)</vt:lpstr>
      <vt:lpstr>Values in the CSS Rules</vt:lpstr>
      <vt:lpstr>Default Browser Styles</vt:lpstr>
      <vt:lpstr>Linking HTML and CSS</vt:lpstr>
      <vt:lpstr>Linking HTML and CSS (2)</vt:lpstr>
      <vt:lpstr>Inline Styles: Example</vt:lpstr>
      <vt:lpstr>Inline Styles: Example</vt:lpstr>
      <vt:lpstr>CSS Cascade (Precedence)</vt:lpstr>
      <vt:lpstr>CSS Specificity</vt:lpstr>
      <vt:lpstr>Embedded Styles</vt:lpstr>
      <vt:lpstr>Embedded Styles: Example</vt:lpstr>
      <vt:lpstr>Embedded Styles: Example (2)</vt:lpstr>
      <vt:lpstr>Embedded Styles: Example (3)</vt:lpstr>
      <vt:lpstr>External CSS Styles</vt:lpstr>
      <vt:lpstr>External CSS Styles (2)</vt:lpstr>
      <vt:lpstr>External Styles: Example</vt:lpstr>
      <vt:lpstr>External Styles: Example (2)</vt:lpstr>
      <vt:lpstr>External Styles: Example (3)</vt:lpstr>
      <vt:lpstr>External Styles: Example (4)</vt:lpstr>
      <vt:lpstr>Text-related CSS Properties</vt:lpstr>
      <vt:lpstr>CSS Rules for Fonts (2)</vt:lpstr>
      <vt:lpstr>Shorthand Font Property</vt:lpstr>
      <vt:lpstr>Backgrounds</vt:lpstr>
      <vt:lpstr>Backgrounds (2)</vt:lpstr>
      <vt:lpstr>Background Shorthand Property</vt:lpstr>
      <vt:lpstr>Background-image or &lt;img&gt;?</vt:lpstr>
      <vt:lpstr>Borders</vt:lpstr>
      <vt:lpstr>Border Shorthand Property</vt:lpstr>
      <vt:lpstr>Width and Height</vt:lpstr>
      <vt:lpstr>Margin and Padding</vt:lpstr>
      <vt:lpstr>Margin and Padding: Short Rules</vt:lpstr>
      <vt:lpstr>The Box Model</vt:lpstr>
      <vt:lpstr>IE Quirks Mode</vt:lpstr>
      <vt:lpstr>Positioning</vt:lpstr>
      <vt:lpstr>Positioning (2)</vt:lpstr>
      <vt:lpstr>Positioning (3)</vt:lpstr>
      <vt:lpstr>Inline element positioning</vt:lpstr>
      <vt:lpstr>Float</vt:lpstr>
      <vt:lpstr>Float (2)</vt:lpstr>
      <vt:lpstr>Clear</vt:lpstr>
      <vt:lpstr>Clear (2)</vt:lpstr>
      <vt:lpstr>Opacity</vt:lpstr>
      <vt:lpstr>Visibility</vt:lpstr>
      <vt:lpstr>Display</vt:lpstr>
      <vt:lpstr>Display (2)</vt:lpstr>
      <vt:lpstr>Overflow</vt:lpstr>
      <vt:lpstr>Other CSS Properties</vt:lpstr>
      <vt:lpstr>Benefits of using CSS</vt:lpstr>
      <vt:lpstr>DHTML</vt:lpstr>
      <vt:lpstr>What is DHTML?</vt:lpstr>
      <vt:lpstr>DTHML = HTML + CSS + JavaScript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 - HTML, Text, Images, Tables, Forms</dc:title>
  <dc:creator>Svetlin Nakov</dc:creator>
  <cp:lastModifiedBy>CDAC</cp:lastModifiedBy>
  <cp:revision>741</cp:revision>
  <dcterms:created xsi:type="dcterms:W3CDTF">2007-12-08T16:03:35Z</dcterms:created>
  <dcterms:modified xsi:type="dcterms:W3CDTF">2014-04-08T03:29:10Z</dcterms:modified>
</cp:coreProperties>
</file>