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5"/>
    <p:sldMasterId id="2147483688" r:id="rId6"/>
  </p:sldMasterIdLst>
  <p:notesMasterIdLst>
    <p:notesMasterId r:id="rId36"/>
  </p:notesMasterIdLst>
  <p:handoutMasterIdLst>
    <p:handoutMasterId r:id="rId37"/>
  </p:handoutMasterIdLst>
  <p:sldIdLst>
    <p:sldId id="487" r:id="rId7"/>
    <p:sldId id="488" r:id="rId8"/>
    <p:sldId id="574" r:id="rId9"/>
    <p:sldId id="497" r:id="rId10"/>
    <p:sldId id="536" r:id="rId11"/>
    <p:sldId id="541" r:id="rId12"/>
    <p:sldId id="538" r:id="rId13"/>
    <p:sldId id="571" r:id="rId14"/>
    <p:sldId id="542" r:id="rId15"/>
    <p:sldId id="543" r:id="rId16"/>
    <p:sldId id="544" r:id="rId17"/>
    <p:sldId id="561" r:id="rId18"/>
    <p:sldId id="563" r:id="rId19"/>
    <p:sldId id="578" r:id="rId20"/>
    <p:sldId id="573" r:id="rId21"/>
    <p:sldId id="564" r:id="rId22"/>
    <p:sldId id="576" r:id="rId23"/>
    <p:sldId id="579" r:id="rId24"/>
    <p:sldId id="575" r:id="rId25"/>
    <p:sldId id="581" r:id="rId26"/>
    <p:sldId id="580" r:id="rId27"/>
    <p:sldId id="582" r:id="rId28"/>
    <p:sldId id="569" r:id="rId29"/>
    <p:sldId id="556" r:id="rId30"/>
    <p:sldId id="557" r:id="rId31"/>
    <p:sldId id="558" r:id="rId32"/>
    <p:sldId id="559" r:id="rId33"/>
    <p:sldId id="560" r:id="rId34"/>
    <p:sldId id="529" r:id="rId35"/>
  </p:sldIdLst>
  <p:sldSz cx="9906000" cy="6858000" type="A4"/>
  <p:notesSz cx="35542538" cy="49941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027F0CF-D2F2-4FAF-89CD-6295703EAE78}">
          <p14:sldIdLst>
            <p14:sldId id="487"/>
            <p14:sldId id="488"/>
            <p14:sldId id="574"/>
            <p14:sldId id="497"/>
            <p14:sldId id="536"/>
            <p14:sldId id="541"/>
            <p14:sldId id="538"/>
            <p14:sldId id="571"/>
            <p14:sldId id="542"/>
            <p14:sldId id="543"/>
            <p14:sldId id="544"/>
            <p14:sldId id="561"/>
            <p14:sldId id="563"/>
            <p14:sldId id="578"/>
            <p14:sldId id="573"/>
            <p14:sldId id="564"/>
            <p14:sldId id="576"/>
            <p14:sldId id="579"/>
            <p14:sldId id="575"/>
            <p14:sldId id="581"/>
            <p14:sldId id="580"/>
            <p14:sldId id="582"/>
            <p14:sldId id="569"/>
            <p14:sldId id="556"/>
            <p14:sldId id="557"/>
            <p14:sldId id="558"/>
            <p14:sldId id="559"/>
            <p14:sldId id="560"/>
            <p14:sldId id="5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83">
          <p15:clr>
            <a:srgbClr val="A4A3A4"/>
          </p15:clr>
        </p15:guide>
        <p15:guide id="2" orient="horz" pos="2126">
          <p15:clr>
            <a:srgbClr val="A4A3A4"/>
          </p15:clr>
        </p15:guide>
        <p15:guide id="3" pos="5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AACF26"/>
    <a:srgbClr val="2A8CB1"/>
    <a:srgbClr val="A743A1"/>
    <a:srgbClr val="2AD2FF"/>
    <a:srgbClr val="000000"/>
    <a:srgbClr val="FFFFFF"/>
    <a:srgbClr val="D8FD6E"/>
    <a:srgbClr val="E8F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25" autoAdjust="0"/>
  </p:normalViewPr>
  <p:slideViewPr>
    <p:cSldViewPr snapToGrid="0">
      <p:cViewPr varScale="1">
        <p:scale>
          <a:sx n="87" d="100"/>
          <a:sy n="87" d="100"/>
        </p:scale>
        <p:origin x="882" y="90"/>
      </p:cViewPr>
      <p:guideLst>
        <p:guide orient="horz" pos="2283"/>
        <p:guide orient="horz" pos="2126"/>
        <p:guide pos="5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5403513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18785" tIns="259395" rIns="518785" bIns="259395" numCol="1" anchor="t" anchorCtr="0" compatLnSpc="1">
            <a:prstTxWarp prst="textNoShape">
              <a:avLst/>
            </a:prstTxWarp>
          </a:bodyPr>
          <a:lstStyle>
            <a:lvl1pPr defTabSz="5187655">
              <a:defRPr sz="68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0131088" y="0"/>
            <a:ext cx="15403512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18785" tIns="259395" rIns="518785" bIns="259395" numCol="1" anchor="t" anchorCtr="0" compatLnSpc="1">
            <a:prstTxWarp prst="textNoShape">
              <a:avLst/>
            </a:prstTxWarp>
          </a:bodyPr>
          <a:lstStyle>
            <a:lvl1pPr algn="r" defTabSz="5187655">
              <a:defRPr sz="68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7440850"/>
            <a:ext cx="15403513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18785" tIns="259395" rIns="518785" bIns="259395" numCol="1" anchor="b" anchorCtr="0" compatLnSpc="1">
            <a:prstTxWarp prst="textNoShape">
              <a:avLst/>
            </a:prstTxWarp>
          </a:bodyPr>
          <a:lstStyle>
            <a:lvl1pPr defTabSz="5187655">
              <a:defRPr sz="68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0131088" y="47440850"/>
            <a:ext cx="15403512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18785" tIns="259395" rIns="518785" bIns="259395" numCol="1" anchor="b" anchorCtr="0" compatLnSpc="1">
            <a:prstTxWarp prst="textNoShape">
              <a:avLst/>
            </a:prstTxWarp>
          </a:bodyPr>
          <a:lstStyle>
            <a:lvl1pPr algn="r" defTabSz="5186363">
              <a:defRPr sz="68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C64D1092-FBD3-42A2-A1B2-CBCA4AC09E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19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5403513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18785" tIns="259395" rIns="518785" bIns="259395" numCol="1" anchor="t" anchorCtr="0" compatLnSpc="1">
            <a:prstTxWarp prst="textNoShape">
              <a:avLst/>
            </a:prstTxWarp>
          </a:bodyPr>
          <a:lstStyle>
            <a:lvl1pPr defTabSz="5187655">
              <a:defRPr sz="68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0131088" y="0"/>
            <a:ext cx="15403512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18785" tIns="259395" rIns="518785" bIns="259395" numCol="1" anchor="t" anchorCtr="0" compatLnSpc="1">
            <a:prstTxWarp prst="textNoShape">
              <a:avLst/>
            </a:prstTxWarp>
          </a:bodyPr>
          <a:lstStyle>
            <a:lvl1pPr algn="r" defTabSz="5187655">
              <a:defRPr sz="68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46563" y="3744913"/>
            <a:ext cx="27057350" cy="18734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556000" y="23723600"/>
            <a:ext cx="28430538" cy="2246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18785" tIns="259395" rIns="518785" bIns="2593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7440850"/>
            <a:ext cx="15403513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18785" tIns="259395" rIns="518785" bIns="259395" numCol="1" anchor="b" anchorCtr="0" compatLnSpc="1">
            <a:prstTxWarp prst="textNoShape">
              <a:avLst/>
            </a:prstTxWarp>
          </a:bodyPr>
          <a:lstStyle>
            <a:lvl1pPr defTabSz="5187655">
              <a:defRPr sz="68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131088" y="47440850"/>
            <a:ext cx="15403512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18785" tIns="259395" rIns="518785" bIns="259395" numCol="1" anchor="b" anchorCtr="0" compatLnSpc="1">
            <a:prstTxWarp prst="textNoShape">
              <a:avLst/>
            </a:prstTxWarp>
          </a:bodyPr>
          <a:lstStyle>
            <a:lvl1pPr algn="r" defTabSz="5186363">
              <a:defRPr sz="68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2940DA6-E4DB-4BF7-9AA2-B274E48CC3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4221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8" charset="-128"/>
        <a:cs typeface="ＭＳ Ｐゴシック" pitchFamily="1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0" y="23731538"/>
            <a:ext cx="28430538" cy="22461537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6202" tIns="253101" rIns="506202" bIns="253101"/>
          <a:lstStyle/>
          <a:p>
            <a:endParaRPr lang="en-GB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8643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0615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1321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2219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2762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7255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9827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1466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3926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8742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8082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074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621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5854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As the display none wont work</a:t>
            </a:r>
            <a:r>
              <a:rPr lang="en-US" baseline="0" dirty="0" smtClean="0">
                <a:ea typeface="ＭＳ Ｐゴシック" pitchFamily="34" charset="-128"/>
              </a:rPr>
              <a:t> so here -------- will make the width equal to approx. </a:t>
            </a:r>
            <a:r>
              <a:rPr lang="en-US" baseline="0" smtClean="0">
                <a:ea typeface="ＭＳ Ｐゴシック" pitchFamily="34" charset="-128"/>
              </a:rPr>
              <a:t>95%.</a:t>
            </a:r>
            <a:endParaRPr lang="en-US" baseline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3773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7458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123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166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9504" y="4976465"/>
            <a:ext cx="8420100" cy="413120"/>
          </a:xfrm>
        </p:spPr>
        <p:txBody>
          <a:bodyPr/>
          <a:lstStyle>
            <a:lvl1pPr algn="l">
              <a:defRPr sz="14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69504" y="3873782"/>
            <a:ext cx="8420100" cy="108829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0000"/>
              </a:lnSpc>
              <a:spcAft>
                <a:spcPts val="0"/>
              </a:spcAft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500051" y="6507063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Georgia" pitchFamily="18" charset="0"/>
                <a:ea typeface="ＭＳ Ｐゴシック" pitchFamily="34" charset="-128"/>
              </a:rPr>
              <a:t>Prepared by: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029634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8B0-30B7-4159-9116-D1B24062434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6716-0DCC-4AC2-8C4E-2BD384CA3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8B0-30B7-4159-9116-D1B24062434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6716-0DCC-4AC2-8C4E-2BD384CA3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09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8B0-30B7-4159-9116-D1B24062434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6716-0DCC-4AC2-8C4E-2BD384CA3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24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8B0-30B7-4159-9116-D1B24062434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6716-0DCC-4AC2-8C4E-2BD384CA3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66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8B0-30B7-4159-9116-D1B24062434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6716-0DCC-4AC2-8C4E-2BD384CA3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57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8B0-30B7-4159-9116-D1B24062434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6716-0DCC-4AC2-8C4E-2BD384CA3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42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8B0-30B7-4159-9116-D1B24062434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6716-0DCC-4AC2-8C4E-2BD384CA3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56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8B0-30B7-4159-9116-D1B24062434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6716-0DCC-4AC2-8C4E-2BD384CA3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62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8B0-30B7-4159-9116-D1B24062434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6716-0DCC-4AC2-8C4E-2BD384CA3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671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8B0-30B7-4159-9116-D1B24062434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6716-0DCC-4AC2-8C4E-2BD384CA3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262" y="984250"/>
            <a:ext cx="8915400" cy="516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65509"/>
      </p:ext>
    </p:extLst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617573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04" y="3375032"/>
            <a:ext cx="8420100" cy="1362075"/>
          </a:xfrm>
        </p:spPr>
        <p:txBody>
          <a:bodyPr/>
          <a:lstStyle>
            <a:lvl1pPr algn="l">
              <a:defRPr sz="14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504" y="1874847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0000"/>
              </a:lnSpc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25519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02618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28229" y="909638"/>
            <a:ext cx="8927438" cy="5427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idx="10"/>
          </p:nvPr>
        </p:nvSpPr>
        <p:spPr>
          <a:xfrm>
            <a:off x="479827" y="304800"/>
            <a:ext cx="8922279" cy="501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56230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07" y="322263"/>
            <a:ext cx="8922279" cy="5016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3262" y="1689100"/>
            <a:ext cx="4375150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512" y="1689100"/>
            <a:ext cx="4375150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73237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09981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8B0-30B7-4159-9116-D1B24062434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6716-0DCC-4AC2-8C4E-2BD384CA3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0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79425" y="304800"/>
            <a:ext cx="892333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863600"/>
            <a:ext cx="8915400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Text Box 14"/>
          <p:cNvSpPr txBox="1">
            <a:spLocks noChangeArrowheads="1"/>
          </p:cNvSpPr>
          <p:nvPr userDrawn="1"/>
        </p:nvSpPr>
        <p:spPr bwMode="auto">
          <a:xfrm>
            <a:off x="1357313" y="6580188"/>
            <a:ext cx="75898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700" b="1" dirty="0" smtClean="0">
                <a:solidFill>
                  <a:srgbClr val="4D4D4D"/>
                </a:solidFill>
              </a:rPr>
              <a:t>© COPYRIGHT 2010 SAPIENT CORPORATION   |   CONFIDENTIAL</a:t>
            </a:r>
          </a:p>
        </p:txBody>
      </p:sp>
      <p:sp>
        <p:nvSpPr>
          <p:cNvPr id="1029" name="Text Box 14"/>
          <p:cNvSpPr txBox="1">
            <a:spLocks noChangeArrowheads="1"/>
          </p:cNvSpPr>
          <p:nvPr userDrawn="1"/>
        </p:nvSpPr>
        <p:spPr bwMode="auto">
          <a:xfrm>
            <a:off x="9240838" y="6553200"/>
            <a:ext cx="442912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 eaLnBrk="0" hangingPunct="0">
              <a:tabLst>
                <a:tab pos="11025188" algn="r"/>
              </a:tabLst>
              <a:defRPr>
                <a:solidFill>
                  <a:schemeClr val="tx1"/>
                </a:solidFill>
                <a:latin typeface="Georgia" pitchFamily="18" charset="0"/>
                <a:ea typeface="ＭＳ Ｐゴシック" pitchFamily="34" charset="-128"/>
              </a:defRPr>
            </a:lvl1pPr>
            <a:lvl2pPr marL="742950" indent="-285750" defTabSz="912813" eaLnBrk="0" hangingPunct="0">
              <a:tabLst>
                <a:tab pos="11025188" algn="r"/>
              </a:tabLst>
              <a:defRPr>
                <a:solidFill>
                  <a:schemeClr val="tx1"/>
                </a:solidFill>
                <a:latin typeface="Georgia" pitchFamily="18" charset="0"/>
                <a:ea typeface="ＭＳ Ｐゴシック" pitchFamily="34" charset="-128"/>
              </a:defRPr>
            </a:lvl2pPr>
            <a:lvl3pPr marL="1143000" indent="-228600" defTabSz="912813" eaLnBrk="0" hangingPunct="0">
              <a:tabLst>
                <a:tab pos="11025188" algn="r"/>
              </a:tabLst>
              <a:defRPr>
                <a:solidFill>
                  <a:schemeClr val="tx1"/>
                </a:solidFill>
                <a:latin typeface="Georgia" pitchFamily="18" charset="0"/>
                <a:ea typeface="ＭＳ Ｐゴシック" pitchFamily="34" charset="-128"/>
              </a:defRPr>
            </a:lvl3pPr>
            <a:lvl4pPr marL="1600200" indent="-228600" defTabSz="912813" eaLnBrk="0" hangingPunct="0">
              <a:tabLst>
                <a:tab pos="11025188" algn="r"/>
              </a:tabLst>
              <a:defRPr>
                <a:solidFill>
                  <a:schemeClr val="tx1"/>
                </a:solidFill>
                <a:latin typeface="Georgia" pitchFamily="18" charset="0"/>
                <a:ea typeface="ＭＳ Ｐゴシック" pitchFamily="34" charset="-128"/>
              </a:defRPr>
            </a:lvl4pPr>
            <a:lvl5pPr marL="2057400" indent="-228600" defTabSz="912813" eaLnBrk="0" hangingPunct="0">
              <a:tabLst>
                <a:tab pos="11025188" algn="r"/>
              </a:tabLst>
              <a:defRPr>
                <a:solidFill>
                  <a:schemeClr val="tx1"/>
                </a:solidFill>
                <a:latin typeface="Georgia" pitchFamily="18" charset="0"/>
                <a:ea typeface="ＭＳ Ｐゴシック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>
                <a:solidFill>
                  <a:schemeClr val="tx1"/>
                </a:solidFill>
                <a:latin typeface="Georgia" pitchFamily="18" charset="0"/>
                <a:ea typeface="ＭＳ Ｐゴシック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>
                <a:solidFill>
                  <a:schemeClr val="tx1"/>
                </a:solidFill>
                <a:latin typeface="Georgia" pitchFamily="18" charset="0"/>
                <a:ea typeface="ＭＳ Ｐゴシック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>
                <a:solidFill>
                  <a:schemeClr val="tx1"/>
                </a:solidFill>
                <a:latin typeface="Georgia" pitchFamily="18" charset="0"/>
                <a:ea typeface="ＭＳ Ｐゴシック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>
                <a:solidFill>
                  <a:schemeClr val="tx1"/>
                </a:solidFill>
                <a:latin typeface="Georgia" pitchFamily="18" charset="0"/>
                <a:ea typeface="ＭＳ Ｐゴシック" pitchFamily="34" charset="-128"/>
              </a:defRPr>
            </a:lvl9pPr>
          </a:lstStyle>
          <a:p>
            <a:pPr algn="r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800" b="1" dirty="0" smtClean="0">
                <a:solidFill>
                  <a:srgbClr val="808080"/>
                </a:solidFill>
              </a:rPr>
              <a:t> </a:t>
            </a:r>
            <a:fld id="{B01E46AA-3D04-47BB-8872-A74037935CB9}" type="slidenum">
              <a:rPr lang="en-US" sz="900" b="1" smtClean="0">
                <a:solidFill>
                  <a:srgbClr val="4D4D4D"/>
                </a:solidFill>
              </a:rPr>
              <a:pPr algn="r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200" b="1" dirty="0" smtClean="0">
              <a:solidFill>
                <a:srgbClr val="4D4D4D"/>
              </a:solidFill>
            </a:endParaRPr>
          </a:p>
        </p:txBody>
      </p:sp>
      <p:pic>
        <p:nvPicPr>
          <p:cNvPr id="1030" name="Picture 7" descr="SapientNitro_Logo_PMS179.eps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6505575"/>
            <a:ext cx="1146175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5500051" y="6507063"/>
            <a:ext cx="3187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Georgia" pitchFamily="18" charset="0"/>
                <a:ea typeface="ＭＳ Ｐゴシック" pitchFamily="34" charset="-128"/>
              </a:rPr>
              <a:t>Prepared by: Devender Kumar, Glassmill India Team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Georgia" pitchFamily="-112" charset="0"/>
          <a:ea typeface="ＭＳ Ｐゴシック" pitchFamily="18" charset="-128"/>
          <a:cs typeface="ＭＳ Ｐゴシック" pitchFamily="18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Georgia" pitchFamily="-112" charset="0"/>
          <a:ea typeface="ＭＳ Ｐゴシック" pitchFamily="18" charset="-128"/>
          <a:cs typeface="ＭＳ Ｐゴシック" pitchFamily="1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Georgia" pitchFamily="-112" charset="0"/>
          <a:ea typeface="ＭＳ Ｐゴシック" pitchFamily="18" charset="-128"/>
          <a:cs typeface="ＭＳ Ｐゴシック" pitchFamily="1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Georgia" pitchFamily="-112" charset="0"/>
          <a:ea typeface="ＭＳ Ｐゴシック" pitchFamily="18" charset="-128"/>
          <a:cs typeface="ＭＳ Ｐゴシック" pitchFamily="1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Georgia" pitchFamily="-112" charset="0"/>
          <a:ea typeface="ＭＳ Ｐゴシック" pitchFamily="18" charset="-128"/>
          <a:cs typeface="ＭＳ Ｐゴシック" pitchFamily="1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1"/>
        </a:buBlip>
        <a:defRPr sz="3200">
          <a:solidFill>
            <a:srgbClr val="4D4D4D"/>
          </a:solidFill>
          <a:latin typeface="Georgia" pitchFamily="-112" charset="0"/>
          <a:ea typeface="ＭＳ Ｐゴシック" pitchFamily="18" charset="-128"/>
          <a:cs typeface="ＭＳ Ｐゴシック" pitchFamily="18" charset="-128"/>
        </a:defRPr>
      </a:lvl1pPr>
      <a:lvl2pPr marL="742950" indent="-2476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Blip>
          <a:blip r:embed="rId11"/>
        </a:buBlip>
        <a:defRPr sz="1600">
          <a:solidFill>
            <a:srgbClr val="4D4D4D"/>
          </a:solidFill>
          <a:latin typeface="Georgia" pitchFamily="-112" charset="0"/>
          <a:ea typeface="ＭＳ Ｐゴシック" pitchFamily="-112" charset="-128"/>
        </a:defRPr>
      </a:lvl2pPr>
      <a:lvl3pPr marL="108585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1"/>
        </a:buBlip>
        <a:defRPr sz="1400">
          <a:solidFill>
            <a:srgbClr val="4D4D4D"/>
          </a:solidFill>
          <a:latin typeface="Georgia" pitchFamily="-112" charset="0"/>
          <a:ea typeface="ＭＳ Ｐゴシック" pitchFamily="-112" charset="-128"/>
        </a:defRPr>
      </a:lvl3pPr>
      <a:lvl4pPr marL="1422400" indent="-1682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1"/>
        </a:buBlip>
        <a:defRPr sz="1200">
          <a:solidFill>
            <a:srgbClr val="4D4D4D"/>
          </a:solidFill>
          <a:latin typeface="Georgia" pitchFamily="-112" charset="0"/>
          <a:ea typeface="ＭＳ Ｐゴシック" pitchFamily="-112" charset="-128"/>
        </a:defRPr>
      </a:lvl4pPr>
      <a:lvl5pPr marL="1778000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1"/>
        </a:buBlip>
        <a:defRPr sz="1000">
          <a:solidFill>
            <a:srgbClr val="4D4D4D"/>
          </a:solidFill>
          <a:latin typeface="Georgia" pitchFamily="-112" charset="0"/>
          <a:ea typeface="ＭＳ Ｐゴシック" pitchFamily="-112" charset="-128"/>
        </a:defRPr>
      </a:lvl5pPr>
      <a:lvl6pPr marL="223520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96" charset="2"/>
        <a:buBlip>
          <a:blip r:embed="rId12"/>
        </a:buBlip>
        <a:defRPr sz="1000">
          <a:solidFill>
            <a:srgbClr val="4D4D4D"/>
          </a:solidFill>
          <a:latin typeface="+mn-lt"/>
        </a:defRPr>
      </a:lvl6pPr>
      <a:lvl7pPr marL="269240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96" charset="2"/>
        <a:buBlip>
          <a:blip r:embed="rId12"/>
        </a:buBlip>
        <a:defRPr sz="1000">
          <a:solidFill>
            <a:srgbClr val="4D4D4D"/>
          </a:solidFill>
          <a:latin typeface="+mn-lt"/>
        </a:defRPr>
      </a:lvl7pPr>
      <a:lvl8pPr marL="314960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96" charset="2"/>
        <a:buBlip>
          <a:blip r:embed="rId12"/>
        </a:buBlip>
        <a:defRPr sz="1000">
          <a:solidFill>
            <a:srgbClr val="4D4D4D"/>
          </a:solidFill>
          <a:latin typeface="+mn-lt"/>
        </a:defRPr>
      </a:lvl8pPr>
      <a:lvl9pPr marL="360680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96" charset="2"/>
        <a:buBlip>
          <a:blip r:embed="rId12"/>
        </a:buBlip>
        <a:defRPr sz="10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228B0-30B7-4159-9116-D1B240624349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46716-0DCC-4AC2-8C4E-2BD384CA3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5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0" y="3644900"/>
            <a:ext cx="9906000" cy="2222500"/>
          </a:xfrm>
          <a:prstGeom prst="rect">
            <a:avLst/>
          </a:prstGeom>
          <a:solidFill>
            <a:schemeClr val="accent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>
              <a:solidFill>
                <a:schemeClr val="folHlink"/>
              </a:solidFill>
              <a:latin typeface="Calibri" panose="020F0502020204030204" pitchFamily="34" charset="0"/>
            </a:endParaRPr>
          </a:p>
        </p:txBody>
      </p:sp>
      <p:sp>
        <p:nvSpPr>
          <p:cNvPr id="2052" name="Rectangle 8"/>
          <p:cNvSpPr>
            <a:spLocks noChangeArrowheads="1"/>
          </p:cNvSpPr>
          <p:nvPr/>
        </p:nvSpPr>
        <p:spPr bwMode="auto">
          <a:xfrm>
            <a:off x="0" y="3644900"/>
            <a:ext cx="9906000" cy="2222500"/>
          </a:xfrm>
          <a:prstGeom prst="rect">
            <a:avLst/>
          </a:prstGeom>
          <a:solidFill>
            <a:srgbClr val="FF6600"/>
          </a:solidFill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endParaRPr lang="en-US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2054" name="Picture 24" descr="sapientlogo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65"/>
          <a:stretch>
            <a:fillRect/>
          </a:stretch>
        </p:blipFill>
        <p:spPr bwMode="auto">
          <a:xfrm>
            <a:off x="598488" y="114300"/>
            <a:ext cx="2619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Text Placeholder 14"/>
          <p:cNvSpPr>
            <a:spLocks noGrp="1"/>
          </p:cNvSpPr>
          <p:nvPr>
            <p:ph type="body" idx="1"/>
          </p:nvPr>
        </p:nvSpPr>
        <p:spPr>
          <a:xfrm>
            <a:off x="173425" y="3826649"/>
            <a:ext cx="8420100" cy="517525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sz="2800" dirty="0" smtClean="0">
                <a:latin typeface="Calibri" panose="020F0502020204030204" pitchFamily="34" charset="0"/>
                <a:ea typeface="ＭＳ Ｐゴシック" pitchFamily="34" charset="-128"/>
              </a:rPr>
              <a:t>Responsive Emailer - Complex</a:t>
            </a:r>
          </a:p>
        </p:txBody>
      </p:sp>
      <p:pic>
        <p:nvPicPr>
          <p:cNvPr id="1026" name="Picture 2" descr="http://www.insideout-creative.co.uk/wp-content/uploads/2014/01/2014.01-email-marketing-xenta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877" y="114300"/>
            <a:ext cx="6477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76329" y="-1"/>
            <a:ext cx="641350" cy="671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8" name="Picture 24" descr="sapientlogo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65"/>
          <a:stretch>
            <a:fillRect/>
          </a:stretch>
        </p:blipFill>
        <p:spPr bwMode="auto">
          <a:xfrm>
            <a:off x="576354" y="114299"/>
            <a:ext cx="2619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5232" y="105569"/>
            <a:ext cx="8923338" cy="50165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latin typeface="Calibri" panose="020F0502020204030204" pitchFamily="34" charset="0"/>
                <a:ea typeface="ＭＳ Ｐゴシック" pitchFamily="34" charset="-128"/>
              </a:rPr>
              <a:t>Hide in Outlook or desktop design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064" y="939799"/>
            <a:ext cx="8829675" cy="54502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Calibri" panose="020F0502020204030204" pitchFamily="34" charset="0"/>
                <a:ea typeface="ＭＳ Ｐゴシック" pitchFamily="34" charset="-128"/>
              </a:rPr>
              <a:t>In Outlook we can not hide the content by using CSS property “</a:t>
            </a:r>
            <a:r>
              <a:rPr lang="en-US" sz="2800" dirty="0" err="1" smtClean="0">
                <a:latin typeface="Calibri" panose="020F0502020204030204" pitchFamily="34" charset="0"/>
                <a:ea typeface="ＭＳ Ｐゴシック" pitchFamily="34" charset="-128"/>
              </a:rPr>
              <a:t>display:none</a:t>
            </a:r>
            <a:r>
              <a:rPr lang="en-US" sz="2800" dirty="0" smtClean="0">
                <a:latin typeface="Calibri" panose="020F0502020204030204" pitchFamily="34" charset="0"/>
                <a:ea typeface="ＭＳ Ｐゴシック" pitchFamily="34" charset="-128"/>
              </a:rPr>
              <a:t>” only; as outlook remove this property and show the hide content. For this we have a hack and can resolve this issue.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57213" y="776288"/>
            <a:ext cx="5526087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028007385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5232" y="73849"/>
            <a:ext cx="8923338" cy="50165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latin typeface="Calibri" panose="020F0502020204030204" pitchFamily="34" charset="0"/>
                <a:ea typeface="ＭＳ Ｐゴシック" pitchFamily="34" charset="-128"/>
              </a:rPr>
              <a:t>Hide in Outlook or desktop </a:t>
            </a:r>
            <a:r>
              <a:rPr lang="en-US" dirty="0" smtClean="0">
                <a:latin typeface="Calibri" panose="020F0502020204030204" pitchFamily="34" charset="0"/>
                <a:ea typeface="ＭＳ Ｐゴシック" pitchFamily="34" charset="-128"/>
              </a:rPr>
              <a:t>design - Code</a:t>
            </a:r>
            <a:endParaRPr lang="en-US" dirty="0"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064" y="939799"/>
            <a:ext cx="8829675" cy="545024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ea typeface="ＭＳ Ｐゴシック" pitchFamily="34" charset="-128"/>
              </a:rPr>
              <a:t>&lt;!--[if !</a:t>
            </a:r>
            <a:r>
              <a:rPr lang="en-US" sz="1600" b="1" dirty="0" err="1">
                <a:latin typeface="Calibri" panose="020F0502020204030204" pitchFamily="34" charset="0"/>
                <a:ea typeface="ＭＳ Ｐゴシック" pitchFamily="34" charset="-128"/>
              </a:rPr>
              <a:t>mso</a:t>
            </a:r>
            <a:r>
              <a:rPr lang="en-US" sz="1600" b="1" dirty="0">
                <a:latin typeface="Calibri" panose="020F0502020204030204" pitchFamily="34" charset="0"/>
                <a:ea typeface="ＭＳ Ｐゴシック" pitchFamily="34" charset="-128"/>
              </a:rPr>
              <a:t> 9</a:t>
            </a:r>
            <a:r>
              <a:rPr lang="en-US" sz="1600" b="1" dirty="0" smtClean="0">
                <a:latin typeface="Calibri" panose="020F0502020204030204" pitchFamily="34" charset="0"/>
                <a:ea typeface="ＭＳ Ｐゴシック" pitchFamily="34" charset="-128"/>
              </a:rPr>
              <a:t>]&gt;&lt;!--&gt;&lt;</a:t>
            </a:r>
            <a:r>
              <a:rPr lang="en-US" sz="1600" b="1" dirty="0">
                <a:latin typeface="Calibri" panose="020F0502020204030204" pitchFamily="34" charset="0"/>
                <a:ea typeface="ＭＳ Ｐゴシック" pitchFamily="34" charset="-128"/>
              </a:rPr>
              <a:t>div class="</a:t>
            </a:r>
            <a:r>
              <a:rPr lang="en-US" sz="1600" b="1" dirty="0" err="1">
                <a:latin typeface="Calibri" panose="020F0502020204030204" pitchFamily="34" charset="0"/>
                <a:ea typeface="ＭＳ Ｐゴシック" pitchFamily="34" charset="-128"/>
              </a:rPr>
              <a:t>gmail</a:t>
            </a:r>
            <a:r>
              <a:rPr lang="en-US" sz="1600" b="1" dirty="0">
                <a:latin typeface="Calibri" panose="020F0502020204030204" pitchFamily="34" charset="0"/>
                <a:ea typeface="ＭＳ Ｐゴシック" pitchFamily="34" charset="-128"/>
              </a:rPr>
              <a:t>" style="display: none; width: 0; overflow: hidden; float: left; max-height: 0; </a:t>
            </a:r>
            <a:r>
              <a:rPr lang="en-US" sz="1600" b="1" dirty="0" err="1">
                <a:latin typeface="Calibri" panose="020F0502020204030204" pitchFamily="34" charset="0"/>
                <a:ea typeface="ＭＳ Ｐゴシック" pitchFamily="34" charset="-128"/>
              </a:rPr>
              <a:t>mso-hide:all</a:t>
            </a:r>
            <a:r>
              <a:rPr lang="en-US" sz="1600" b="1" dirty="0" smtClean="0">
                <a:latin typeface="Calibri" panose="020F0502020204030204" pitchFamily="34" charset="0"/>
                <a:ea typeface="ＭＳ Ｐゴシック" pitchFamily="34" charset="-128"/>
              </a:rPr>
              <a:t>;"&gt;</a:t>
            </a:r>
          </a:p>
          <a:p>
            <a:pPr marL="0" indent="0">
              <a:buNone/>
            </a:pPr>
            <a:r>
              <a:rPr lang="en-US" sz="1600" dirty="0" smtClean="0">
                <a:latin typeface="Calibri" panose="020F0502020204030204" pitchFamily="34" charset="0"/>
                <a:ea typeface="ＭＳ Ｐゴシック" pitchFamily="34" charset="-128"/>
              </a:rPr>
              <a:t>		Hide code here…</a:t>
            </a:r>
          </a:p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ea typeface="ＭＳ Ｐゴシック" pitchFamily="34" charset="-128"/>
              </a:rPr>
              <a:t>&lt;/div</a:t>
            </a:r>
            <a:r>
              <a:rPr lang="en-US" sz="1600" b="1" dirty="0" smtClean="0">
                <a:latin typeface="Calibri" panose="020F0502020204030204" pitchFamily="34" charset="0"/>
                <a:ea typeface="ＭＳ Ｐゴシック" pitchFamily="34" charset="-128"/>
              </a:rPr>
              <a:t>&gt;&lt;!--&lt;![</a:t>
            </a:r>
            <a:r>
              <a:rPr lang="en-US" sz="1600" b="1" dirty="0" err="1">
                <a:latin typeface="Calibri" panose="020F0502020204030204" pitchFamily="34" charset="0"/>
                <a:ea typeface="ＭＳ Ｐゴシック" pitchFamily="34" charset="-128"/>
              </a:rPr>
              <a:t>endif</a:t>
            </a:r>
            <a:r>
              <a:rPr lang="en-US" sz="1600" b="1" dirty="0" smtClean="0">
                <a:latin typeface="Calibri" panose="020F0502020204030204" pitchFamily="34" charset="0"/>
                <a:ea typeface="ＭＳ Ｐゴシック" pitchFamily="34" charset="-128"/>
              </a:rPr>
              <a:t>]--&gt;</a:t>
            </a:r>
          </a:p>
          <a:p>
            <a:pPr marL="0" indent="0">
              <a:buNone/>
            </a:pPr>
            <a:r>
              <a:rPr lang="en-US" sz="1600" b="1" dirty="0" smtClean="0">
                <a:latin typeface="Calibri" panose="020F0502020204030204" pitchFamily="34" charset="0"/>
                <a:ea typeface="ＭＳ Ｐゴシック" pitchFamily="34" charset="-128"/>
              </a:rPr>
              <a:t>------------------------------------------------------------------------------------------------------------------------------</a:t>
            </a:r>
            <a:endParaRPr lang="en-US" sz="1600" dirty="0" smtClean="0">
              <a:latin typeface="Calibri" panose="020F0502020204030204" pitchFamily="34" charset="0"/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alibri" panose="020F0502020204030204" pitchFamily="34" charset="0"/>
                <a:ea typeface="ＭＳ Ｐゴシック" pitchFamily="34" charset="-128"/>
              </a:rPr>
              <a:t>To make visible in mobile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ea typeface="ＭＳ Ｐゴシック" pitchFamily="34" charset="-128"/>
              </a:rPr>
              <a:t>*[class=</a:t>
            </a:r>
            <a:r>
              <a:rPr lang="en-US" sz="1600" dirty="0" err="1">
                <a:latin typeface="Calibri" panose="020F0502020204030204" pitchFamily="34" charset="0"/>
                <a:ea typeface="ＭＳ Ｐゴシック" pitchFamily="34" charset="-128"/>
              </a:rPr>
              <a:t>gmail</a:t>
            </a:r>
            <a:r>
              <a:rPr lang="en-US" sz="1600" dirty="0">
                <a:latin typeface="Calibri" panose="020F0502020204030204" pitchFamily="34" charset="0"/>
                <a:ea typeface="ＭＳ Ｐゴシック" pitchFamily="34" charset="-128"/>
              </a:rPr>
              <a:t>] { 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ea typeface="ＭＳ Ｐゴシック" pitchFamily="34" charset="-128"/>
              </a:rPr>
              <a:t>	</a:t>
            </a:r>
            <a:r>
              <a:rPr lang="en-US" sz="1600" dirty="0" err="1">
                <a:latin typeface="Calibri" panose="020F0502020204030204" pitchFamily="34" charset="0"/>
                <a:ea typeface="ＭＳ Ｐゴシック" pitchFamily="34" charset="-128"/>
              </a:rPr>
              <a:t>display:block!important</a:t>
            </a:r>
            <a:r>
              <a:rPr lang="en-US" sz="1600" dirty="0">
                <a:latin typeface="Calibri" panose="020F0502020204030204" pitchFamily="34" charset="0"/>
                <a:ea typeface="ＭＳ Ｐゴシック" pitchFamily="34" charset="-128"/>
              </a:rPr>
              <a:t>; 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ea typeface="ＭＳ Ｐゴシック" pitchFamily="34" charset="-128"/>
              </a:rPr>
              <a:t>	</a:t>
            </a:r>
            <a:r>
              <a:rPr lang="en-US" sz="1600" dirty="0" err="1">
                <a:latin typeface="Calibri" panose="020F0502020204030204" pitchFamily="34" charset="0"/>
                <a:ea typeface="ＭＳ Ｐゴシック" pitchFamily="34" charset="-128"/>
              </a:rPr>
              <a:t>width:auto!important</a:t>
            </a:r>
            <a:r>
              <a:rPr lang="en-US" sz="1600" dirty="0">
                <a:latin typeface="Calibri" panose="020F0502020204030204" pitchFamily="34" charset="0"/>
                <a:ea typeface="ＭＳ Ｐゴシック" pitchFamily="34" charset="-128"/>
              </a:rPr>
              <a:t>; 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ea typeface="ＭＳ Ｐゴシック" pitchFamily="34" charset="-128"/>
              </a:rPr>
              <a:t>	</a:t>
            </a:r>
            <a:r>
              <a:rPr lang="en-US" sz="1600" dirty="0" err="1">
                <a:latin typeface="Calibri" panose="020F0502020204030204" pitchFamily="34" charset="0"/>
                <a:ea typeface="ＭＳ Ｐゴシック" pitchFamily="34" charset="-128"/>
              </a:rPr>
              <a:t>overflow:visible!important</a:t>
            </a:r>
            <a:r>
              <a:rPr lang="en-US" sz="1600" dirty="0">
                <a:latin typeface="Calibri" panose="020F0502020204030204" pitchFamily="34" charset="0"/>
                <a:ea typeface="ＭＳ Ｐゴシック" pitchFamily="34" charset="-128"/>
              </a:rPr>
              <a:t>; 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ea typeface="ＭＳ Ｐゴシック" pitchFamily="34" charset="-128"/>
              </a:rPr>
              <a:t>	</a:t>
            </a:r>
            <a:r>
              <a:rPr lang="en-US" sz="1600" dirty="0" err="1">
                <a:latin typeface="Calibri" panose="020F0502020204030204" pitchFamily="34" charset="0"/>
                <a:ea typeface="ＭＳ Ｐゴシック" pitchFamily="34" charset="-128"/>
              </a:rPr>
              <a:t>float:none</a:t>
            </a:r>
            <a:r>
              <a:rPr lang="en-US" sz="1600" dirty="0">
                <a:latin typeface="Calibri" panose="020F0502020204030204" pitchFamily="34" charset="0"/>
                <a:ea typeface="ＭＳ Ｐゴシック" pitchFamily="34" charset="-128"/>
              </a:rPr>
              <a:t> !important; 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ea typeface="ＭＳ Ｐゴシック" pitchFamily="34" charset="-128"/>
              </a:rPr>
              <a:t>	</a:t>
            </a:r>
            <a:r>
              <a:rPr lang="en-US" sz="1600" dirty="0" err="1">
                <a:latin typeface="Calibri" panose="020F0502020204030204" pitchFamily="34" charset="0"/>
                <a:ea typeface="ＭＳ Ｐゴシック" pitchFamily="34" charset="-128"/>
              </a:rPr>
              <a:t>height:inherit!important</a:t>
            </a:r>
            <a:r>
              <a:rPr lang="en-US" sz="1600" dirty="0">
                <a:latin typeface="Calibri" panose="020F0502020204030204" pitchFamily="34" charset="0"/>
                <a:ea typeface="ＭＳ Ｐゴシック" pitchFamily="34" charset="-128"/>
              </a:rPr>
              <a:t>; 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ea typeface="ＭＳ Ｐゴシック" pitchFamily="34" charset="-128"/>
              </a:rPr>
              <a:t>	</a:t>
            </a:r>
            <a:r>
              <a:rPr lang="en-US" sz="1600" dirty="0" err="1">
                <a:latin typeface="Calibri" panose="020F0502020204030204" pitchFamily="34" charset="0"/>
                <a:ea typeface="ＭＳ Ｐゴシック" pitchFamily="34" charset="-128"/>
              </a:rPr>
              <a:t>max-height:inherit!important</a:t>
            </a:r>
            <a:r>
              <a:rPr lang="en-US" sz="1600" dirty="0">
                <a:latin typeface="Calibri" panose="020F0502020204030204" pitchFamily="34" charset="0"/>
                <a:ea typeface="ＭＳ Ｐゴシック" pitchFamily="34" charset="-128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ea typeface="ＭＳ Ｐゴシック" pitchFamily="34" charset="-128"/>
              </a:rPr>
              <a:t>}</a:t>
            </a:r>
            <a:endParaRPr lang="en-US" sz="1600" dirty="0" smtClean="0"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57213" y="776288"/>
            <a:ext cx="5526087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641585345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906000" cy="3765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98463" y="0"/>
            <a:ext cx="641350" cy="671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pic>
        <p:nvPicPr>
          <p:cNvPr id="41988" name="Picture 24" descr="sapientlogo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65"/>
          <a:stretch>
            <a:fillRect/>
          </a:stretch>
        </p:blipFill>
        <p:spPr bwMode="auto">
          <a:xfrm>
            <a:off x="598488" y="114300"/>
            <a:ext cx="2619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8"/>
          <p:cNvSpPr>
            <a:spLocks noChangeArrowheads="1"/>
          </p:cNvSpPr>
          <p:nvPr/>
        </p:nvSpPr>
        <p:spPr bwMode="auto">
          <a:xfrm>
            <a:off x="0" y="2032000"/>
            <a:ext cx="9906000" cy="2222500"/>
          </a:xfrm>
          <a:prstGeom prst="rect">
            <a:avLst/>
          </a:prstGeom>
          <a:solidFill>
            <a:srgbClr val="EA781E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1990" name="Rectangle 8"/>
          <p:cNvSpPr>
            <a:spLocks noChangeArrowheads="1"/>
          </p:cNvSpPr>
          <p:nvPr/>
        </p:nvSpPr>
        <p:spPr bwMode="auto">
          <a:xfrm>
            <a:off x="0" y="2032000"/>
            <a:ext cx="9906000" cy="2222500"/>
          </a:xfrm>
          <a:prstGeom prst="rect">
            <a:avLst/>
          </a:prstGeom>
          <a:solidFill>
            <a:srgbClr val="FF6600"/>
          </a:solidFill>
          <a:ln>
            <a:noFill/>
          </a:ln>
          <a:extLst/>
        </p:spPr>
        <p:txBody>
          <a:bodyPr anchor="ctr"/>
          <a:lstStyle/>
          <a:p>
            <a:endParaRPr lang="en-US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1991" name="Text Placeholder 9"/>
          <p:cNvSpPr>
            <a:spLocks noGrp="1"/>
          </p:cNvSpPr>
          <p:nvPr>
            <p:ph type="body" idx="1"/>
          </p:nvPr>
        </p:nvSpPr>
        <p:spPr>
          <a:xfrm>
            <a:off x="598488" y="1910977"/>
            <a:ext cx="8420100" cy="15001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>
                <a:latin typeface="Calibri" panose="020F0502020204030204" pitchFamily="34" charset="0"/>
                <a:ea typeface="ＭＳ Ｐゴシック" pitchFamily="34" charset="-128"/>
              </a:rPr>
              <a:t>Variable and Versions</a:t>
            </a:r>
            <a:endParaRPr lang="en-US" sz="3200" dirty="0">
              <a:latin typeface="Calibri" panose="020F050202020403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068843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ea typeface="ＭＳ Ｐゴシック" pitchFamily="34" charset="-128"/>
              </a:rPr>
              <a:t>Variables - Examples</a:t>
            </a:r>
            <a:endParaRPr lang="en-US" dirty="0"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064" y="939799"/>
            <a:ext cx="8829675" cy="5450243"/>
          </a:xfrm>
        </p:spPr>
        <p:txBody>
          <a:bodyPr/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&lt;%</a:t>
            </a:r>
            <a:r>
              <a:rPr lang="en-GB" sz="24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user.customattribute.salutation</a:t>
            </a:r>
            <a:r>
              <a:rPr lang="en-GB" sz="2400" dirty="0" smtClean="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%&gt;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&lt;%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user.customattribute.acct_no_last_4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%&gt;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&lt;%user.customattribute.cstm_num_3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%&gt;</a:t>
            </a:r>
          </a:p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&lt;%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user.customattribute.cstm_num_1%&gt;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	</a:t>
            </a:r>
          </a:p>
          <a:p>
            <a:pPr marL="0" indent="0">
              <a:buNone/>
              <a:defRPr/>
            </a:pPr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GB" sz="2400" dirty="0">
              <a:latin typeface="Calibri" panose="020F0502020204030204" pitchFamily="34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Wingdings" pitchFamily="2" charset="2"/>
              <a:buNone/>
            </a:pPr>
            <a:endParaRPr lang="en-US" sz="2400" dirty="0" smtClean="0"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57213" y="776288"/>
            <a:ext cx="5526087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52204656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ea typeface="ＭＳ Ｐゴシック" pitchFamily="34" charset="-128"/>
              </a:rPr>
              <a:t>Versions - Codes</a:t>
            </a:r>
            <a:endParaRPr lang="en-US" dirty="0"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064" y="939799"/>
            <a:ext cx="8829675" cy="545024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sz="2000" dirty="0" smtClean="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&lt;%</a:t>
            </a:r>
            <a:r>
              <a:rPr lang="en-GB" sz="2000" dirty="0" err="1" smtClean="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InsertIf</a:t>
            </a:r>
            <a:r>
              <a:rPr lang="en-GB" sz="2000" dirty="0" smtClean="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 expression="${((user.CustomAttribute.cstm_char_2=='F'))}" %&gt;</a:t>
            </a:r>
          </a:p>
          <a:p>
            <a:pPr marL="0" indent="0">
              <a:buNone/>
              <a:defRPr/>
            </a:pPr>
            <a:endParaRPr lang="en-GB" sz="2000" dirty="0" smtClean="0">
              <a:solidFill>
                <a:schemeClr val="tx1"/>
              </a:solidFill>
              <a:latin typeface="Calibri" panose="020F0502020204030204" pitchFamily="34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GB" sz="2000" dirty="0" smtClean="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&lt;%/</a:t>
            </a:r>
            <a:r>
              <a:rPr lang="en-GB" sz="2000" dirty="0" err="1" smtClean="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InsertIf</a:t>
            </a:r>
            <a:r>
              <a:rPr lang="en-GB" sz="2000" dirty="0" smtClean="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%&gt;</a:t>
            </a:r>
          </a:p>
          <a:p>
            <a:pPr marL="0" indent="0">
              <a:buNone/>
              <a:defRPr/>
            </a:pPr>
            <a:endParaRPr lang="en-GB" sz="2000" dirty="0" smtClean="0">
              <a:solidFill>
                <a:schemeClr val="tx1"/>
              </a:solidFill>
              <a:latin typeface="Calibri" panose="020F0502020204030204" pitchFamily="34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GB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With </a:t>
            </a:r>
            <a:r>
              <a:rPr lang="en-GB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Or condition</a:t>
            </a:r>
            <a:endParaRPr lang="en-GB" sz="2000" b="1" dirty="0">
              <a:solidFill>
                <a:schemeClr val="tx1"/>
              </a:solidFill>
              <a:latin typeface="Calibri" panose="020F0502020204030204" pitchFamily="34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&lt;%</a:t>
            </a:r>
            <a:r>
              <a:rPr lang="en-GB" sz="20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InsertIf</a:t>
            </a: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 expression="${((user.CustomAttribute.cstm_char_2==</a:t>
            </a:r>
            <a:r>
              <a:rPr lang="en-GB" sz="2000" dirty="0" smtClean="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'FF')) || </a:t>
            </a: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((user.CustomAttribute.cstm_char_2</a:t>
            </a:r>
            <a:r>
              <a:rPr lang="en-GB" sz="2000" dirty="0" smtClean="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==‘VV'))}" </a:t>
            </a: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%&gt;</a:t>
            </a:r>
          </a:p>
          <a:p>
            <a:pPr marL="0" indent="0">
              <a:buNone/>
              <a:defRPr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&lt;%/</a:t>
            </a:r>
            <a:r>
              <a:rPr lang="en-GB" sz="2000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InsertIf</a:t>
            </a: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ＭＳ Ｐゴシック" charset="0"/>
              </a:rPr>
              <a:t>%&gt;</a:t>
            </a:r>
          </a:p>
          <a:p>
            <a:pPr marL="0" indent="0">
              <a:buNone/>
              <a:defRPr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GB" sz="2000" dirty="0">
              <a:latin typeface="Calibri" panose="020F0502020204030204" pitchFamily="34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Wingdings" pitchFamily="2" charset="2"/>
              <a:buNone/>
            </a:pPr>
            <a:endParaRPr lang="en-US" sz="2000" dirty="0" smtClean="0"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57213" y="776288"/>
            <a:ext cx="5526087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08917250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ea typeface="ＭＳ Ｐゴシック" pitchFamily="34" charset="-128"/>
              </a:rPr>
              <a:t>Variable</a:t>
            </a:r>
            <a:endParaRPr lang="en-US" dirty="0"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064" y="939799"/>
            <a:ext cx="8829675" cy="545024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sz="1100" dirty="0" smtClean="0"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57213" y="776288"/>
            <a:ext cx="5526087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231441"/>
              </p:ext>
            </p:extLst>
          </p:nvPr>
        </p:nvGraphicFramePr>
        <p:xfrm>
          <a:off x="2080591" y="1277938"/>
          <a:ext cx="6078661" cy="5112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Image" r:id="rId4" imgW="7428240" imgH="6247440" progId="Photoshop.Image.15">
                  <p:embed/>
                </p:oleObj>
              </mc:Choice>
              <mc:Fallback>
                <p:oleObj name="Image" r:id="rId4" imgW="7428240" imgH="624744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0591" y="1277938"/>
                        <a:ext cx="6078661" cy="5112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1603276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906000" cy="339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98463" y="0"/>
            <a:ext cx="641350" cy="671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pic>
        <p:nvPicPr>
          <p:cNvPr id="41988" name="Picture 24" descr="sapientlogo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65"/>
          <a:stretch>
            <a:fillRect/>
          </a:stretch>
        </p:blipFill>
        <p:spPr bwMode="auto">
          <a:xfrm>
            <a:off x="598488" y="114300"/>
            <a:ext cx="2619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8"/>
          <p:cNvSpPr>
            <a:spLocks noChangeArrowheads="1"/>
          </p:cNvSpPr>
          <p:nvPr/>
        </p:nvSpPr>
        <p:spPr bwMode="auto">
          <a:xfrm>
            <a:off x="0" y="2032000"/>
            <a:ext cx="9906000" cy="2222500"/>
          </a:xfrm>
          <a:prstGeom prst="rect">
            <a:avLst/>
          </a:prstGeom>
          <a:solidFill>
            <a:srgbClr val="EA781E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1990" name="Rectangle 8"/>
          <p:cNvSpPr>
            <a:spLocks noChangeArrowheads="1"/>
          </p:cNvSpPr>
          <p:nvPr/>
        </p:nvSpPr>
        <p:spPr bwMode="auto">
          <a:xfrm>
            <a:off x="0" y="2032000"/>
            <a:ext cx="9906000" cy="2222500"/>
          </a:xfrm>
          <a:prstGeom prst="rect">
            <a:avLst/>
          </a:prstGeom>
          <a:solidFill>
            <a:srgbClr val="FF6600"/>
          </a:solidFill>
          <a:ln>
            <a:noFill/>
          </a:ln>
          <a:extLst/>
        </p:spPr>
        <p:txBody>
          <a:bodyPr anchor="ctr"/>
          <a:lstStyle/>
          <a:p>
            <a:endParaRPr lang="en-US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1991" name="Text Placeholder 9"/>
          <p:cNvSpPr>
            <a:spLocks noGrp="1"/>
          </p:cNvSpPr>
          <p:nvPr>
            <p:ph type="body" idx="1"/>
          </p:nvPr>
        </p:nvSpPr>
        <p:spPr>
          <a:xfrm>
            <a:off x="398463" y="1643063"/>
            <a:ext cx="8420100" cy="138252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3200" dirty="0" smtClean="0">
                <a:latin typeface="Calibri" panose="020F0502020204030204" pitchFamily="34" charset="0"/>
                <a:ea typeface="ＭＳ Ｐゴシック" pitchFamily="34" charset="-128"/>
              </a:rPr>
              <a:t>Text E-mailer</a:t>
            </a:r>
            <a:endParaRPr lang="en-US" sz="3200" dirty="0">
              <a:latin typeface="Calibri" panose="020F050202020403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4522531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ea typeface="ＭＳ Ｐゴシック" pitchFamily="34" charset="-128"/>
              </a:rPr>
              <a:t>Text E-mailer</a:t>
            </a:r>
            <a:endParaRPr lang="en-US" dirty="0"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57213" y="776288"/>
            <a:ext cx="5526087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text e-mailer we just write the content here by section as shown in PSD.</a:t>
            </a:r>
          </a:p>
          <a:p>
            <a:r>
              <a:rPr lang="en-US" dirty="0" smtClean="0"/>
              <a:t>We write the same </a:t>
            </a:r>
            <a:r>
              <a:rPr lang="en-US" dirty="0" err="1" smtClean="0"/>
              <a:t>var</a:t>
            </a:r>
            <a:r>
              <a:rPr lang="en-US" dirty="0" smtClean="0"/>
              <a:t> code which we wrote in HTML e-mailer.</a:t>
            </a:r>
          </a:p>
          <a:p>
            <a:r>
              <a:rPr lang="en-US" dirty="0" smtClean="0"/>
              <a:t>We write the same hyperlinks which we made in HTML e-mailer.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6828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ea typeface="ＭＳ Ｐゴシック" pitchFamily="34" charset="-128"/>
              </a:rPr>
              <a:t>Text E-mailer</a:t>
            </a:r>
            <a:endParaRPr lang="en-US" dirty="0"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064" y="939799"/>
            <a:ext cx="8829675" cy="433144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endParaRPr lang="en-GB" sz="1400" dirty="0">
              <a:solidFill>
                <a:schemeClr val="tx1"/>
              </a:solidFill>
              <a:latin typeface="Calibri" panose="020F0502020204030204" pitchFamily="34" charset="0"/>
              <a:ea typeface="ＭＳ Ｐゴシック" charset="0"/>
              <a:cs typeface="ＭＳ Ｐゴシック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GB" sz="1400" dirty="0">
              <a:latin typeface="Calibri" panose="020F0502020204030204" pitchFamily="34" charset="0"/>
              <a:ea typeface="ＭＳ Ｐゴシック" charset="0"/>
              <a:cs typeface="ＭＳ Ｐゴシック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100" dirty="0" smtClean="0"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57213" y="776288"/>
            <a:ext cx="5526087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512064" y="939799"/>
          <a:ext cx="4192458" cy="538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Image" r:id="rId4" imgW="7212600" imgH="9269640" progId="Photoshop.Image.15">
                  <p:embed/>
                </p:oleObj>
              </mc:Choice>
              <mc:Fallback>
                <p:oleObj name="Image" r:id="rId4" imgW="7212600" imgH="926964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2064" y="939799"/>
                        <a:ext cx="4192458" cy="538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0954861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906000" cy="339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98463" y="0"/>
            <a:ext cx="641350" cy="671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pic>
        <p:nvPicPr>
          <p:cNvPr id="41988" name="Picture 24" descr="sapientlogo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65"/>
          <a:stretch>
            <a:fillRect/>
          </a:stretch>
        </p:blipFill>
        <p:spPr bwMode="auto">
          <a:xfrm>
            <a:off x="598488" y="114300"/>
            <a:ext cx="2619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8"/>
          <p:cNvSpPr>
            <a:spLocks noChangeArrowheads="1"/>
          </p:cNvSpPr>
          <p:nvPr/>
        </p:nvSpPr>
        <p:spPr bwMode="auto">
          <a:xfrm>
            <a:off x="0" y="2032000"/>
            <a:ext cx="9906000" cy="2222500"/>
          </a:xfrm>
          <a:prstGeom prst="rect">
            <a:avLst/>
          </a:prstGeom>
          <a:solidFill>
            <a:srgbClr val="EA781E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1990" name="Rectangle 8"/>
          <p:cNvSpPr>
            <a:spLocks noChangeArrowheads="1"/>
          </p:cNvSpPr>
          <p:nvPr/>
        </p:nvSpPr>
        <p:spPr bwMode="auto">
          <a:xfrm>
            <a:off x="0" y="2032000"/>
            <a:ext cx="9906000" cy="2222500"/>
          </a:xfrm>
          <a:prstGeom prst="rect">
            <a:avLst/>
          </a:prstGeom>
          <a:solidFill>
            <a:srgbClr val="FF6600"/>
          </a:solidFill>
          <a:ln>
            <a:noFill/>
          </a:ln>
          <a:extLst/>
        </p:spPr>
        <p:txBody>
          <a:bodyPr anchor="ctr"/>
          <a:lstStyle/>
          <a:p>
            <a:endParaRPr lang="en-US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1991" name="Text Placeholder 9"/>
          <p:cNvSpPr>
            <a:spLocks noGrp="1"/>
          </p:cNvSpPr>
          <p:nvPr>
            <p:ph type="body" idx="1"/>
          </p:nvPr>
        </p:nvSpPr>
        <p:spPr>
          <a:xfrm>
            <a:off x="398463" y="1643063"/>
            <a:ext cx="8420100" cy="1382525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3200" dirty="0" smtClean="0">
                <a:latin typeface="Calibri" panose="020F0502020204030204" pitchFamily="34" charset="0"/>
                <a:ea typeface="ＭＳ Ｐゴシック" pitchFamily="34" charset="-128"/>
              </a:rPr>
              <a:t>Campaign Monitor</a:t>
            </a:r>
            <a:endParaRPr lang="en-US" sz="3200" dirty="0">
              <a:latin typeface="Calibri" panose="020F050202020403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185071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914400"/>
            <a:ext cx="9906000" cy="55133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  <a:ea typeface="ＭＳ Ｐゴシック" pitchFamily="34" charset="-128"/>
              </a:rPr>
              <a:t>Complex Things</a:t>
            </a:r>
            <a:br>
              <a:rPr lang="en-GB" dirty="0" smtClean="0">
                <a:latin typeface="Calibri" panose="020F0502020204030204" pitchFamily="34" charset="0"/>
                <a:ea typeface="ＭＳ Ｐゴシック" pitchFamily="34" charset="-128"/>
              </a:rPr>
            </a:br>
            <a:endParaRPr lang="en-US" dirty="0" smtClean="0"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939800"/>
            <a:ext cx="8829675" cy="527812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 smtClean="0">
                <a:latin typeface="Calibri" panose="020F0502020204030204" pitchFamily="34" charset="0"/>
                <a:ea typeface="ＭＳ Ｐゴシック" pitchFamily="34" charset="-128"/>
              </a:rPr>
              <a:t>Background Images</a:t>
            </a:r>
          </a:p>
          <a:p>
            <a:pPr>
              <a:lnSpc>
                <a:spcPct val="200000"/>
              </a:lnSpc>
            </a:pPr>
            <a:r>
              <a:rPr lang="en-US" sz="1400" dirty="0" smtClean="0">
                <a:latin typeface="Calibri" panose="020F0502020204030204" pitchFamily="34" charset="0"/>
                <a:ea typeface="ＭＳ Ｐゴシック" pitchFamily="34" charset="-128"/>
              </a:rPr>
              <a:t>Gmail App Issue</a:t>
            </a:r>
            <a:endParaRPr lang="en-US" sz="1400" dirty="0">
              <a:latin typeface="Calibri" panose="020F0502020204030204" pitchFamily="34" charset="0"/>
              <a:ea typeface="ＭＳ Ｐゴシック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sz="1400" dirty="0" smtClean="0">
                <a:latin typeface="Calibri" panose="020F0502020204030204" pitchFamily="34" charset="0"/>
                <a:ea typeface="ＭＳ Ｐゴシック" pitchFamily="34" charset="-128"/>
              </a:rPr>
              <a:t>Hide in Outlook or desktop version</a:t>
            </a:r>
          </a:p>
          <a:p>
            <a:pPr>
              <a:lnSpc>
                <a:spcPct val="200000"/>
              </a:lnSpc>
            </a:pPr>
            <a:r>
              <a:rPr lang="en-US" sz="1400" dirty="0" smtClean="0">
                <a:latin typeface="Calibri" panose="020F0502020204030204" pitchFamily="34" charset="0"/>
                <a:ea typeface="ＭＳ Ｐゴシック" pitchFamily="34" charset="-128"/>
              </a:rPr>
              <a:t>Variables and versions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latin typeface="Calibri" panose="020F0502020204030204" pitchFamily="34" charset="0"/>
                <a:ea typeface="ＭＳ Ｐゴシック" pitchFamily="34" charset="-128"/>
              </a:rPr>
              <a:t>Text (.txt)  Emailer</a:t>
            </a:r>
          </a:p>
          <a:p>
            <a:pPr>
              <a:lnSpc>
                <a:spcPct val="200000"/>
              </a:lnSpc>
            </a:pPr>
            <a:r>
              <a:rPr lang="en-US" sz="1400" dirty="0" smtClean="0">
                <a:latin typeface="Calibri" panose="020F0502020204030204" pitchFamily="34" charset="0"/>
                <a:ea typeface="ＭＳ Ｐゴシック" pitchFamily="34" charset="-128"/>
              </a:rPr>
              <a:t>Campaign Monitor</a:t>
            </a:r>
          </a:p>
          <a:p>
            <a:pPr>
              <a:lnSpc>
                <a:spcPct val="200000"/>
              </a:lnSpc>
            </a:pPr>
            <a:r>
              <a:rPr lang="en-US" sz="1400" dirty="0" err="1" smtClean="0">
                <a:latin typeface="Calibri" panose="020F0502020204030204" pitchFamily="34" charset="0"/>
                <a:ea typeface="ＭＳ Ｐゴシック" pitchFamily="34" charset="-128"/>
              </a:rPr>
              <a:t>Tera</a:t>
            </a:r>
            <a:r>
              <a:rPr lang="en-US" sz="1400" dirty="0" smtClean="0">
                <a:latin typeface="Calibri" panose="020F0502020204030204" pitchFamily="34" charset="0"/>
                <a:ea typeface="ＭＳ Ｐゴシック" pitchFamily="34" charset="-128"/>
              </a:rPr>
              <a:t> Data</a:t>
            </a:r>
          </a:p>
          <a:p>
            <a:pPr>
              <a:lnSpc>
                <a:spcPct val="200000"/>
              </a:lnSpc>
            </a:pPr>
            <a:r>
              <a:rPr lang="en-US" sz="1400" dirty="0" smtClean="0">
                <a:latin typeface="Calibri" panose="020F0502020204030204" pitchFamily="34" charset="0"/>
                <a:ea typeface="ＭＳ Ｐゴシック" pitchFamily="34" charset="-128"/>
              </a:rPr>
              <a:t>Litmus</a:t>
            </a:r>
          </a:p>
          <a:p>
            <a:pPr>
              <a:lnSpc>
                <a:spcPct val="200000"/>
              </a:lnSpc>
            </a:pPr>
            <a:r>
              <a:rPr lang="en-US" sz="1400" dirty="0" smtClean="0">
                <a:latin typeface="Calibri" panose="020F0502020204030204" pitchFamily="34" charset="0"/>
                <a:ea typeface="ＭＳ Ｐゴシック" pitchFamily="34" charset="-128"/>
              </a:rPr>
              <a:t>Responsive Email Checklist</a:t>
            </a:r>
          </a:p>
          <a:p>
            <a:pPr>
              <a:lnSpc>
                <a:spcPct val="200000"/>
              </a:lnSpc>
            </a:pPr>
            <a:r>
              <a:rPr lang="en-US" sz="1400" dirty="0" smtClean="0">
                <a:latin typeface="Calibri" panose="020F0502020204030204" pitchFamily="34" charset="0"/>
                <a:ea typeface="ＭＳ Ｐゴシック" pitchFamily="34" charset="-128"/>
              </a:rPr>
              <a:t>Responsive Email Assumptions Doc.</a:t>
            </a:r>
          </a:p>
          <a:p>
            <a:pPr>
              <a:lnSpc>
                <a:spcPct val="200000"/>
              </a:lnSpc>
            </a:pPr>
            <a:r>
              <a:rPr lang="en-US" sz="1400" dirty="0" smtClean="0">
                <a:latin typeface="Calibri" panose="020F0502020204030204" pitchFamily="34" charset="0"/>
                <a:ea typeface="ＭＳ Ｐゴシック" pitchFamily="34" charset="-128"/>
              </a:rPr>
              <a:t>Questions &amp; Feedback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ea typeface="ＭＳ Ｐゴシック" pitchFamily="34" charset="-128"/>
              </a:rPr>
              <a:t>Campaign Monitor</a:t>
            </a:r>
            <a:endParaRPr lang="en-US" dirty="0"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57213" y="776288"/>
            <a:ext cx="5526087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online application used for e-mailer send to multiple email ids. This is paid service so client need to pay for this.</a:t>
            </a:r>
          </a:p>
          <a:p>
            <a:r>
              <a:rPr lang="en-US" dirty="0" smtClean="0"/>
              <a:t>In this application we need to make a campaign and upload the emailer data and then can send over the email ids.</a:t>
            </a:r>
          </a:p>
          <a:p>
            <a:r>
              <a:rPr lang="en-US" dirty="0"/>
              <a:t>https://dad-e.createsend.com/admin/</a:t>
            </a:r>
          </a:p>
        </p:txBody>
      </p:sp>
    </p:spTree>
    <p:extLst>
      <p:ext uri="{BB962C8B-B14F-4D97-AF65-F5344CB8AC3E}">
        <p14:creationId xmlns:p14="http://schemas.microsoft.com/office/powerpoint/2010/main" val="3487579675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906000" cy="339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98463" y="0"/>
            <a:ext cx="641350" cy="671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pic>
        <p:nvPicPr>
          <p:cNvPr id="41988" name="Picture 24" descr="sapientlogo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65"/>
          <a:stretch>
            <a:fillRect/>
          </a:stretch>
        </p:blipFill>
        <p:spPr bwMode="auto">
          <a:xfrm>
            <a:off x="598488" y="114300"/>
            <a:ext cx="2619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8"/>
          <p:cNvSpPr>
            <a:spLocks noChangeArrowheads="1"/>
          </p:cNvSpPr>
          <p:nvPr/>
        </p:nvSpPr>
        <p:spPr bwMode="auto">
          <a:xfrm>
            <a:off x="0" y="2032000"/>
            <a:ext cx="9906000" cy="2222500"/>
          </a:xfrm>
          <a:prstGeom prst="rect">
            <a:avLst/>
          </a:prstGeom>
          <a:solidFill>
            <a:srgbClr val="EA781E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1990" name="Rectangle 8"/>
          <p:cNvSpPr>
            <a:spLocks noChangeArrowheads="1"/>
          </p:cNvSpPr>
          <p:nvPr/>
        </p:nvSpPr>
        <p:spPr bwMode="auto">
          <a:xfrm>
            <a:off x="0" y="2032000"/>
            <a:ext cx="9906000" cy="2222500"/>
          </a:xfrm>
          <a:prstGeom prst="rect">
            <a:avLst/>
          </a:prstGeom>
          <a:solidFill>
            <a:srgbClr val="FF6600"/>
          </a:solidFill>
          <a:ln>
            <a:noFill/>
          </a:ln>
          <a:extLst/>
        </p:spPr>
        <p:txBody>
          <a:bodyPr anchor="ctr"/>
          <a:lstStyle/>
          <a:p>
            <a:endParaRPr lang="en-US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1991" name="Text Placeholder 9"/>
          <p:cNvSpPr>
            <a:spLocks noGrp="1"/>
          </p:cNvSpPr>
          <p:nvPr>
            <p:ph type="body" idx="1"/>
          </p:nvPr>
        </p:nvSpPr>
        <p:spPr>
          <a:xfrm>
            <a:off x="398463" y="1643063"/>
            <a:ext cx="8420100" cy="1382525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3200" dirty="0" err="1" smtClean="0">
                <a:latin typeface="Calibri" panose="020F0502020204030204" pitchFamily="34" charset="0"/>
                <a:ea typeface="ＭＳ Ｐゴシック" pitchFamily="34" charset="-128"/>
              </a:rPr>
              <a:t>Tera</a:t>
            </a:r>
            <a:r>
              <a:rPr lang="en-US" sz="3200" dirty="0" smtClean="0">
                <a:latin typeface="Calibri" panose="020F0502020204030204" pitchFamily="34" charset="0"/>
                <a:ea typeface="ＭＳ Ｐゴシック" pitchFamily="34" charset="-128"/>
              </a:rPr>
              <a:t> Data</a:t>
            </a:r>
            <a:endParaRPr lang="en-US" sz="3200" dirty="0">
              <a:latin typeface="Calibri" panose="020F050202020403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86249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panose="020F0502020204030204" pitchFamily="34" charset="0"/>
                <a:ea typeface="ＭＳ Ｐゴシック" pitchFamily="34" charset="-128"/>
              </a:rPr>
              <a:t>Tera</a:t>
            </a:r>
            <a:r>
              <a:rPr lang="en-US" dirty="0" smtClean="0">
                <a:latin typeface="Calibri" panose="020F0502020204030204" pitchFamily="34" charset="0"/>
                <a:ea typeface="ＭＳ Ｐゴシック" pitchFamily="34" charset="-128"/>
              </a:rPr>
              <a:t> Data</a:t>
            </a:r>
            <a:endParaRPr lang="en-US" dirty="0"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57213" y="776288"/>
            <a:ext cx="5526087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This is online application used for e-mailer send to multiple email ids. This is paid service so client need to pay for this.</a:t>
            </a:r>
          </a:p>
          <a:p>
            <a:r>
              <a:rPr lang="en-US" sz="2400" dirty="0" smtClean="0"/>
              <a:t>In this application we need to make a campaign and upload the emailer data and then can send over the email ids.</a:t>
            </a:r>
          </a:p>
          <a:p>
            <a:r>
              <a:rPr lang="en-US" sz="2400" dirty="0"/>
              <a:t>https://secure.ecircle-ag.com/capital_one/home/login.jsp</a:t>
            </a:r>
          </a:p>
        </p:txBody>
      </p:sp>
    </p:spTree>
    <p:extLst>
      <p:ext uri="{BB962C8B-B14F-4D97-AF65-F5344CB8AC3E}">
        <p14:creationId xmlns:p14="http://schemas.microsoft.com/office/powerpoint/2010/main" val="3358509096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9060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98463" y="0"/>
            <a:ext cx="641350" cy="671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pic>
        <p:nvPicPr>
          <p:cNvPr id="41988" name="Picture 24" descr="sapientlogo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65"/>
          <a:stretch>
            <a:fillRect/>
          </a:stretch>
        </p:blipFill>
        <p:spPr bwMode="auto">
          <a:xfrm>
            <a:off x="598488" y="114300"/>
            <a:ext cx="2619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8"/>
          <p:cNvSpPr>
            <a:spLocks noChangeArrowheads="1"/>
          </p:cNvSpPr>
          <p:nvPr/>
        </p:nvSpPr>
        <p:spPr bwMode="auto">
          <a:xfrm>
            <a:off x="0" y="2032000"/>
            <a:ext cx="9906000" cy="2222500"/>
          </a:xfrm>
          <a:prstGeom prst="rect">
            <a:avLst/>
          </a:prstGeom>
          <a:solidFill>
            <a:srgbClr val="EA781E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1990" name="Rectangle 8"/>
          <p:cNvSpPr>
            <a:spLocks noChangeArrowheads="1"/>
          </p:cNvSpPr>
          <p:nvPr/>
        </p:nvSpPr>
        <p:spPr bwMode="auto">
          <a:xfrm>
            <a:off x="0" y="2032000"/>
            <a:ext cx="9906000" cy="2222500"/>
          </a:xfrm>
          <a:prstGeom prst="rect">
            <a:avLst/>
          </a:prstGeom>
          <a:solidFill>
            <a:srgbClr val="FF6600"/>
          </a:solidFill>
          <a:ln>
            <a:noFill/>
          </a:ln>
          <a:extLst/>
        </p:spPr>
        <p:txBody>
          <a:bodyPr anchor="ctr"/>
          <a:lstStyle/>
          <a:p>
            <a:endParaRPr lang="en-US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1991" name="Text Placeholder 9"/>
          <p:cNvSpPr>
            <a:spLocks noGrp="1"/>
          </p:cNvSpPr>
          <p:nvPr>
            <p:ph type="body" idx="1"/>
          </p:nvPr>
        </p:nvSpPr>
        <p:spPr>
          <a:xfrm>
            <a:off x="469900" y="1874839"/>
            <a:ext cx="8420100" cy="12684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3200" dirty="0">
                <a:latin typeface="Calibri" panose="020F0502020204030204" pitchFamily="34" charset="0"/>
                <a:ea typeface="ＭＳ Ｐゴシック" pitchFamily="34" charset="-128"/>
              </a:rPr>
              <a:t>Responsive Email Checklist</a:t>
            </a:r>
          </a:p>
        </p:txBody>
      </p:sp>
    </p:spTree>
    <p:extLst>
      <p:ext uri="{BB962C8B-B14F-4D97-AF65-F5344CB8AC3E}">
        <p14:creationId xmlns:p14="http://schemas.microsoft.com/office/powerpoint/2010/main" val="414717272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ea typeface="ＭＳ Ｐゴシック" pitchFamily="34" charset="-128"/>
              </a:rPr>
              <a:t>Responsive Email Checklist</a:t>
            </a:r>
            <a:endParaRPr lang="en-US" dirty="0"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064" y="939799"/>
            <a:ext cx="8829675" cy="545024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rPr>
              <a:t>We are maintaining a checklist for all responsive as well as non responsive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rPr>
              <a:t>emailer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rPr>
              <a:t>.  It is mandatory  for all developers to fill this checklist before sending that to QA.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57213" y="776288"/>
            <a:ext cx="5526087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160" y="1624404"/>
            <a:ext cx="5943770" cy="47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3211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905999" cy="3593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98463" y="0"/>
            <a:ext cx="641350" cy="671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pic>
        <p:nvPicPr>
          <p:cNvPr id="41988" name="Picture 24" descr="sapientlogo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65"/>
          <a:stretch>
            <a:fillRect/>
          </a:stretch>
        </p:blipFill>
        <p:spPr bwMode="auto">
          <a:xfrm>
            <a:off x="598488" y="114300"/>
            <a:ext cx="2619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8"/>
          <p:cNvSpPr>
            <a:spLocks noChangeArrowheads="1"/>
          </p:cNvSpPr>
          <p:nvPr/>
        </p:nvSpPr>
        <p:spPr bwMode="auto">
          <a:xfrm>
            <a:off x="0" y="2032000"/>
            <a:ext cx="9906000" cy="2222500"/>
          </a:xfrm>
          <a:prstGeom prst="rect">
            <a:avLst/>
          </a:prstGeom>
          <a:solidFill>
            <a:srgbClr val="EA781E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1990" name="Rectangle 8"/>
          <p:cNvSpPr>
            <a:spLocks noChangeArrowheads="1"/>
          </p:cNvSpPr>
          <p:nvPr/>
        </p:nvSpPr>
        <p:spPr bwMode="auto">
          <a:xfrm>
            <a:off x="0" y="2032000"/>
            <a:ext cx="9906000" cy="2222500"/>
          </a:xfrm>
          <a:prstGeom prst="rect">
            <a:avLst/>
          </a:prstGeom>
          <a:solidFill>
            <a:srgbClr val="FF6600"/>
          </a:solidFill>
          <a:ln>
            <a:noFill/>
          </a:ln>
          <a:extLst/>
        </p:spPr>
        <p:txBody>
          <a:bodyPr anchor="ctr"/>
          <a:lstStyle/>
          <a:p>
            <a:endParaRPr lang="en-US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1991" name="Text Placeholder 9"/>
          <p:cNvSpPr>
            <a:spLocks noGrp="1"/>
          </p:cNvSpPr>
          <p:nvPr>
            <p:ph type="body" idx="1"/>
          </p:nvPr>
        </p:nvSpPr>
        <p:spPr>
          <a:xfrm>
            <a:off x="469900" y="1874839"/>
            <a:ext cx="8420100" cy="12684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3200" dirty="0">
                <a:latin typeface="Calibri" panose="020F0502020204030204" pitchFamily="34" charset="0"/>
                <a:ea typeface="ＭＳ Ｐゴシック" pitchFamily="34" charset="-128"/>
              </a:rPr>
              <a:t>Responsive Email Assumptions Doc.</a:t>
            </a:r>
          </a:p>
        </p:txBody>
      </p:sp>
    </p:spTree>
    <p:extLst>
      <p:ext uri="{BB962C8B-B14F-4D97-AF65-F5344CB8AC3E}">
        <p14:creationId xmlns:p14="http://schemas.microsoft.com/office/powerpoint/2010/main" val="307218220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ea typeface="ＭＳ Ｐゴシック" pitchFamily="34" charset="-128"/>
              </a:rPr>
              <a:t>Responsive Email </a:t>
            </a:r>
            <a:r>
              <a:rPr lang="en-US" dirty="0">
                <a:latin typeface="Calibri" panose="020F0502020204030204" pitchFamily="34" charset="0"/>
                <a:ea typeface="ＭＳ Ｐゴシック" pitchFamily="34" charset="-128"/>
              </a:rPr>
              <a:t>Assumptions </a:t>
            </a:r>
            <a:r>
              <a:rPr lang="en-US" dirty="0" smtClean="0">
                <a:latin typeface="Calibri" panose="020F0502020204030204" pitchFamily="34" charset="0"/>
                <a:ea typeface="ＭＳ Ｐゴシック" pitchFamily="34" charset="-128"/>
              </a:rPr>
              <a:t>Doc.</a:t>
            </a:r>
            <a:endParaRPr lang="en-US" dirty="0"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064" y="939799"/>
            <a:ext cx="8829675" cy="545024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rPr>
              <a:t>We are also maintaining a assumptions document for all responsive as well as non responsive </a:t>
            </a:r>
            <a:r>
              <a:rPr lang="en-US" sz="1400" dirty="0" err="1" smtClean="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rPr>
              <a:t>emailer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rPr>
              <a:t> , where we write our assumptions as per email design . It is mandatory to write assumptions (if any) for all developer before sending that to QA.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57213" y="776288"/>
            <a:ext cx="5526087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434" y="2049668"/>
            <a:ext cx="6305550" cy="42862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30893685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905999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98463" y="0"/>
            <a:ext cx="641350" cy="671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pic>
        <p:nvPicPr>
          <p:cNvPr id="41988" name="Picture 24" descr="sapientlogo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65"/>
          <a:stretch>
            <a:fillRect/>
          </a:stretch>
        </p:blipFill>
        <p:spPr bwMode="auto">
          <a:xfrm>
            <a:off x="598488" y="114300"/>
            <a:ext cx="2619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8"/>
          <p:cNvSpPr>
            <a:spLocks noChangeArrowheads="1"/>
          </p:cNvSpPr>
          <p:nvPr/>
        </p:nvSpPr>
        <p:spPr bwMode="auto">
          <a:xfrm>
            <a:off x="0" y="2032000"/>
            <a:ext cx="9906000" cy="2222500"/>
          </a:xfrm>
          <a:prstGeom prst="rect">
            <a:avLst/>
          </a:prstGeom>
          <a:solidFill>
            <a:srgbClr val="EA781E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1990" name="Rectangle 8"/>
          <p:cNvSpPr>
            <a:spLocks noChangeArrowheads="1"/>
          </p:cNvSpPr>
          <p:nvPr/>
        </p:nvSpPr>
        <p:spPr bwMode="auto">
          <a:xfrm>
            <a:off x="0" y="2032000"/>
            <a:ext cx="9906000" cy="2222500"/>
          </a:xfrm>
          <a:prstGeom prst="rect">
            <a:avLst/>
          </a:prstGeom>
          <a:solidFill>
            <a:srgbClr val="FF6600"/>
          </a:solidFill>
          <a:ln>
            <a:noFill/>
          </a:ln>
          <a:extLst/>
        </p:spPr>
        <p:txBody>
          <a:bodyPr anchor="ctr"/>
          <a:lstStyle/>
          <a:p>
            <a:endParaRPr lang="en-US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1991" name="Text Placeholder 9"/>
          <p:cNvSpPr>
            <a:spLocks noGrp="1"/>
          </p:cNvSpPr>
          <p:nvPr>
            <p:ph type="body" idx="1"/>
          </p:nvPr>
        </p:nvSpPr>
        <p:spPr>
          <a:xfrm>
            <a:off x="469900" y="1874839"/>
            <a:ext cx="8420100" cy="12684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3200" dirty="0">
                <a:latin typeface="Calibri" panose="020F0502020204030204" pitchFamily="34" charset="0"/>
                <a:ea typeface="ＭＳ Ｐゴシック" pitchFamily="34" charset="-128"/>
              </a:rPr>
              <a:t>Responsive </a:t>
            </a:r>
            <a:r>
              <a:rPr lang="en-US" sz="3200" dirty="0" smtClean="0">
                <a:latin typeface="Calibri" panose="020F0502020204030204" pitchFamily="34" charset="0"/>
                <a:ea typeface="ＭＳ Ｐゴシック" pitchFamily="34" charset="-128"/>
              </a:rPr>
              <a:t>Email </a:t>
            </a:r>
            <a:r>
              <a:rPr lang="en-US" sz="3200" dirty="0">
                <a:latin typeface="Calibri" panose="020F0502020204030204" pitchFamily="34" charset="0"/>
                <a:ea typeface="ＭＳ Ｐゴシック" pitchFamily="34" charset="-128"/>
              </a:rPr>
              <a:t>View in Litmus</a:t>
            </a:r>
          </a:p>
        </p:txBody>
      </p:sp>
    </p:spTree>
    <p:extLst>
      <p:ext uri="{BB962C8B-B14F-4D97-AF65-F5344CB8AC3E}">
        <p14:creationId xmlns:p14="http://schemas.microsoft.com/office/powerpoint/2010/main" val="63444975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ea typeface="ＭＳ Ｐゴシック" pitchFamily="34" charset="-128"/>
              </a:rPr>
              <a:t>Responsive Email View in Litmus</a:t>
            </a:r>
            <a:endParaRPr lang="en-US" dirty="0"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064" y="939799"/>
            <a:ext cx="8829675" cy="545024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rPr>
              <a:t>We are using Litmus to test email.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ea typeface="ＭＳ Ｐゴシック" pitchFamily="34" charset="-128"/>
            </a:endParaRP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57213" y="776288"/>
            <a:ext cx="5526087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" y="1300322"/>
            <a:ext cx="8801941" cy="520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3508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905999" cy="3700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98463" y="0"/>
            <a:ext cx="641350" cy="671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pic>
        <p:nvPicPr>
          <p:cNvPr id="41988" name="Picture 24" descr="sapientlogo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65"/>
          <a:stretch>
            <a:fillRect/>
          </a:stretch>
        </p:blipFill>
        <p:spPr bwMode="auto">
          <a:xfrm>
            <a:off x="598488" y="114300"/>
            <a:ext cx="2619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8"/>
          <p:cNvSpPr>
            <a:spLocks noChangeArrowheads="1"/>
          </p:cNvSpPr>
          <p:nvPr/>
        </p:nvSpPr>
        <p:spPr bwMode="auto">
          <a:xfrm>
            <a:off x="0" y="2032000"/>
            <a:ext cx="9906000" cy="2222500"/>
          </a:xfrm>
          <a:prstGeom prst="rect">
            <a:avLst/>
          </a:prstGeom>
          <a:solidFill>
            <a:srgbClr val="EA781E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1990" name="Rectangle 8"/>
          <p:cNvSpPr>
            <a:spLocks noChangeArrowheads="1"/>
          </p:cNvSpPr>
          <p:nvPr/>
        </p:nvSpPr>
        <p:spPr bwMode="auto">
          <a:xfrm>
            <a:off x="0" y="2032000"/>
            <a:ext cx="9906000" cy="2222500"/>
          </a:xfrm>
          <a:prstGeom prst="rect">
            <a:avLst/>
          </a:prstGeom>
          <a:solidFill>
            <a:srgbClr val="FF6600"/>
          </a:solidFill>
          <a:ln>
            <a:noFill/>
          </a:ln>
          <a:extLst/>
        </p:spPr>
        <p:txBody>
          <a:bodyPr anchor="ctr"/>
          <a:lstStyle/>
          <a:p>
            <a:endParaRPr lang="en-US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1991" name="Text Placeholder 9"/>
          <p:cNvSpPr>
            <a:spLocks noGrp="1"/>
          </p:cNvSpPr>
          <p:nvPr>
            <p:ph type="body" idx="1"/>
          </p:nvPr>
        </p:nvSpPr>
        <p:spPr>
          <a:xfrm>
            <a:off x="469900" y="1874839"/>
            <a:ext cx="8420100" cy="1123855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ea typeface="ＭＳ Ｐゴシック" pitchFamily="34" charset="-128"/>
              </a:rPr>
              <a:t>Questions &amp; Feedback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Calibri" panose="020F0502020204030204" pitchFamily="34" charset="0"/>
            </a:endParaRPr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"/>
            <a:ext cx="9906000" cy="4254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98463" y="0"/>
            <a:ext cx="641350" cy="671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pic>
        <p:nvPicPr>
          <p:cNvPr id="6" name="Picture 24" descr="sapientlogo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65"/>
          <a:stretch>
            <a:fillRect/>
          </a:stretch>
        </p:blipFill>
        <p:spPr bwMode="auto">
          <a:xfrm>
            <a:off x="598488" y="114300"/>
            <a:ext cx="2619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2032000"/>
            <a:ext cx="9906000" cy="2222500"/>
          </a:xfrm>
          <a:prstGeom prst="rect">
            <a:avLst/>
          </a:prstGeom>
          <a:solidFill>
            <a:schemeClr val="accent3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 dirty="0">
              <a:solidFill>
                <a:schemeClr val="accent1"/>
              </a:solidFill>
              <a:latin typeface="Calibri" panose="020F0502020204030204" pitchFamily="34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2032000"/>
            <a:ext cx="9906000" cy="2222500"/>
          </a:xfrm>
          <a:prstGeom prst="rect">
            <a:avLst/>
          </a:prstGeom>
          <a:solidFill>
            <a:srgbClr val="FF6600"/>
          </a:solidFill>
          <a:ln w="9525">
            <a:solidFill>
              <a:schemeClr val="accent1"/>
            </a:solidFill>
            <a:round/>
            <a:headEnd/>
            <a:tailEnd/>
          </a:ln>
          <a:extLst/>
        </p:spPr>
        <p:txBody>
          <a:bodyPr anchor="ctr"/>
          <a:lstStyle/>
          <a:p>
            <a:endParaRPr lang="en-US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 Placeholder 11"/>
          <p:cNvSpPr txBox="1">
            <a:spLocks/>
          </p:cNvSpPr>
          <p:nvPr/>
        </p:nvSpPr>
        <p:spPr bwMode="auto">
          <a:xfrm>
            <a:off x="398463" y="2278250"/>
            <a:ext cx="84201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Blip>
                <a:blip r:embed="rId4"/>
              </a:buBlip>
              <a:defRPr sz="3200">
                <a:solidFill>
                  <a:srgbClr val="4D4D4D"/>
                </a:solidFill>
                <a:latin typeface="Georgia" pitchFamily="-112" charset="0"/>
                <a:ea typeface="ＭＳ Ｐゴシック" pitchFamily="18" charset="-128"/>
                <a:cs typeface="ＭＳ Ｐゴシック" pitchFamily="18" charset="-128"/>
              </a:defRPr>
            </a:lvl1pPr>
            <a:lvl2pPr marL="742950" indent="-2476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Blip>
                <a:blip r:embed="rId4"/>
              </a:buBlip>
              <a:defRPr sz="1600">
                <a:solidFill>
                  <a:srgbClr val="4D4D4D"/>
                </a:solidFill>
                <a:latin typeface="Georgia" pitchFamily="-112" charset="0"/>
                <a:ea typeface="ＭＳ Ｐゴシック" pitchFamily="-112" charset="-128"/>
              </a:defRPr>
            </a:lvl2pPr>
            <a:lvl3pPr marL="108585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4"/>
              </a:buBlip>
              <a:defRPr sz="1400">
                <a:solidFill>
                  <a:srgbClr val="4D4D4D"/>
                </a:solidFill>
                <a:latin typeface="Georgia" pitchFamily="-112" charset="0"/>
                <a:ea typeface="ＭＳ Ｐゴシック" pitchFamily="-112" charset="-128"/>
              </a:defRPr>
            </a:lvl3pPr>
            <a:lvl4pPr marL="1422400" indent="-1682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4"/>
              </a:buBlip>
              <a:defRPr sz="1200">
                <a:solidFill>
                  <a:srgbClr val="4D4D4D"/>
                </a:solidFill>
                <a:latin typeface="Georgia" pitchFamily="-112" charset="0"/>
                <a:ea typeface="ＭＳ Ｐゴシック" pitchFamily="-112" charset="-128"/>
              </a:defRPr>
            </a:lvl4pPr>
            <a:lvl5pPr marL="1778000" indent="-1714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4"/>
              </a:buBlip>
              <a:defRPr sz="1000">
                <a:solidFill>
                  <a:srgbClr val="4D4D4D"/>
                </a:solidFill>
                <a:latin typeface="Georgia" pitchFamily="-112" charset="0"/>
                <a:ea typeface="ＭＳ Ｐゴシック" pitchFamily="-112" charset="-128"/>
              </a:defRPr>
            </a:lvl5pPr>
            <a:lvl6pPr marL="223520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-96" charset="2"/>
              <a:buBlip>
                <a:blip r:embed="rId5"/>
              </a:buBlip>
              <a:defRPr sz="1000">
                <a:solidFill>
                  <a:srgbClr val="4D4D4D"/>
                </a:solidFill>
                <a:latin typeface="+mn-lt"/>
              </a:defRPr>
            </a:lvl6pPr>
            <a:lvl7pPr marL="269240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-96" charset="2"/>
              <a:buBlip>
                <a:blip r:embed="rId5"/>
              </a:buBlip>
              <a:defRPr sz="1000">
                <a:solidFill>
                  <a:srgbClr val="4D4D4D"/>
                </a:solidFill>
                <a:latin typeface="+mn-lt"/>
              </a:defRPr>
            </a:lvl7pPr>
            <a:lvl8pPr marL="314960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-96" charset="2"/>
              <a:buBlip>
                <a:blip r:embed="rId5"/>
              </a:buBlip>
              <a:defRPr sz="1000">
                <a:solidFill>
                  <a:srgbClr val="4D4D4D"/>
                </a:solidFill>
                <a:latin typeface="+mn-lt"/>
              </a:defRPr>
            </a:lvl8pPr>
            <a:lvl9pPr marL="360680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-96" charset="2"/>
              <a:buBlip>
                <a:blip r:embed="rId5"/>
              </a:buBlip>
              <a:defRPr sz="1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solidFill>
                  <a:schemeClr val="bg1"/>
                </a:solidFill>
                <a:latin typeface="Calibri" panose="020F0502020204030204" pitchFamily="34" charset="0"/>
                <a:ea typeface="ＭＳ Ｐゴシック" pitchFamily="34" charset="-128"/>
              </a:rPr>
              <a:t>Background Image</a:t>
            </a:r>
          </a:p>
        </p:txBody>
      </p:sp>
    </p:spTree>
    <p:extLst>
      <p:ext uri="{BB962C8B-B14F-4D97-AF65-F5344CB8AC3E}">
        <p14:creationId xmlns:p14="http://schemas.microsoft.com/office/powerpoint/2010/main" val="774784555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595959"/>
                </a:solidFill>
                <a:latin typeface="Calibri" panose="020F0502020204030204" pitchFamily="34" charset="0"/>
                <a:ea typeface="ＭＳ Ｐゴシック" pitchFamily="34" charset="-128"/>
              </a:rPr>
              <a:t>Background Image - Code</a:t>
            </a:r>
            <a:endParaRPr lang="en-US" dirty="0" smtClean="0">
              <a:solidFill>
                <a:srgbClr val="595959"/>
              </a:solidFill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939799"/>
            <a:ext cx="8967787" cy="4944633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  <a:defRPr/>
            </a:pPr>
            <a:r>
              <a:rPr lang="en-US" sz="1400" dirty="0">
                <a:latin typeface="Calibri" panose="020F0502020204030204" pitchFamily="34" charset="0"/>
                <a:ea typeface="ＭＳ Ｐゴシック" pitchFamily="34" charset="-128"/>
              </a:rPr>
              <a:t>&lt;td align="center</a:t>
            </a: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rPr>
              <a:t>" class="</a:t>
            </a:r>
            <a:r>
              <a:rPr lang="en-US" sz="1400" b="1" dirty="0" err="1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rPr>
              <a:t>mobileCTAwrap</a:t>
            </a:r>
            <a:r>
              <a:rPr lang="en-US" sz="1400" b="1" dirty="0" smtClean="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rPr>
              <a:t>"</a:t>
            </a:r>
            <a:r>
              <a:rPr lang="en-US" sz="1400" dirty="0" smtClean="0">
                <a:latin typeface="Calibri" panose="020F0502020204030204" pitchFamily="34" charset="0"/>
                <a:ea typeface="ＭＳ Ｐゴシック" pitchFamily="34" charset="-128"/>
              </a:rPr>
              <a:t>&gt;</a:t>
            </a:r>
            <a:br>
              <a:rPr lang="en-US" sz="1400" dirty="0" smtClean="0">
                <a:latin typeface="Calibri" panose="020F0502020204030204" pitchFamily="34" charset="0"/>
                <a:ea typeface="ＭＳ Ｐゴシック" pitchFamily="34" charset="-128"/>
              </a:rPr>
            </a:br>
            <a:r>
              <a:rPr lang="en-US" sz="1400" dirty="0" smtClean="0">
                <a:latin typeface="Calibri" panose="020F0502020204030204" pitchFamily="34" charset="0"/>
                <a:ea typeface="ＭＳ Ｐゴシック" pitchFamily="34" charset="-128"/>
              </a:rPr>
              <a:t>   &lt;</a:t>
            </a:r>
            <a:r>
              <a:rPr lang="en-US" sz="1400" dirty="0">
                <a:latin typeface="Calibri" panose="020F0502020204030204" pitchFamily="34" charset="0"/>
                <a:ea typeface="ＭＳ Ｐゴシック" pitchFamily="34" charset="-128"/>
              </a:rPr>
              <a:t>table border="0" align="center" </a:t>
            </a:r>
            <a:r>
              <a:rPr lang="en-US" sz="1400" dirty="0" err="1">
                <a:latin typeface="Calibri" panose="020F0502020204030204" pitchFamily="34" charset="0"/>
                <a:ea typeface="ＭＳ Ｐゴシック" pitchFamily="34" charset="-128"/>
              </a:rPr>
              <a:t>cellpadding</a:t>
            </a:r>
            <a:r>
              <a:rPr lang="en-US" sz="1400" dirty="0">
                <a:latin typeface="Calibri" panose="020F0502020204030204" pitchFamily="34" charset="0"/>
                <a:ea typeface="ＭＳ Ｐゴシック" pitchFamily="34" charset="-128"/>
              </a:rPr>
              <a:t>="0" </a:t>
            </a:r>
            <a:r>
              <a:rPr lang="en-US" sz="1400" dirty="0" err="1">
                <a:latin typeface="Calibri" panose="020F0502020204030204" pitchFamily="34" charset="0"/>
                <a:ea typeface="ＭＳ Ｐゴシック" pitchFamily="34" charset="-128"/>
              </a:rPr>
              <a:t>cellspacing</a:t>
            </a:r>
            <a:r>
              <a:rPr lang="en-US" sz="1400" dirty="0">
                <a:latin typeface="Calibri" panose="020F0502020204030204" pitchFamily="34" charset="0"/>
                <a:ea typeface="ＭＳ Ｐゴシック" pitchFamily="34" charset="-128"/>
              </a:rPr>
              <a:t>="0</a:t>
            </a:r>
            <a:r>
              <a:rPr lang="en-US" sz="1400" dirty="0" smtClean="0">
                <a:latin typeface="Calibri" panose="020F0502020204030204" pitchFamily="34" charset="0"/>
                <a:ea typeface="ＭＳ Ｐゴシック" pitchFamily="34" charset="-128"/>
              </a:rPr>
              <a:t>"&gt;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sz="1400" dirty="0" smtClean="0">
                <a:latin typeface="Calibri" panose="020F0502020204030204" pitchFamily="34" charset="0"/>
                <a:ea typeface="ＭＳ Ｐゴシック" pitchFamily="34" charset="-128"/>
              </a:rPr>
              <a:t>      &lt;</a:t>
            </a:r>
            <a:r>
              <a:rPr lang="en-US" sz="1400" dirty="0" err="1" smtClean="0">
                <a:latin typeface="Calibri" panose="020F0502020204030204" pitchFamily="34" charset="0"/>
                <a:ea typeface="ＭＳ Ｐゴシック" pitchFamily="34" charset="-128"/>
              </a:rPr>
              <a:t>tr</a:t>
            </a:r>
            <a:r>
              <a:rPr lang="en-US" sz="1400" dirty="0" smtClean="0">
                <a:latin typeface="Calibri" panose="020F0502020204030204" pitchFamily="34" charset="0"/>
                <a:ea typeface="ＭＳ Ｐゴシック" pitchFamily="34" charset="-128"/>
              </a:rPr>
              <a:t>&gt; &lt;</a:t>
            </a:r>
            <a:r>
              <a:rPr lang="en-US" sz="1400" dirty="0">
                <a:latin typeface="Calibri" panose="020F0502020204030204" pitchFamily="34" charset="0"/>
                <a:ea typeface="ＭＳ Ｐゴシック" pitchFamily="34" charset="-128"/>
              </a:rPr>
              <a:t>td </a:t>
            </a:r>
            <a:r>
              <a:rPr lang="en-US" sz="1400" b="1" dirty="0">
                <a:latin typeface="Calibri" panose="020F0502020204030204" pitchFamily="34" charset="0"/>
                <a:ea typeface="ＭＳ Ｐゴシック" pitchFamily="34" charset="-128"/>
              </a:rPr>
              <a:t>class="</a:t>
            </a:r>
            <a:r>
              <a:rPr lang="en-US" sz="1400" b="1" dirty="0" err="1">
                <a:latin typeface="Calibri" panose="020F0502020204030204" pitchFamily="34" charset="0"/>
                <a:ea typeface="ＭＳ Ｐゴシック" pitchFamily="34" charset="-128"/>
              </a:rPr>
              <a:t>mobileCTA</a:t>
            </a:r>
            <a:r>
              <a:rPr lang="en-US" sz="1400" b="1" dirty="0">
                <a:latin typeface="Calibri" panose="020F0502020204030204" pitchFamily="34" charset="0"/>
                <a:ea typeface="ＭＳ Ｐゴシック" pitchFamily="34" charset="-128"/>
              </a:rPr>
              <a:t>" background="images/cta-full.png" </a:t>
            </a:r>
            <a:r>
              <a:rPr lang="en-US" sz="1400" b="1" dirty="0" err="1">
                <a:latin typeface="Calibri" panose="020F0502020204030204" pitchFamily="34" charset="0"/>
                <a:ea typeface="ＭＳ Ｐゴシック" pitchFamily="34" charset="-128"/>
              </a:rPr>
              <a:t>bgcolor</a:t>
            </a:r>
            <a:r>
              <a:rPr lang="en-US" sz="1400" b="1" dirty="0">
                <a:latin typeface="Calibri" panose="020F0502020204030204" pitchFamily="34" charset="0"/>
                <a:ea typeface="ＭＳ Ｐゴシック" pitchFamily="34" charset="-128"/>
              </a:rPr>
              <a:t>="#000000" width="166" height="40" </a:t>
            </a:r>
            <a:r>
              <a:rPr lang="en-US" sz="1400" b="1" dirty="0" err="1">
                <a:latin typeface="Calibri" panose="020F0502020204030204" pitchFamily="34" charset="0"/>
                <a:ea typeface="ＭＳ Ｐゴシック" pitchFamily="34" charset="-128"/>
              </a:rPr>
              <a:t>valign</a:t>
            </a:r>
            <a:r>
              <a:rPr lang="en-US" sz="1400" b="1" dirty="0">
                <a:latin typeface="Calibri" panose="020F0502020204030204" pitchFamily="34" charset="0"/>
                <a:ea typeface="ＭＳ Ｐゴシック" pitchFamily="34" charset="-128"/>
              </a:rPr>
              <a:t>="top" style="background-image: </a:t>
            </a:r>
            <a:r>
              <a:rPr lang="en-US" sz="1400" b="1" dirty="0" err="1">
                <a:latin typeface="Calibri" panose="020F0502020204030204" pitchFamily="34" charset="0"/>
                <a:ea typeface="ＭＳ Ｐゴシック" pitchFamily="34" charset="-128"/>
              </a:rPr>
              <a:t>url</a:t>
            </a:r>
            <a:r>
              <a:rPr lang="en-US" sz="1400" b="1" dirty="0">
                <a:latin typeface="Calibri" panose="020F0502020204030204" pitchFamily="34" charset="0"/>
                <a:ea typeface="ＭＳ Ｐゴシック" pitchFamily="34" charset="-128"/>
              </a:rPr>
              <a:t>(images/cta-full.png); color: #</a:t>
            </a:r>
            <a:r>
              <a:rPr lang="en-US" sz="1400" b="1" dirty="0" err="1">
                <a:latin typeface="Calibri" panose="020F0502020204030204" pitchFamily="34" charset="0"/>
                <a:ea typeface="ＭＳ Ｐゴシック" pitchFamily="34" charset="-128"/>
              </a:rPr>
              <a:t>ffffff</a:t>
            </a:r>
            <a:r>
              <a:rPr lang="en-US" sz="1400" b="1" dirty="0">
                <a:latin typeface="Calibri" panose="020F0502020204030204" pitchFamily="34" charset="0"/>
                <a:ea typeface="ＭＳ Ｐゴシック" pitchFamily="34" charset="-128"/>
              </a:rPr>
              <a:t>; width: 166px; height: 40px;text-align: center</a:t>
            </a:r>
            <a:r>
              <a:rPr lang="en-US" sz="1400" b="1" dirty="0" smtClean="0">
                <a:latin typeface="Calibri" panose="020F0502020204030204" pitchFamily="34" charset="0"/>
                <a:ea typeface="ＭＳ Ｐゴシック" pitchFamily="34" charset="-128"/>
              </a:rPr>
              <a:t>;"&gt;&lt;!--[</a:t>
            </a:r>
            <a:r>
              <a:rPr lang="en-US" sz="1400" b="1" dirty="0">
                <a:latin typeface="Calibri" panose="020F0502020204030204" pitchFamily="34" charset="0"/>
                <a:ea typeface="ＭＳ Ｐゴシック" pitchFamily="34" charset="-128"/>
              </a:rPr>
              <a:t>if </a:t>
            </a:r>
            <a:r>
              <a:rPr lang="en-US" sz="1400" b="1" dirty="0" err="1">
                <a:latin typeface="Calibri" panose="020F0502020204030204" pitchFamily="34" charset="0"/>
                <a:ea typeface="ＭＳ Ｐゴシック" pitchFamily="34" charset="-128"/>
              </a:rPr>
              <a:t>gte</a:t>
            </a:r>
            <a:r>
              <a:rPr lang="en-US" sz="1400" b="1" dirty="0">
                <a:latin typeface="Calibri" panose="020F0502020204030204" pitchFamily="34" charset="0"/>
                <a:ea typeface="ＭＳ Ｐゴシック" pitchFamily="34" charset="-128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ＭＳ Ｐゴシック" pitchFamily="34" charset="-128"/>
              </a:rPr>
              <a:t>mso</a:t>
            </a:r>
            <a:r>
              <a:rPr lang="en-US" sz="1400" b="1" dirty="0">
                <a:latin typeface="Calibri" panose="020F0502020204030204" pitchFamily="34" charset="0"/>
                <a:ea typeface="ＭＳ Ｐゴシック" pitchFamily="34" charset="-128"/>
              </a:rPr>
              <a:t> 9</a:t>
            </a:r>
            <a:r>
              <a:rPr lang="en-US" sz="1400" b="1" dirty="0" smtClean="0">
                <a:latin typeface="Calibri" panose="020F0502020204030204" pitchFamily="34" charset="0"/>
                <a:ea typeface="ＭＳ Ｐゴシック" pitchFamily="34" charset="-128"/>
              </a:rPr>
              <a:t>]&gt;&lt;</a:t>
            </a:r>
            <a:r>
              <a:rPr lang="en-US" sz="1400" b="1" dirty="0" err="1">
                <a:latin typeface="Calibri" panose="020F0502020204030204" pitchFamily="34" charset="0"/>
                <a:ea typeface="ＭＳ Ｐゴシック" pitchFamily="34" charset="-128"/>
              </a:rPr>
              <a:t>v:rect</a:t>
            </a:r>
            <a:r>
              <a:rPr lang="en-US" sz="1400" b="1" dirty="0">
                <a:latin typeface="Calibri" panose="020F0502020204030204" pitchFamily="34" charset="0"/>
                <a:ea typeface="ＭＳ Ｐゴシック" pitchFamily="34" charset="-128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ＭＳ Ｐゴシック" pitchFamily="34" charset="-128"/>
              </a:rPr>
              <a:t>xmlns:v</a:t>
            </a:r>
            <a:r>
              <a:rPr lang="en-US" sz="1400" b="1" dirty="0">
                <a:latin typeface="Calibri" panose="020F0502020204030204" pitchFamily="34" charset="0"/>
                <a:ea typeface="ＭＳ Ｐゴシック" pitchFamily="34" charset="-128"/>
              </a:rPr>
              <a:t>="</a:t>
            </a:r>
            <a:r>
              <a:rPr lang="en-US" sz="1400" b="1" dirty="0" err="1">
                <a:latin typeface="Calibri" panose="020F0502020204030204" pitchFamily="34" charset="0"/>
                <a:ea typeface="ＭＳ Ｐゴシック" pitchFamily="34" charset="-128"/>
              </a:rPr>
              <a:t>urn:schemas-microsoft-com:vml</a:t>
            </a:r>
            <a:r>
              <a:rPr lang="en-US" sz="1400" b="1" dirty="0">
                <a:latin typeface="Calibri" panose="020F0502020204030204" pitchFamily="34" charset="0"/>
                <a:ea typeface="ＭＳ Ｐゴシック" pitchFamily="34" charset="-128"/>
              </a:rPr>
              <a:t>" fill="true" stroke="false" style="width:166px;height:40px;text-align: center</a:t>
            </a:r>
            <a:r>
              <a:rPr lang="en-US" sz="1400" b="1" dirty="0" smtClean="0">
                <a:latin typeface="Calibri" panose="020F0502020204030204" pitchFamily="34" charset="0"/>
                <a:ea typeface="ＭＳ Ｐゴシック" pitchFamily="34" charset="-128"/>
              </a:rPr>
              <a:t>;"&gt;&lt;</a:t>
            </a:r>
            <a:r>
              <a:rPr lang="en-US" sz="1400" b="1" dirty="0" err="1">
                <a:latin typeface="Calibri" panose="020F0502020204030204" pitchFamily="34" charset="0"/>
                <a:ea typeface="ＭＳ Ｐゴシック" pitchFamily="34" charset="-128"/>
              </a:rPr>
              <a:t>v:fill</a:t>
            </a:r>
            <a:r>
              <a:rPr lang="en-US" sz="1400" b="1" dirty="0">
                <a:latin typeface="Calibri" panose="020F0502020204030204" pitchFamily="34" charset="0"/>
                <a:ea typeface="ＭＳ Ｐゴシック" pitchFamily="34" charset="-128"/>
              </a:rPr>
              <a:t> type="tile" </a:t>
            </a:r>
            <a:r>
              <a:rPr lang="en-US" sz="1400" b="1" dirty="0" err="1">
                <a:latin typeface="Calibri" panose="020F0502020204030204" pitchFamily="34" charset="0"/>
                <a:ea typeface="ＭＳ Ｐゴシック" pitchFamily="34" charset="-128"/>
              </a:rPr>
              <a:t>src</a:t>
            </a:r>
            <a:r>
              <a:rPr lang="en-US" sz="1400" b="1" dirty="0">
                <a:latin typeface="Calibri" panose="020F0502020204030204" pitchFamily="34" charset="0"/>
                <a:ea typeface="ＭＳ Ｐゴシック" pitchFamily="34" charset="-128"/>
              </a:rPr>
              <a:t>="images/cta-full.png" color="#000000" </a:t>
            </a:r>
            <a:r>
              <a:rPr lang="en-US" sz="1400" b="1" dirty="0" smtClean="0">
                <a:latin typeface="Calibri" panose="020F0502020204030204" pitchFamily="34" charset="0"/>
                <a:ea typeface="ＭＳ Ｐゴシック" pitchFamily="34" charset="-128"/>
              </a:rPr>
              <a:t>/&gt;&lt;</a:t>
            </a:r>
            <a:r>
              <a:rPr lang="en-US" sz="1400" b="1" dirty="0" err="1">
                <a:latin typeface="Calibri" panose="020F0502020204030204" pitchFamily="34" charset="0"/>
                <a:ea typeface="ＭＳ Ｐゴシック" pitchFamily="34" charset="-128"/>
              </a:rPr>
              <a:t>v:textbox</a:t>
            </a:r>
            <a:r>
              <a:rPr lang="en-US" sz="1400" b="1" dirty="0">
                <a:latin typeface="Calibri" panose="020F0502020204030204" pitchFamily="34" charset="0"/>
                <a:ea typeface="ＭＳ Ｐゴシック" pitchFamily="34" charset="-128"/>
              </a:rPr>
              <a:t> inset="0,0,0,0</a:t>
            </a:r>
            <a:r>
              <a:rPr lang="en-US" sz="1400" b="1" dirty="0" smtClean="0">
                <a:latin typeface="Calibri" panose="020F0502020204030204" pitchFamily="34" charset="0"/>
                <a:ea typeface="ＭＳ Ｐゴシック" pitchFamily="34" charset="-128"/>
              </a:rPr>
              <a:t>"&gt;&lt;![</a:t>
            </a:r>
            <a:r>
              <a:rPr lang="en-US" sz="1400" b="1" dirty="0" err="1">
                <a:latin typeface="Calibri" panose="020F0502020204030204" pitchFamily="34" charset="0"/>
                <a:ea typeface="ＭＳ Ｐゴシック" pitchFamily="34" charset="-128"/>
              </a:rPr>
              <a:t>endif</a:t>
            </a:r>
            <a:r>
              <a:rPr lang="en-US" sz="1400" b="1" dirty="0" smtClean="0">
                <a:latin typeface="Calibri" panose="020F0502020204030204" pitchFamily="34" charset="0"/>
                <a:ea typeface="ＭＳ Ｐゴシック" pitchFamily="34" charset="-128"/>
              </a:rPr>
              <a:t>]--&gt;</a:t>
            </a:r>
            <a:r>
              <a:rPr lang="en-US" sz="1400" dirty="0" smtClean="0">
                <a:latin typeface="Calibri" panose="020F0502020204030204" pitchFamily="34" charset="0"/>
                <a:ea typeface="ＭＳ Ｐゴシック" pitchFamily="34" charset="-128"/>
              </a:rPr>
              <a:t>&lt;</a:t>
            </a:r>
            <a:r>
              <a:rPr lang="en-US" sz="1400" dirty="0">
                <a:latin typeface="Calibri" panose="020F0502020204030204" pitchFamily="34" charset="0"/>
                <a:ea typeface="ＭＳ Ｐゴシック" pitchFamily="34" charset="-128"/>
              </a:rPr>
              <a:t>div</a:t>
            </a:r>
            <a:r>
              <a:rPr lang="en-US" sz="1400" dirty="0" smtClean="0">
                <a:latin typeface="Calibri" panose="020F0502020204030204" pitchFamily="34" charset="0"/>
                <a:ea typeface="ＭＳ Ｐゴシック" pitchFamily="34" charset="-128"/>
              </a:rPr>
              <a:t>&gt;&lt;</a:t>
            </a:r>
            <a:r>
              <a:rPr lang="en-US" sz="1400" dirty="0">
                <a:latin typeface="Calibri" panose="020F0502020204030204" pitchFamily="34" charset="0"/>
                <a:ea typeface="ＭＳ Ｐゴシック" pitchFamily="34" charset="-128"/>
              </a:rPr>
              <a:t>table </a:t>
            </a:r>
            <a:r>
              <a:rPr lang="en-US" sz="1400" dirty="0" err="1">
                <a:latin typeface="Calibri" panose="020F0502020204030204" pitchFamily="34" charset="0"/>
                <a:ea typeface="ＭＳ Ｐゴシック" pitchFamily="34" charset="-128"/>
              </a:rPr>
              <a:t>cellspacing</a:t>
            </a:r>
            <a:r>
              <a:rPr lang="en-US" sz="1400" dirty="0">
                <a:latin typeface="Calibri" panose="020F0502020204030204" pitchFamily="34" charset="0"/>
                <a:ea typeface="ＭＳ Ｐゴシック" pitchFamily="34" charset="-128"/>
              </a:rPr>
              <a:t>="0" </a:t>
            </a:r>
            <a:r>
              <a:rPr lang="en-US" sz="1400" dirty="0" err="1">
                <a:latin typeface="Calibri" panose="020F0502020204030204" pitchFamily="34" charset="0"/>
                <a:ea typeface="ＭＳ Ｐゴシック" pitchFamily="34" charset="-128"/>
              </a:rPr>
              <a:t>cellpadding</a:t>
            </a:r>
            <a:r>
              <a:rPr lang="en-US" sz="1400" dirty="0">
                <a:latin typeface="Calibri" panose="020F0502020204030204" pitchFamily="34" charset="0"/>
                <a:ea typeface="ＭＳ Ｐゴシック" pitchFamily="34" charset="-128"/>
              </a:rPr>
              <a:t>="0" border="0" width="100</a:t>
            </a:r>
            <a:r>
              <a:rPr lang="en-US" sz="1400" dirty="0" smtClean="0">
                <a:latin typeface="Calibri" panose="020F0502020204030204" pitchFamily="34" charset="0"/>
                <a:ea typeface="ＭＳ Ｐゴシック" pitchFamily="34" charset="-128"/>
              </a:rPr>
              <a:t>%"&gt;&lt;</a:t>
            </a:r>
            <a:r>
              <a:rPr lang="en-US" sz="1400" dirty="0" err="1">
                <a:latin typeface="Calibri" panose="020F0502020204030204" pitchFamily="34" charset="0"/>
                <a:ea typeface="ＭＳ Ｐゴシック" pitchFamily="34" charset="-128"/>
              </a:rPr>
              <a:t>tr</a:t>
            </a:r>
            <a:r>
              <a:rPr lang="en-US" sz="1400" dirty="0" smtClean="0">
                <a:latin typeface="Calibri" panose="020F0502020204030204" pitchFamily="34" charset="0"/>
                <a:ea typeface="ＭＳ Ｐゴシック" pitchFamily="34" charset="-128"/>
              </a:rPr>
              <a:t>&gt;&lt;</a:t>
            </a:r>
            <a:r>
              <a:rPr lang="en-US" sz="1400" dirty="0">
                <a:latin typeface="Calibri" panose="020F0502020204030204" pitchFamily="34" charset="0"/>
                <a:ea typeface="ＭＳ Ｐゴシック" pitchFamily="34" charset="-128"/>
              </a:rPr>
              <a:t>td </a:t>
            </a:r>
            <a:r>
              <a:rPr lang="en-US" sz="1400" b="1" dirty="0">
                <a:latin typeface="Calibri" panose="020F0502020204030204" pitchFamily="34" charset="0"/>
                <a:ea typeface="ＭＳ Ｐゴシック" pitchFamily="34" charset="-128"/>
              </a:rPr>
              <a:t>class="</a:t>
            </a:r>
            <a:r>
              <a:rPr lang="en-US" sz="1400" b="1" dirty="0" err="1">
                <a:latin typeface="Calibri" panose="020F0502020204030204" pitchFamily="34" charset="0"/>
                <a:ea typeface="ＭＳ Ｐゴシック" pitchFamily="34" charset="-128"/>
              </a:rPr>
              <a:t>ctatext</a:t>
            </a:r>
            <a:r>
              <a:rPr lang="en-US" sz="1400" b="1" dirty="0">
                <a:latin typeface="Calibri" panose="020F0502020204030204" pitchFamily="34" charset="0"/>
                <a:ea typeface="ＭＳ Ｐゴシック" pitchFamily="34" charset="-128"/>
              </a:rPr>
              <a:t>"</a:t>
            </a:r>
            <a:r>
              <a:rPr lang="en-US" sz="1400" dirty="0">
                <a:latin typeface="Calibri" panose="020F0502020204030204" pitchFamily="34" charset="0"/>
                <a:ea typeface="ＭＳ Ｐゴシック" pitchFamily="34" charset="-128"/>
              </a:rPr>
              <a:t> align="center" </a:t>
            </a:r>
            <a:r>
              <a:rPr lang="en-US" sz="1400" dirty="0" err="1">
                <a:latin typeface="Calibri" panose="020F0502020204030204" pitchFamily="34" charset="0"/>
                <a:ea typeface="ＭＳ Ｐゴシック" pitchFamily="34" charset="-128"/>
              </a:rPr>
              <a:t>valign</a:t>
            </a:r>
            <a:r>
              <a:rPr lang="en-US" sz="1400" dirty="0">
                <a:latin typeface="Calibri" panose="020F0502020204030204" pitchFamily="34" charset="0"/>
                <a:ea typeface="ＭＳ Ｐゴシック" pitchFamily="34" charset="-128"/>
              </a:rPr>
              <a:t>="top" style="padding-top: 13px; text-align:center;line-height:0px;margin:0;"&gt;&lt;a </a:t>
            </a:r>
            <a:r>
              <a:rPr lang="en-US" sz="1400" dirty="0" err="1">
                <a:latin typeface="Calibri" panose="020F0502020204030204" pitchFamily="34" charset="0"/>
                <a:ea typeface="ＭＳ Ｐゴシック" pitchFamily="34" charset="-128"/>
              </a:rPr>
              <a:t>href</a:t>
            </a:r>
            <a:r>
              <a:rPr lang="en-US" sz="1400" dirty="0">
                <a:latin typeface="Calibri" panose="020F0502020204030204" pitchFamily="34" charset="0"/>
                <a:ea typeface="ＭＳ Ｐゴシック" pitchFamily="34" charset="-128"/>
              </a:rPr>
              <a:t>="#" style="color: #</a:t>
            </a:r>
            <a:r>
              <a:rPr lang="en-US" sz="1400" dirty="0" err="1">
                <a:latin typeface="Calibri" panose="020F0502020204030204" pitchFamily="34" charset="0"/>
                <a:ea typeface="ＭＳ Ｐゴシック" pitchFamily="34" charset="-128"/>
              </a:rPr>
              <a:t>ffffff</a:t>
            </a:r>
            <a:r>
              <a:rPr lang="en-US" sz="1400" dirty="0">
                <a:latin typeface="Calibri" panose="020F0502020204030204" pitchFamily="34" charset="0"/>
                <a:ea typeface="ＭＳ Ｐゴシック" pitchFamily="34" charset="-128"/>
              </a:rPr>
              <a:t>; font-family: </a:t>
            </a:r>
            <a:r>
              <a:rPr lang="en-US" sz="1400" dirty="0" err="1">
                <a:latin typeface="Calibri" panose="020F0502020204030204" pitchFamily="34" charset="0"/>
                <a:ea typeface="ＭＳ Ｐゴシック" pitchFamily="34" charset="-128"/>
              </a:rPr>
              <a:t>Arial,Helvetica,sans</a:t>
            </a:r>
            <a:r>
              <a:rPr lang="en-US" sz="1400" dirty="0">
                <a:latin typeface="Calibri" panose="020F0502020204030204" pitchFamily="34" charset="0"/>
                <a:ea typeface="ＭＳ Ｐゴシック" pitchFamily="34" charset="-128"/>
              </a:rPr>
              <a:t>-serif; font-size: 13px; line-height: 15px; text-decoration: none;"&gt;&lt;span class="fontsize14"&gt;Arial Regular,13px&lt;/span&gt;&lt;/a&gt;&lt;/td</a:t>
            </a:r>
            <a:r>
              <a:rPr lang="en-US" sz="1400" dirty="0" smtClean="0">
                <a:latin typeface="Calibri" panose="020F0502020204030204" pitchFamily="34" charset="0"/>
                <a:ea typeface="ＭＳ Ｐゴシック" pitchFamily="34" charset="-128"/>
              </a:rPr>
              <a:t>&gt;&lt;/</a:t>
            </a:r>
            <a:r>
              <a:rPr lang="en-US" sz="1400" dirty="0" err="1">
                <a:latin typeface="Calibri" panose="020F0502020204030204" pitchFamily="34" charset="0"/>
                <a:ea typeface="ＭＳ Ｐゴシック" pitchFamily="34" charset="-128"/>
              </a:rPr>
              <a:t>tr</a:t>
            </a:r>
            <a:r>
              <a:rPr lang="en-US" sz="1400" dirty="0" smtClean="0">
                <a:latin typeface="Calibri" panose="020F0502020204030204" pitchFamily="34" charset="0"/>
                <a:ea typeface="ＭＳ Ｐゴシック" pitchFamily="34" charset="-128"/>
              </a:rPr>
              <a:t>&gt;&lt;/</a:t>
            </a:r>
            <a:r>
              <a:rPr lang="en-US" sz="1400" dirty="0">
                <a:latin typeface="Calibri" panose="020F0502020204030204" pitchFamily="34" charset="0"/>
                <a:ea typeface="ＭＳ Ｐゴシック" pitchFamily="34" charset="-128"/>
              </a:rPr>
              <a:t>table</a:t>
            </a:r>
            <a:r>
              <a:rPr lang="en-US" sz="1400" dirty="0" smtClean="0">
                <a:latin typeface="Calibri" panose="020F0502020204030204" pitchFamily="34" charset="0"/>
                <a:ea typeface="ＭＳ Ｐゴシック" pitchFamily="34" charset="-128"/>
              </a:rPr>
              <a:t>&gt;&lt;/</a:t>
            </a:r>
            <a:r>
              <a:rPr lang="en-US" sz="1400" dirty="0">
                <a:latin typeface="Calibri" panose="020F0502020204030204" pitchFamily="34" charset="0"/>
                <a:ea typeface="ＭＳ Ｐゴシック" pitchFamily="34" charset="-128"/>
              </a:rPr>
              <a:t>div</a:t>
            </a:r>
            <a:r>
              <a:rPr lang="en-US" sz="1400" dirty="0" smtClean="0">
                <a:latin typeface="Calibri" panose="020F0502020204030204" pitchFamily="34" charset="0"/>
                <a:ea typeface="ＭＳ Ｐゴシック" pitchFamily="34" charset="-128"/>
              </a:rPr>
              <a:t>&gt;</a:t>
            </a:r>
            <a:r>
              <a:rPr lang="en-US" sz="1400" b="1" dirty="0" smtClean="0">
                <a:latin typeface="Calibri" panose="020F0502020204030204" pitchFamily="34" charset="0"/>
                <a:ea typeface="ＭＳ Ｐゴシック" pitchFamily="34" charset="-128"/>
              </a:rPr>
              <a:t>&lt;!--[</a:t>
            </a:r>
            <a:r>
              <a:rPr lang="en-US" sz="1400" b="1" dirty="0">
                <a:latin typeface="Calibri" panose="020F0502020204030204" pitchFamily="34" charset="0"/>
                <a:ea typeface="ＭＳ Ｐゴシック" pitchFamily="34" charset="-128"/>
              </a:rPr>
              <a:t>if </a:t>
            </a:r>
            <a:r>
              <a:rPr lang="en-US" sz="1400" b="1" dirty="0" err="1">
                <a:latin typeface="Calibri" panose="020F0502020204030204" pitchFamily="34" charset="0"/>
                <a:ea typeface="ＭＳ Ｐゴシック" pitchFamily="34" charset="-128"/>
              </a:rPr>
              <a:t>gte</a:t>
            </a:r>
            <a:r>
              <a:rPr lang="en-US" sz="1400" b="1" dirty="0">
                <a:latin typeface="Calibri" panose="020F0502020204030204" pitchFamily="34" charset="0"/>
                <a:ea typeface="ＭＳ Ｐゴシック" pitchFamily="34" charset="-128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ea typeface="ＭＳ Ｐゴシック" pitchFamily="34" charset="-128"/>
              </a:rPr>
              <a:t>mso</a:t>
            </a:r>
            <a:r>
              <a:rPr lang="en-US" sz="1400" b="1" dirty="0">
                <a:latin typeface="Calibri" panose="020F0502020204030204" pitchFamily="34" charset="0"/>
                <a:ea typeface="ＭＳ Ｐゴシック" pitchFamily="34" charset="-128"/>
              </a:rPr>
              <a:t> 9</a:t>
            </a:r>
            <a:r>
              <a:rPr lang="en-US" sz="1400" b="1" dirty="0" smtClean="0">
                <a:latin typeface="Calibri" panose="020F0502020204030204" pitchFamily="34" charset="0"/>
                <a:ea typeface="ＭＳ Ｐゴシック" pitchFamily="34" charset="-128"/>
              </a:rPr>
              <a:t>]&gt;&lt;/</a:t>
            </a:r>
            <a:r>
              <a:rPr lang="en-US" sz="1400" b="1" dirty="0" err="1">
                <a:latin typeface="Calibri" panose="020F0502020204030204" pitchFamily="34" charset="0"/>
                <a:ea typeface="ＭＳ Ｐゴシック" pitchFamily="34" charset="-128"/>
              </a:rPr>
              <a:t>v:textbox</a:t>
            </a:r>
            <a:r>
              <a:rPr lang="en-US" sz="1400" b="1" dirty="0" smtClean="0">
                <a:latin typeface="Calibri" panose="020F0502020204030204" pitchFamily="34" charset="0"/>
                <a:ea typeface="ＭＳ Ｐゴシック" pitchFamily="34" charset="-128"/>
              </a:rPr>
              <a:t>&gt;&lt;/</a:t>
            </a:r>
            <a:r>
              <a:rPr lang="en-US" sz="1400" b="1" dirty="0" err="1">
                <a:latin typeface="Calibri" panose="020F0502020204030204" pitchFamily="34" charset="0"/>
                <a:ea typeface="ＭＳ Ｐゴシック" pitchFamily="34" charset="-128"/>
              </a:rPr>
              <a:t>v:rect</a:t>
            </a:r>
            <a:r>
              <a:rPr lang="en-US" sz="1400" b="1" dirty="0" smtClean="0">
                <a:latin typeface="Calibri" panose="020F0502020204030204" pitchFamily="34" charset="0"/>
                <a:ea typeface="ＭＳ Ｐゴシック" pitchFamily="34" charset="-128"/>
              </a:rPr>
              <a:t>&gt;&lt;![</a:t>
            </a:r>
            <a:r>
              <a:rPr lang="en-US" sz="1400" b="1" dirty="0" err="1">
                <a:latin typeface="Calibri" panose="020F0502020204030204" pitchFamily="34" charset="0"/>
                <a:ea typeface="ＭＳ Ｐゴシック" pitchFamily="34" charset="-128"/>
              </a:rPr>
              <a:t>endif</a:t>
            </a:r>
            <a:r>
              <a:rPr lang="en-US" sz="1400" b="1" dirty="0" smtClean="0">
                <a:latin typeface="Calibri" panose="020F0502020204030204" pitchFamily="34" charset="0"/>
                <a:ea typeface="ＭＳ Ｐゴシック" pitchFamily="34" charset="-128"/>
              </a:rPr>
              <a:t>]--&gt;</a:t>
            </a:r>
            <a:r>
              <a:rPr lang="en-US" sz="1400" dirty="0" smtClean="0">
                <a:latin typeface="Calibri" panose="020F0502020204030204" pitchFamily="34" charset="0"/>
                <a:ea typeface="ＭＳ Ｐゴシック" pitchFamily="34" charset="-128"/>
              </a:rPr>
              <a:t>&lt;/</a:t>
            </a:r>
            <a:r>
              <a:rPr lang="en-US" sz="1400" dirty="0">
                <a:latin typeface="Calibri" panose="020F0502020204030204" pitchFamily="34" charset="0"/>
                <a:ea typeface="ＭＳ Ｐゴシック" pitchFamily="34" charset="-128"/>
              </a:rPr>
              <a:t>td</a:t>
            </a:r>
            <a:r>
              <a:rPr lang="en-US" sz="1400" dirty="0" smtClean="0">
                <a:latin typeface="Calibri" panose="020F0502020204030204" pitchFamily="34" charset="0"/>
                <a:ea typeface="ＭＳ Ｐゴシック" pitchFamily="34" charset="-128"/>
              </a:rPr>
              <a:t>&gt;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sz="1400" dirty="0" smtClean="0">
                <a:latin typeface="Calibri" panose="020F0502020204030204" pitchFamily="34" charset="0"/>
                <a:ea typeface="ＭＳ Ｐゴシック" pitchFamily="34" charset="-128"/>
              </a:rPr>
              <a:t>&lt;/</a:t>
            </a:r>
            <a:r>
              <a:rPr lang="en-US" sz="1400" dirty="0" err="1">
                <a:latin typeface="Calibri" panose="020F0502020204030204" pitchFamily="34" charset="0"/>
                <a:ea typeface="ＭＳ Ｐゴシック" pitchFamily="34" charset="-128"/>
              </a:rPr>
              <a:t>tr</a:t>
            </a:r>
            <a:r>
              <a:rPr lang="en-US" sz="1400" dirty="0" smtClean="0">
                <a:latin typeface="Calibri" panose="020F0502020204030204" pitchFamily="34" charset="0"/>
                <a:ea typeface="ＭＳ Ｐゴシック" pitchFamily="34" charset="-128"/>
              </a:rPr>
              <a:t>&gt;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sz="1400" dirty="0" smtClean="0">
                <a:latin typeface="Calibri" panose="020F0502020204030204" pitchFamily="34" charset="0"/>
                <a:ea typeface="ＭＳ Ｐゴシック" pitchFamily="34" charset="-128"/>
              </a:rPr>
              <a:t>&lt;/</a:t>
            </a:r>
            <a:r>
              <a:rPr lang="en-US" sz="1400" dirty="0">
                <a:latin typeface="Calibri" panose="020F0502020204030204" pitchFamily="34" charset="0"/>
                <a:ea typeface="ＭＳ Ｐゴシック" pitchFamily="34" charset="-128"/>
              </a:rPr>
              <a:t>table</a:t>
            </a:r>
            <a:r>
              <a:rPr lang="en-US" sz="1400" dirty="0" smtClean="0">
                <a:latin typeface="Calibri" panose="020F0502020204030204" pitchFamily="34" charset="0"/>
                <a:ea typeface="ＭＳ Ｐゴシック" pitchFamily="34" charset="-128"/>
              </a:rPr>
              <a:t>&gt;</a:t>
            </a:r>
          </a:p>
          <a:p>
            <a:pPr marL="0" indent="0">
              <a:lnSpc>
                <a:spcPct val="140000"/>
              </a:lnSpc>
              <a:buNone/>
              <a:defRPr/>
            </a:pPr>
            <a:r>
              <a:rPr lang="en-US" sz="1400" dirty="0" smtClean="0">
                <a:latin typeface="Calibri" panose="020F0502020204030204" pitchFamily="34" charset="0"/>
                <a:ea typeface="ＭＳ Ｐゴシック" pitchFamily="34" charset="-128"/>
              </a:rPr>
              <a:t>&lt;/</a:t>
            </a:r>
            <a:r>
              <a:rPr lang="en-US" sz="1400" dirty="0">
                <a:latin typeface="Calibri" panose="020F0502020204030204" pitchFamily="34" charset="0"/>
                <a:ea typeface="ＭＳ Ｐゴシック" pitchFamily="34" charset="-128"/>
              </a:rPr>
              <a:t>td&gt;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557213" y="776288"/>
            <a:ext cx="5526087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595959"/>
                </a:solidFill>
                <a:latin typeface="Calibri" panose="020F0502020204030204" pitchFamily="34" charset="0"/>
                <a:ea typeface="ＭＳ Ｐゴシック" pitchFamily="34" charset="-128"/>
              </a:rPr>
              <a:t>Background Image - Notes</a:t>
            </a:r>
            <a:endParaRPr lang="en-US" dirty="0" smtClean="0">
              <a:solidFill>
                <a:srgbClr val="595959"/>
              </a:solidFill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961" y="939799"/>
            <a:ext cx="8829675" cy="5611608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  <a:defRPr/>
            </a:pPr>
            <a:r>
              <a:rPr lang="en-US" sz="4800" dirty="0" smtClean="0">
                <a:latin typeface="Calibri" panose="020F0502020204030204" pitchFamily="34" charset="0"/>
                <a:ea typeface="ＭＳ Ｐゴシック" pitchFamily="34" charset="-128"/>
              </a:rPr>
              <a:t>Background image can not be use with 100% width or flexible. It can be use with fix width and height only.</a:t>
            </a:r>
            <a:endParaRPr lang="en-US" sz="4800" dirty="0" smtClean="0"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557213" y="776288"/>
            <a:ext cx="5526087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"/>
            <a:ext cx="9906000" cy="264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398463" y="0"/>
            <a:ext cx="641350" cy="671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pic>
        <p:nvPicPr>
          <p:cNvPr id="4100" name="Picture 24" descr="sapientlogo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65"/>
          <a:stretch>
            <a:fillRect/>
          </a:stretch>
        </p:blipFill>
        <p:spPr bwMode="auto">
          <a:xfrm>
            <a:off x="598488" y="114300"/>
            <a:ext cx="2619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8"/>
          <p:cNvSpPr>
            <a:spLocks noChangeArrowheads="1"/>
          </p:cNvSpPr>
          <p:nvPr/>
        </p:nvSpPr>
        <p:spPr bwMode="auto">
          <a:xfrm>
            <a:off x="0" y="2032000"/>
            <a:ext cx="9906000" cy="2222500"/>
          </a:xfrm>
          <a:prstGeom prst="rect">
            <a:avLst/>
          </a:prstGeom>
          <a:solidFill>
            <a:schemeClr val="accent3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 dirty="0">
              <a:solidFill>
                <a:schemeClr val="accent1"/>
              </a:solidFill>
              <a:latin typeface="Calibri" panose="020F0502020204030204" pitchFamily="34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102" name="Rectangle 8"/>
          <p:cNvSpPr>
            <a:spLocks noChangeArrowheads="1"/>
          </p:cNvSpPr>
          <p:nvPr/>
        </p:nvSpPr>
        <p:spPr bwMode="auto">
          <a:xfrm>
            <a:off x="0" y="2032000"/>
            <a:ext cx="9906000" cy="2222500"/>
          </a:xfrm>
          <a:prstGeom prst="rect">
            <a:avLst/>
          </a:prstGeom>
          <a:solidFill>
            <a:srgbClr val="FF6600"/>
          </a:solidFill>
          <a:ln w="9525">
            <a:solidFill>
              <a:schemeClr val="accent1"/>
            </a:solidFill>
            <a:round/>
            <a:headEnd/>
            <a:tailEnd/>
          </a:ln>
          <a:extLst/>
        </p:spPr>
        <p:txBody>
          <a:bodyPr anchor="ctr"/>
          <a:lstStyle/>
          <a:p>
            <a:endParaRPr lang="en-US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4104" name="Text Placeholder 11"/>
          <p:cNvSpPr>
            <a:spLocks noGrp="1"/>
          </p:cNvSpPr>
          <p:nvPr>
            <p:ph type="body" idx="1"/>
          </p:nvPr>
        </p:nvSpPr>
        <p:spPr>
          <a:xfrm>
            <a:off x="469900" y="1874839"/>
            <a:ext cx="8420100" cy="1016280"/>
          </a:xfrm>
        </p:spPr>
        <p:txBody>
          <a:bodyPr/>
          <a:lstStyle/>
          <a:p>
            <a:r>
              <a:rPr lang="en-US" sz="3200" dirty="0" smtClean="0">
                <a:latin typeface="Calibri" panose="020F0502020204030204" pitchFamily="34" charset="0"/>
                <a:ea typeface="ＭＳ Ｐゴシック" pitchFamily="34" charset="-128"/>
              </a:rPr>
              <a:t>Gmail App Issue</a:t>
            </a:r>
            <a:endParaRPr lang="en-US" dirty="0" smtClean="0">
              <a:latin typeface="Calibri" panose="020F050202020403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615893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rPr>
              <a:t>Gmail App Issue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939799"/>
            <a:ext cx="8829675" cy="5439485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  <a:defRPr/>
            </a:pPr>
            <a:r>
              <a:rPr lang="en-US" sz="2800" dirty="0" smtClean="0">
                <a:latin typeface="Calibri" panose="020F0502020204030204" pitchFamily="34" charset="0"/>
              </a:rPr>
              <a:t>One of most popular emailer client called Gmail app don’t show mobile version in mobile. It show desktop design with 100% width which makes issues in design. For This we have made a hack which can resolve this issue and can achieve the desktop design 95% + accurate.</a:t>
            </a:r>
            <a:endParaRPr lang="en-US" sz="28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defRPr/>
            </a:pPr>
            <a:endParaRPr lang="en-US" sz="2800" dirty="0">
              <a:latin typeface="Calibri" panose="020F0502020204030204" pitchFamily="34" charset="0"/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endParaRPr lang="en-GB" sz="2800" dirty="0" smtClean="0"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557213" y="776288"/>
            <a:ext cx="5526087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rPr>
              <a:t>Gmail App Issue - Code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ea typeface="ＭＳ Ｐゴシック" pitchFamily="34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939799"/>
            <a:ext cx="8829675" cy="543948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&lt;</a:t>
            </a:r>
            <a:r>
              <a:rPr lang="en-US" sz="2400" dirty="0" err="1">
                <a:latin typeface="Calibri" panose="020F0502020204030204" pitchFamily="34" charset="0"/>
              </a:rPr>
              <a:t>tr</a:t>
            </a:r>
            <a:r>
              <a:rPr lang="en-US" sz="2400" dirty="0" smtClean="0">
                <a:latin typeface="Calibri" panose="020F0502020204030204" pitchFamily="34" charset="0"/>
              </a:rPr>
              <a:t>&gt;&lt;</a:t>
            </a:r>
            <a:r>
              <a:rPr lang="en-US" sz="2400" dirty="0">
                <a:latin typeface="Calibri" panose="020F0502020204030204" pitchFamily="34" charset="0"/>
              </a:rPr>
              <a:t>td</a:t>
            </a:r>
            <a:r>
              <a:rPr lang="en-US" sz="2400" dirty="0" smtClean="0">
                <a:latin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&lt;</a:t>
            </a:r>
            <a:r>
              <a:rPr lang="en-US" sz="2400" dirty="0">
                <a:latin typeface="Calibri" panose="020F0502020204030204" pitchFamily="34" charset="0"/>
              </a:rPr>
              <a:t>div style="</a:t>
            </a:r>
            <a:r>
              <a:rPr lang="en-US" sz="2400" dirty="0" err="1">
                <a:latin typeface="Calibri" panose="020F0502020204030204" pitchFamily="34" charset="0"/>
              </a:rPr>
              <a:t>display:none</a:t>
            </a:r>
            <a:r>
              <a:rPr lang="en-US" sz="2400" dirty="0">
                <a:latin typeface="Calibri" panose="020F0502020204030204" pitchFamily="34" charset="0"/>
              </a:rPr>
              <a:t>; </a:t>
            </a:r>
            <a:r>
              <a:rPr lang="en-US" sz="2400" dirty="0" err="1">
                <a:latin typeface="Calibri" panose="020F0502020204030204" pitchFamily="34" charset="0"/>
              </a:rPr>
              <a:t>white-space:nowrap</a:t>
            </a:r>
            <a:r>
              <a:rPr lang="en-US" sz="2400" dirty="0">
                <a:latin typeface="Calibri" panose="020F0502020204030204" pitchFamily="34" charset="0"/>
              </a:rPr>
              <a:t>; font:15px courier; color:#</a:t>
            </a:r>
            <a:r>
              <a:rPr lang="en-US" sz="2400" dirty="0" err="1">
                <a:latin typeface="Calibri" panose="020F0502020204030204" pitchFamily="34" charset="0"/>
              </a:rPr>
              <a:t>edecec</a:t>
            </a:r>
            <a:r>
              <a:rPr lang="en-US" sz="2400" dirty="0">
                <a:latin typeface="Calibri" panose="020F0502020204030204" pitchFamily="34" charset="0"/>
              </a:rPr>
              <a:t>;"&gt;- - - - - - - - - - - - - - - - - - - - - - - - - - - - - - &lt;/div</a:t>
            </a:r>
            <a:r>
              <a:rPr lang="en-US" sz="2400" dirty="0" smtClean="0">
                <a:latin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&lt;/</a:t>
            </a:r>
            <a:r>
              <a:rPr lang="en-US" sz="2400" dirty="0">
                <a:latin typeface="Calibri" panose="020F0502020204030204" pitchFamily="34" charset="0"/>
              </a:rPr>
              <a:t>td</a:t>
            </a:r>
            <a:r>
              <a:rPr lang="en-US" sz="2400" dirty="0" smtClean="0">
                <a:latin typeface="Calibri" panose="020F0502020204030204" pitchFamily="34" charset="0"/>
              </a:rPr>
              <a:t>&gt;&lt;/</a:t>
            </a:r>
            <a:r>
              <a:rPr lang="en-US" sz="2400" dirty="0" err="1">
                <a:latin typeface="Calibri" panose="020F0502020204030204" pitchFamily="34" charset="0"/>
              </a:rPr>
              <a:t>tr</a:t>
            </a:r>
            <a:r>
              <a:rPr lang="en-US" sz="2400" dirty="0">
                <a:latin typeface="Calibri" panose="020F0502020204030204" pitchFamily="34" charset="0"/>
              </a:rPr>
              <a:t>&gt;</a:t>
            </a:r>
            <a:endParaRPr lang="en-US" sz="2400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557213" y="776288"/>
            <a:ext cx="5526087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813310646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905999" cy="3270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398463" y="0"/>
            <a:ext cx="641350" cy="671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pic>
        <p:nvPicPr>
          <p:cNvPr id="4100" name="Picture 24" descr="sapientlogo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65"/>
          <a:stretch>
            <a:fillRect/>
          </a:stretch>
        </p:blipFill>
        <p:spPr bwMode="auto">
          <a:xfrm>
            <a:off x="598488" y="114300"/>
            <a:ext cx="2619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8"/>
          <p:cNvSpPr>
            <a:spLocks noChangeArrowheads="1"/>
          </p:cNvSpPr>
          <p:nvPr/>
        </p:nvSpPr>
        <p:spPr bwMode="auto">
          <a:xfrm>
            <a:off x="0" y="2032000"/>
            <a:ext cx="9906000" cy="2222500"/>
          </a:xfrm>
          <a:prstGeom prst="rect">
            <a:avLst/>
          </a:prstGeom>
          <a:solidFill>
            <a:schemeClr val="accent3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 dirty="0">
              <a:solidFill>
                <a:schemeClr val="accent1"/>
              </a:solidFill>
              <a:latin typeface="Calibri" panose="020F0502020204030204" pitchFamily="34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102" name="Rectangle 8"/>
          <p:cNvSpPr>
            <a:spLocks noChangeArrowheads="1"/>
          </p:cNvSpPr>
          <p:nvPr/>
        </p:nvSpPr>
        <p:spPr bwMode="auto">
          <a:xfrm>
            <a:off x="0" y="2032000"/>
            <a:ext cx="9906000" cy="2222500"/>
          </a:xfrm>
          <a:prstGeom prst="rect">
            <a:avLst/>
          </a:prstGeom>
          <a:solidFill>
            <a:srgbClr val="FF6600"/>
          </a:solidFill>
          <a:ln w="9525">
            <a:solidFill>
              <a:schemeClr val="accent1"/>
            </a:solidFill>
            <a:round/>
            <a:headEnd/>
            <a:tailEnd/>
          </a:ln>
          <a:extLst/>
        </p:spPr>
        <p:txBody>
          <a:bodyPr anchor="ctr"/>
          <a:lstStyle/>
          <a:p>
            <a:endParaRPr lang="en-US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4104" name="Text Placeholder 11"/>
          <p:cNvSpPr>
            <a:spLocks noGrp="1"/>
          </p:cNvSpPr>
          <p:nvPr>
            <p:ph type="body" idx="1"/>
          </p:nvPr>
        </p:nvSpPr>
        <p:spPr>
          <a:xfrm>
            <a:off x="469900" y="1982415"/>
            <a:ext cx="8420100" cy="101628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3200" dirty="0" smtClean="0">
                <a:latin typeface="Calibri" panose="020F0502020204030204" pitchFamily="34" charset="0"/>
                <a:ea typeface="ＭＳ Ｐゴシック" pitchFamily="34" charset="-128"/>
              </a:rPr>
              <a:t>Hide in Outlook or desktop design</a:t>
            </a:r>
            <a:endParaRPr lang="en-US" sz="3200" dirty="0">
              <a:latin typeface="Calibri" panose="020F050202020403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3340720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default 1">
      <a:dk1>
        <a:srgbClr val="4D4D4D"/>
      </a:dk1>
      <a:lt1>
        <a:srgbClr val="FFFFFF"/>
      </a:lt1>
      <a:dk2>
        <a:srgbClr val="999999"/>
      </a:dk2>
      <a:lt2>
        <a:srgbClr val="000000"/>
      </a:lt2>
      <a:accent1>
        <a:srgbClr val="F04E22"/>
      </a:accent1>
      <a:accent2>
        <a:srgbClr val="F0B500"/>
      </a:accent2>
      <a:accent3>
        <a:srgbClr val="FFFFFF"/>
      </a:accent3>
      <a:accent4>
        <a:srgbClr val="404040"/>
      </a:accent4>
      <a:accent5>
        <a:srgbClr val="F6B2AB"/>
      </a:accent5>
      <a:accent6>
        <a:srgbClr val="D9A400"/>
      </a:accent6>
      <a:hlink>
        <a:srgbClr val="F07800"/>
      </a:hlink>
      <a:folHlink>
        <a:srgbClr val="00A6AD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4D4D4D"/>
        </a:dk1>
        <a:lt1>
          <a:srgbClr val="FFFFFF"/>
        </a:lt1>
        <a:dk2>
          <a:srgbClr val="999999"/>
        </a:dk2>
        <a:lt2>
          <a:srgbClr val="000000"/>
        </a:lt2>
        <a:accent1>
          <a:srgbClr val="F04E22"/>
        </a:accent1>
        <a:accent2>
          <a:srgbClr val="F0B500"/>
        </a:accent2>
        <a:accent3>
          <a:srgbClr val="FFFFFF"/>
        </a:accent3>
        <a:accent4>
          <a:srgbClr val="404040"/>
        </a:accent4>
        <a:accent5>
          <a:srgbClr val="F6B2AB"/>
        </a:accent5>
        <a:accent6>
          <a:srgbClr val="D9A400"/>
        </a:accent6>
        <a:hlink>
          <a:srgbClr val="F07800"/>
        </a:hlink>
        <a:folHlink>
          <a:srgbClr val="00A6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serTags xmlns="8cf4761c-1265-4639-b69d-74d894dc797c" xsi:nil="true"/>
    <Tag xmlns="b064583e-e726-4882-a335-8119cc29e876">PPT Template, SapientNitro PowerPoint Template, Nitro PowerPoint Template, Nitro PPT Template  </Tag>
    <Meta_x0020_Tags xmlns="8cf4761c-1265-4639-b69d-74d894dc797c">PPT Template, SapientNitro PowerPoint Template, Nitro PowerPoint Template, Nitro PPT Template  </Meta_x0020_Tags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483A6EED77D74894C39F77145B5EDF" ma:contentTypeVersion="2" ma:contentTypeDescription="Create a new document." ma:contentTypeScope="" ma:versionID="9b778d0e40be96931c1a4b65413e1e31">
  <xsd:schema xmlns:xsd="http://www.w3.org/2001/XMLSchema" xmlns:p="http://schemas.microsoft.com/office/2006/metadata/properties" xmlns:ns1="http://schemas.microsoft.com/sharepoint/v3" xmlns:ns2="8cf4761c-1265-4639-b69d-74d894dc797c" xmlns:ns3="b064583e-e726-4882-a335-8119cc29e876" targetNamespace="http://schemas.microsoft.com/office/2006/metadata/properties" ma:root="true" ma:fieldsID="5f293e412bdd8902f2d0328c16690547" ns1:_="" ns2:_="" ns3:_="">
    <xsd:import namespace="http://schemas.microsoft.com/sharepoint/v3"/>
    <xsd:import namespace="8cf4761c-1265-4639-b69d-74d894dc797c"/>
    <xsd:import namespace="b064583e-e726-4882-a335-8119cc29e876"/>
    <xsd:element name="properties">
      <xsd:complexType>
        <xsd:sequence>
          <xsd:element name="documentManagement">
            <xsd:complexType>
              <xsd:all>
                <xsd:element ref="ns2:Meta_x0020_Tags" minOccurs="0"/>
                <xsd:element ref="ns2:UserTags" minOccurs="0"/>
                <xsd:element ref="ns1:PublishingStartDate" minOccurs="0"/>
                <xsd:element ref="ns1:PublishingExpirationDate" minOccurs="0"/>
                <xsd:element ref="ns3:Tag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10" nillable="true" ma:displayName="Effective Date(default old)" ma:description="" ma:hidden="true" ma:internalName="PublishingStartDate">
      <xsd:simpleType>
        <xsd:restriction base="dms:Unknown"/>
      </xsd:simpleType>
    </xsd:element>
    <xsd:element name="PublishingExpirationDate" ma:index="11" nillable="true" ma:displayName="Expiration Date" ma:description="" ma:hidden="tru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8cf4761c-1265-4639-b69d-74d894dc797c" elementFormDefault="qualified">
    <xsd:import namespace="http://schemas.microsoft.com/office/2006/documentManagement/types"/>
    <xsd:element name="Meta_x0020_Tags" ma:index="8" nillable="true" ma:displayName="Meta Tags" ma:description="This field is used by the content stewards to add metadata keywords for their content. These keywords are used to calculate the search relevance weight of the content." ma:internalName="Meta_x0020_Tags" ma:readOnly="false">
      <xsd:simpleType>
        <xsd:restriction base="dms:Text">
          <xsd:maxLength value="255"/>
        </xsd:restriction>
      </xsd:simpleType>
    </xsd:element>
    <xsd:element name="UserTags" ma:index="9" nillable="true" ma:displayName="UserTags" ma:default="" ma:description="Thie field is used for storing user tags(,) seperated" ma:hidden="true" ma:internalName="UserTags" ma:readOnly="false">
      <xsd:simpleType>
        <xsd:restriction base="dms:Note"/>
      </xsd:simpleType>
    </xsd:element>
  </xsd:schema>
  <xsd:schema xmlns:xsd="http://www.w3.org/2001/XMLSchema" xmlns:dms="http://schemas.microsoft.com/office/2006/documentManagement/types" targetNamespace="b064583e-e726-4882-a335-8119cc29e876" elementFormDefault="qualified">
    <xsd:import namespace="http://schemas.microsoft.com/office/2006/documentManagement/types"/>
    <xsd:element name="Tag" ma:index="12" nillable="true" ma:displayName="Tag" ma:internalName="Tag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EC8E82AF-88DF-4FF8-AA40-F6A069FF74FC}">
  <ds:schemaRefs>
    <ds:schemaRef ds:uri="http://purl.org/dc/terms/"/>
    <ds:schemaRef ds:uri="8cf4761c-1265-4639-b69d-74d894dc797c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b064583e-e726-4882-a335-8119cc29e876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2408EDA-AFA7-47E9-9641-8466140EB1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84D43A-0F78-44C4-B48E-F8DA137F14D3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F3F5EB25-61B5-4030-B2F6-12D301B55A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cf4761c-1265-4639-b69d-74d894dc797c"/>
    <ds:schemaRef ds:uri="b064583e-e726-4882-a335-8119cc29e876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58992</TotalTime>
  <Words>647</Words>
  <Application>Microsoft Office PowerPoint</Application>
  <PresentationFormat>A4 Paper (210x297 mm)</PresentationFormat>
  <Paragraphs>94</Paragraphs>
  <Slides>29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ＭＳ Ｐゴシック</vt:lpstr>
      <vt:lpstr>Arial</vt:lpstr>
      <vt:lpstr>Calibri</vt:lpstr>
      <vt:lpstr>Georgia</vt:lpstr>
      <vt:lpstr>Wingdings</vt:lpstr>
      <vt:lpstr>Blank Presentation</vt:lpstr>
      <vt:lpstr>Custom Design</vt:lpstr>
      <vt:lpstr>Image</vt:lpstr>
      <vt:lpstr>PowerPoint Presentation</vt:lpstr>
      <vt:lpstr>Complex Things </vt:lpstr>
      <vt:lpstr>PowerPoint Presentation</vt:lpstr>
      <vt:lpstr>Background Image - Code</vt:lpstr>
      <vt:lpstr>Background Image - Notes</vt:lpstr>
      <vt:lpstr>PowerPoint Presentation</vt:lpstr>
      <vt:lpstr>Gmail App Issue</vt:lpstr>
      <vt:lpstr>Gmail App Issue - Code</vt:lpstr>
      <vt:lpstr>PowerPoint Presentation</vt:lpstr>
      <vt:lpstr>Hide in Outlook or desktop design</vt:lpstr>
      <vt:lpstr>Hide in Outlook or desktop design - Code</vt:lpstr>
      <vt:lpstr>PowerPoint Presentation</vt:lpstr>
      <vt:lpstr>Variables - Examples</vt:lpstr>
      <vt:lpstr>Versions - Codes</vt:lpstr>
      <vt:lpstr>Variable</vt:lpstr>
      <vt:lpstr>PowerPoint Presentation</vt:lpstr>
      <vt:lpstr>Text E-mailer</vt:lpstr>
      <vt:lpstr>Text E-mailer</vt:lpstr>
      <vt:lpstr>PowerPoint Presentation</vt:lpstr>
      <vt:lpstr>Campaign Monitor</vt:lpstr>
      <vt:lpstr>PowerPoint Presentation</vt:lpstr>
      <vt:lpstr>Tera Data</vt:lpstr>
      <vt:lpstr>PowerPoint Presentation</vt:lpstr>
      <vt:lpstr>Responsive Email Checklist</vt:lpstr>
      <vt:lpstr>PowerPoint Presentation</vt:lpstr>
      <vt:lpstr>Responsive Email Assumptions Doc.</vt:lpstr>
      <vt:lpstr>PowerPoint Presentation</vt:lpstr>
      <vt:lpstr>Responsive Email View in Litmus</vt:lpstr>
      <vt:lpstr>PowerPoint Presentation</vt:lpstr>
    </vt:vector>
  </TitlesOfParts>
  <Company>sapient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SapientNitro PowerPoint Template</dc:title>
  <dc:subject>HD-Web Publisher Rampup document</dc:subject>
  <dc:creator>Amit Ahuja 3</dc:creator>
  <cp:lastModifiedBy>Amit Ahuja 3</cp:lastModifiedBy>
  <cp:revision>911</cp:revision>
  <cp:lastPrinted>2010-12-08T16:41:18Z</cp:lastPrinted>
  <dcterms:created xsi:type="dcterms:W3CDTF">2010-12-08T16:11:18Z</dcterms:created>
  <dcterms:modified xsi:type="dcterms:W3CDTF">2017-06-28T12:23:46Z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ContentType">
    <vt:lpwstr>Document</vt:lpwstr>
  </property>
  <property fmtid="{D5CDD505-2E9C-101B-9397-08002B2CF9AE}" pid="4" name="Document Expiration Date">
    <vt:lpwstr>2010-12-31T00:00:00Z</vt:lpwstr>
  </property>
</Properties>
</file>