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72" r:id="rId4"/>
    <p:sldId id="262" r:id="rId5"/>
    <p:sldId id="266" r:id="rId6"/>
    <p:sldId id="268" r:id="rId7"/>
    <p:sldId id="269" r:id="rId8"/>
    <p:sldId id="270" r:id="rId9"/>
    <p:sldId id="267"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985CB7-383A-4A06-B6A3-346B56A130AC}">
          <p14:sldIdLst>
            <p14:sldId id="256"/>
            <p14:sldId id="257"/>
            <p14:sldId id="272"/>
            <p14:sldId id="262"/>
          </p14:sldIdLst>
        </p14:section>
        <p14:section name="Untitled Section" id="{8C77E2C5-75FE-49C7-967B-A839F8980C46}">
          <p14:sldIdLst>
            <p14:sldId id="266"/>
            <p14:sldId id="268"/>
            <p14:sldId id="269"/>
            <p14:sldId id="270"/>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334611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18605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182775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220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23640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53558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49985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41346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4752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47276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64329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79662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415592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595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01619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13672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81456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C9D686-33F2-4BBF-B784-95606F6F1F0D}" type="slidenum">
              <a:rPr lang="he-IL" smtClean="0"/>
              <a:t>‹#›</a:t>
            </a:fld>
            <a:endParaRPr lang="he-IL"/>
          </a:p>
        </p:txBody>
      </p:sp>
    </p:spTree>
    <p:extLst>
      <p:ext uri="{BB962C8B-B14F-4D97-AF65-F5344CB8AC3E}">
        <p14:creationId xmlns:p14="http://schemas.microsoft.com/office/powerpoint/2010/main" val="233298723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pandh.dcs.shef.ac.uk/avlombard/"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mitai1992/AutomatedLipRead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BDB6-38DC-49A2-A707-65A62D248364}"/>
              </a:ext>
            </a:extLst>
          </p:cNvPr>
          <p:cNvSpPr>
            <a:spLocks noGrp="1"/>
          </p:cNvSpPr>
          <p:nvPr>
            <p:ph type="ctrTitle"/>
          </p:nvPr>
        </p:nvSpPr>
        <p:spPr>
          <a:xfrm>
            <a:off x="1370693" y="1299023"/>
            <a:ext cx="9440034" cy="1828801"/>
          </a:xfrm>
        </p:spPr>
        <p:txBody>
          <a:bodyPr/>
          <a:lstStyle/>
          <a:p>
            <a:r>
              <a:rPr lang="en-US" dirty="0"/>
              <a:t>Automated Lip Reading</a:t>
            </a:r>
            <a:endParaRPr lang="he-IL" dirty="0"/>
          </a:p>
        </p:txBody>
      </p:sp>
      <p:sp>
        <p:nvSpPr>
          <p:cNvPr id="3" name="Subtitle 2">
            <a:extLst>
              <a:ext uri="{FF2B5EF4-FFF2-40B4-BE49-F238E27FC236}">
                <a16:creationId xmlns:a16="http://schemas.microsoft.com/office/drawing/2014/main" id="{8B26E18D-D396-4F82-9C0E-4B0FA9C933F2}"/>
              </a:ext>
            </a:extLst>
          </p:cNvPr>
          <p:cNvSpPr>
            <a:spLocks noGrp="1"/>
          </p:cNvSpPr>
          <p:nvPr>
            <p:ph type="subTitle" idx="1"/>
          </p:nvPr>
        </p:nvSpPr>
        <p:spPr/>
        <p:txBody>
          <a:bodyPr/>
          <a:lstStyle/>
          <a:p>
            <a:r>
              <a:rPr lang="en-US" dirty="0"/>
              <a:t>Instructor: Lee-Ad Gottlieb, Ph.D.</a:t>
            </a:r>
            <a:endParaRPr lang="he-IL" dirty="0"/>
          </a:p>
          <a:p>
            <a:r>
              <a:rPr lang="en-US" dirty="0"/>
              <a:t>Team Members: Tal Noam, Evgeny Vendrov, Amitai Zamir.</a:t>
            </a:r>
            <a:endParaRPr lang="he-IL" dirty="0"/>
          </a:p>
        </p:txBody>
      </p:sp>
    </p:spTree>
    <p:extLst>
      <p:ext uri="{BB962C8B-B14F-4D97-AF65-F5344CB8AC3E}">
        <p14:creationId xmlns:p14="http://schemas.microsoft.com/office/powerpoint/2010/main" val="183247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AEBB-2706-4358-AA23-1CE7B1E83B93}"/>
              </a:ext>
            </a:extLst>
          </p:cNvPr>
          <p:cNvSpPr>
            <a:spLocks noGrp="1"/>
          </p:cNvSpPr>
          <p:nvPr>
            <p:ph type="title"/>
          </p:nvPr>
        </p:nvSpPr>
        <p:spPr/>
        <p:txBody>
          <a:bodyPr>
            <a:normAutofit/>
          </a:bodyPr>
          <a:lstStyle/>
          <a:p>
            <a:r>
              <a:rPr lang="en-US" dirty="0">
                <a:solidFill>
                  <a:schemeClr val="tx1"/>
                </a:solidFill>
                <a:effectLst/>
              </a:rPr>
              <a:t>Insights</a:t>
            </a:r>
            <a:r>
              <a:rPr lang="en-US" sz="2400" dirty="0">
                <a:solidFill>
                  <a:schemeClr val="tx1"/>
                </a:solidFill>
                <a:effectLst/>
              </a:rPr>
              <a:t>:</a:t>
            </a:r>
            <a:endParaRPr lang="he-IL" sz="2400" dirty="0">
              <a:solidFill>
                <a:schemeClr val="tx1"/>
              </a:solidFill>
              <a:effectLst/>
            </a:endParaRPr>
          </a:p>
        </p:txBody>
      </p:sp>
      <p:sp>
        <p:nvSpPr>
          <p:cNvPr id="3" name="Content Placeholder 2">
            <a:extLst>
              <a:ext uri="{FF2B5EF4-FFF2-40B4-BE49-F238E27FC236}">
                <a16:creationId xmlns:a16="http://schemas.microsoft.com/office/drawing/2014/main" id="{3CAB08DD-5E01-4F90-9254-07EEAA3BAEB7}"/>
              </a:ext>
            </a:extLst>
          </p:cNvPr>
          <p:cNvSpPr>
            <a:spLocks noGrp="1"/>
          </p:cNvSpPr>
          <p:nvPr>
            <p:ph idx="1"/>
          </p:nvPr>
        </p:nvSpPr>
        <p:spPr/>
        <p:txBody>
          <a:bodyPr/>
          <a:lstStyle/>
          <a:p>
            <a:pPr algn="l" rtl="0"/>
            <a:r>
              <a:rPr lang="en-US" dirty="0"/>
              <a:t>in a project like that you need a lot of knowledge in different and extensive areas, most of the problems in the project we encountered we had to go deeper and research solutions online to solve them. These problems could be solved with knowledge and experience in the field, things we did not have.</a:t>
            </a:r>
            <a:endParaRPr lang="he-IL" dirty="0"/>
          </a:p>
          <a:p>
            <a:pPr algn="l" rtl="0"/>
            <a:r>
              <a:rPr lang="en-US" dirty="0"/>
              <a:t>the frames we turned into images for the machine were not good enough. We used 100X100 face images while other studies used 100X50 lip images. We think we had to allow larger images for the machine to learn, but we ran into memory problems (each 100X100 image opens to a matrix much larger than it, double 15 frames for each video) so we could not enlarge the images. Our conclusion was therefore that the use of lip images only is absolutely necessary for learning.</a:t>
            </a:r>
            <a:endParaRPr lang="he-IL" dirty="0"/>
          </a:p>
          <a:p>
            <a:pPr marL="36900" indent="0" algn="l" rtl="0">
              <a:buNone/>
            </a:pPr>
            <a:endParaRPr lang="he-IL" dirty="0"/>
          </a:p>
        </p:txBody>
      </p:sp>
    </p:spTree>
    <p:extLst>
      <p:ext uri="{BB962C8B-B14F-4D97-AF65-F5344CB8AC3E}">
        <p14:creationId xmlns:p14="http://schemas.microsoft.com/office/powerpoint/2010/main" val="18451096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359A-1771-41FF-9F6C-9669E355B2A8}"/>
              </a:ext>
            </a:extLst>
          </p:cNvPr>
          <p:cNvSpPr>
            <a:spLocks noGrp="1"/>
          </p:cNvSpPr>
          <p:nvPr>
            <p:ph type="title"/>
          </p:nvPr>
        </p:nvSpPr>
        <p:spPr>
          <a:xfrm>
            <a:off x="913795" y="378781"/>
            <a:ext cx="10353762" cy="970450"/>
          </a:xfrm>
        </p:spPr>
        <p:txBody>
          <a:bodyPr/>
          <a:lstStyle/>
          <a:p>
            <a:r>
              <a:rPr lang="en-US" dirty="0"/>
              <a:t>Our Purpose:</a:t>
            </a:r>
            <a:endParaRPr lang="he-IL" dirty="0"/>
          </a:p>
        </p:txBody>
      </p:sp>
      <p:sp>
        <p:nvSpPr>
          <p:cNvPr id="3" name="Content Placeholder 2">
            <a:extLst>
              <a:ext uri="{FF2B5EF4-FFF2-40B4-BE49-F238E27FC236}">
                <a16:creationId xmlns:a16="http://schemas.microsoft.com/office/drawing/2014/main" id="{9326A816-DF4A-4796-A8E0-6B26CBFE1820}"/>
              </a:ext>
            </a:extLst>
          </p:cNvPr>
          <p:cNvSpPr>
            <a:spLocks noGrp="1"/>
          </p:cNvSpPr>
          <p:nvPr>
            <p:ph idx="1"/>
          </p:nvPr>
        </p:nvSpPr>
        <p:spPr>
          <a:xfrm>
            <a:off x="913795" y="2420468"/>
            <a:ext cx="10353762" cy="1219377"/>
          </a:xfrm>
        </p:spPr>
        <p:txBody>
          <a:bodyPr/>
          <a:lstStyle/>
          <a:p>
            <a:pPr algn="l" rtl="0"/>
            <a:r>
              <a:rPr lang="en-US" dirty="0">
                <a:effectLst/>
              </a:rPr>
              <a:t>Our goal is to develop a machine learning algorithm, based on a DNN architecture, which is “trained” to extract spoken letters out of a voice-less video of a speaking person, based on the movement of speakers lips.</a:t>
            </a:r>
          </a:p>
          <a:p>
            <a:pPr marL="36900" indent="0" algn="l" rtl="0">
              <a:buNone/>
            </a:pPr>
            <a:endParaRPr lang="en-US" dirty="0">
              <a:effectLst/>
            </a:endParaRPr>
          </a:p>
          <a:p>
            <a:pPr algn="l" rtl="0"/>
            <a:endParaRPr lang="en-US" dirty="0">
              <a:effectLst/>
            </a:endParaRPr>
          </a:p>
          <a:p>
            <a:pPr algn="l" rtl="0"/>
            <a:endParaRPr lang="he-IL" dirty="0"/>
          </a:p>
        </p:txBody>
      </p:sp>
      <p:pic>
        <p:nvPicPr>
          <p:cNvPr id="5" name="Picture 4">
            <a:extLst>
              <a:ext uri="{FF2B5EF4-FFF2-40B4-BE49-F238E27FC236}">
                <a16:creationId xmlns:a16="http://schemas.microsoft.com/office/drawing/2014/main" id="{64745D79-18F1-4019-9ED2-71CCFC3C6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947" y="3648249"/>
            <a:ext cx="5914893" cy="2125665"/>
          </a:xfrm>
          <a:prstGeom prst="rect">
            <a:avLst/>
          </a:prstGeom>
        </p:spPr>
      </p:pic>
    </p:spTree>
    <p:extLst>
      <p:ext uri="{BB962C8B-B14F-4D97-AF65-F5344CB8AC3E}">
        <p14:creationId xmlns:p14="http://schemas.microsoft.com/office/powerpoint/2010/main" val="107296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0460-0173-4ED9-A261-184BDA9F68C3}"/>
              </a:ext>
            </a:extLst>
          </p:cNvPr>
          <p:cNvSpPr>
            <a:spLocks noGrp="1"/>
          </p:cNvSpPr>
          <p:nvPr>
            <p:ph type="title"/>
          </p:nvPr>
        </p:nvSpPr>
        <p:spPr/>
        <p:txBody>
          <a:bodyPr/>
          <a:lstStyle/>
          <a:p>
            <a:r>
              <a:rPr lang="en-US" dirty="0"/>
              <a:t>Dataset</a:t>
            </a:r>
            <a:endParaRPr lang="he-IL" dirty="0"/>
          </a:p>
        </p:txBody>
      </p:sp>
      <p:sp>
        <p:nvSpPr>
          <p:cNvPr id="3" name="Content Placeholder 2">
            <a:extLst>
              <a:ext uri="{FF2B5EF4-FFF2-40B4-BE49-F238E27FC236}">
                <a16:creationId xmlns:a16="http://schemas.microsoft.com/office/drawing/2014/main" id="{688BA4A4-3FFF-4F4A-9EC1-BB671B102CC0}"/>
              </a:ext>
            </a:extLst>
          </p:cNvPr>
          <p:cNvSpPr>
            <a:spLocks noGrp="1"/>
          </p:cNvSpPr>
          <p:nvPr>
            <p:ph idx="1"/>
          </p:nvPr>
        </p:nvSpPr>
        <p:spPr/>
        <p:txBody>
          <a:bodyPr>
            <a:normAutofit/>
          </a:bodyPr>
          <a:lstStyle/>
          <a:p>
            <a:pPr algn="l" rtl="0"/>
            <a:r>
              <a:rPr lang="en-US" dirty="0"/>
              <a:t>Link: </a:t>
            </a:r>
            <a:r>
              <a:rPr lang="en-US" dirty="0">
                <a:hlinkClick r:id="rId2"/>
              </a:rPr>
              <a:t>http://spandh.dcs.shef.ac.uk/avlombard/</a:t>
            </a:r>
            <a:br>
              <a:rPr lang="en-US" dirty="0"/>
            </a:br>
            <a:endParaRPr lang="en-US" dirty="0"/>
          </a:p>
          <a:p>
            <a:pPr algn="l" rtl="0"/>
            <a:r>
              <a:rPr lang="en-US" dirty="0"/>
              <a:t>Examples:</a:t>
            </a:r>
          </a:p>
          <a:p>
            <a:pPr algn="l" rtl="0"/>
            <a:endParaRPr lang="en-US" dirty="0"/>
          </a:p>
          <a:p>
            <a:pPr algn="l" rtl="0"/>
            <a:endParaRPr lang="en-US" dirty="0"/>
          </a:p>
          <a:p>
            <a:pPr algn="l" rtl="0"/>
            <a:endParaRPr lang="en-US" dirty="0"/>
          </a:p>
          <a:p>
            <a:pPr algn="l" rtl="0"/>
            <a:endParaRPr lang="en-US" dirty="0"/>
          </a:p>
          <a:p>
            <a:pPr algn="l" rtl="0"/>
            <a:endParaRPr lang="en-US" dirty="0"/>
          </a:p>
          <a:p>
            <a:pPr algn="l" rtl="0"/>
            <a:r>
              <a:rPr lang="en-US" dirty="0"/>
              <a:t>Every datapoint (i.e. a letter) is represented by 15 2D images which look like the two above.</a:t>
            </a:r>
          </a:p>
          <a:p>
            <a:pPr algn="l" rtl="0"/>
            <a:endParaRPr lang="en-US" dirty="0"/>
          </a:p>
          <a:p>
            <a:pPr algn="l" rtl="0"/>
            <a:endParaRPr lang="en-US" dirty="0"/>
          </a:p>
          <a:p>
            <a:pPr algn="l" rtl="0"/>
            <a:endParaRPr lang="en-US" dirty="0"/>
          </a:p>
          <a:p>
            <a:pPr algn="l" rtl="0"/>
            <a:endParaRPr lang="en-US" dirty="0"/>
          </a:p>
          <a:p>
            <a:pPr algn="l" rtl="0"/>
            <a:endParaRPr lang="en-US" dirty="0"/>
          </a:p>
          <a:p>
            <a:pPr marL="36900" indent="0" algn="l" rtl="0">
              <a:buNone/>
            </a:pPr>
            <a:endParaRPr lang="en-US" dirty="0"/>
          </a:p>
          <a:p>
            <a:pPr marL="36900" indent="0" algn="l" rtl="0">
              <a:buNone/>
            </a:pPr>
            <a:endParaRPr lang="en-US" dirty="0"/>
          </a:p>
          <a:p>
            <a:pPr algn="l" rtl="0"/>
            <a:endParaRPr lang="he-IL" dirty="0"/>
          </a:p>
        </p:txBody>
      </p:sp>
      <p:pic>
        <p:nvPicPr>
          <p:cNvPr id="5" name="Picture 4">
            <a:extLst>
              <a:ext uri="{FF2B5EF4-FFF2-40B4-BE49-F238E27FC236}">
                <a16:creationId xmlns:a16="http://schemas.microsoft.com/office/drawing/2014/main" id="{BB514D3B-BEF6-470A-BA3A-97D9E8EAC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170" y="2618824"/>
            <a:ext cx="3429001" cy="2286000"/>
          </a:xfrm>
          <a:prstGeom prst="rect">
            <a:avLst/>
          </a:prstGeom>
        </p:spPr>
      </p:pic>
      <p:pic>
        <p:nvPicPr>
          <p:cNvPr id="7" name="Picture 6">
            <a:extLst>
              <a:ext uri="{FF2B5EF4-FFF2-40B4-BE49-F238E27FC236}">
                <a16:creationId xmlns:a16="http://schemas.microsoft.com/office/drawing/2014/main" id="{052ED5B0-3996-40F4-8B99-2437AA580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1676" y="2618824"/>
            <a:ext cx="3429000" cy="2286000"/>
          </a:xfrm>
          <a:prstGeom prst="rect">
            <a:avLst/>
          </a:prstGeom>
        </p:spPr>
      </p:pic>
    </p:spTree>
    <p:extLst>
      <p:ext uri="{BB962C8B-B14F-4D97-AF65-F5344CB8AC3E}">
        <p14:creationId xmlns:p14="http://schemas.microsoft.com/office/powerpoint/2010/main" val="390425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ECB7-27A1-4E5C-B575-14C8E4020CBA}"/>
              </a:ext>
            </a:extLst>
          </p:cNvPr>
          <p:cNvSpPr>
            <a:spLocks noGrp="1"/>
          </p:cNvSpPr>
          <p:nvPr>
            <p:ph type="title"/>
          </p:nvPr>
        </p:nvSpPr>
        <p:spPr>
          <a:xfrm>
            <a:off x="975939" y="242905"/>
            <a:ext cx="10353762" cy="970450"/>
          </a:xfrm>
        </p:spPr>
        <p:txBody>
          <a:bodyPr/>
          <a:lstStyle/>
          <a:p>
            <a:r>
              <a:rPr lang="en-US" dirty="0"/>
              <a:t>Architecture We Base On:</a:t>
            </a:r>
            <a:endParaRPr lang="he-IL" dirty="0"/>
          </a:p>
        </p:txBody>
      </p:sp>
      <p:sp>
        <p:nvSpPr>
          <p:cNvPr id="3" name="Content Placeholder 2">
            <a:extLst>
              <a:ext uri="{FF2B5EF4-FFF2-40B4-BE49-F238E27FC236}">
                <a16:creationId xmlns:a16="http://schemas.microsoft.com/office/drawing/2014/main" id="{461A1A53-DF57-46FF-9F0D-5DF31661D750}"/>
              </a:ext>
            </a:extLst>
          </p:cNvPr>
          <p:cNvSpPr>
            <a:spLocks noGrp="1"/>
          </p:cNvSpPr>
          <p:nvPr>
            <p:ph idx="1"/>
          </p:nvPr>
        </p:nvSpPr>
        <p:spPr>
          <a:xfrm>
            <a:off x="185826" y="1401982"/>
            <a:ext cx="10353762" cy="4058751"/>
          </a:xfrm>
        </p:spPr>
        <p:txBody>
          <a:bodyPr/>
          <a:lstStyle/>
          <a:p>
            <a:pPr algn="l" rtl="0"/>
            <a:r>
              <a:rPr lang="en-US" dirty="0"/>
              <a:t>“LIPNET” architecture:</a:t>
            </a:r>
          </a:p>
          <a:p>
            <a:pPr algn="l" rtl="0"/>
            <a:endParaRPr lang="en-US" dirty="0"/>
          </a:p>
          <a:p>
            <a:pPr algn="l" rtl="0"/>
            <a:endParaRPr lang="en-US" dirty="0"/>
          </a:p>
          <a:p>
            <a:pPr algn="l" rtl="0"/>
            <a:endParaRPr lang="en-US" dirty="0"/>
          </a:p>
          <a:p>
            <a:pPr algn="l" rtl="0"/>
            <a:endParaRPr lang="en-US" dirty="0"/>
          </a:p>
          <a:p>
            <a:pPr algn="l" rtl="0"/>
            <a:endParaRPr lang="en-US" dirty="0"/>
          </a:p>
          <a:p>
            <a:pPr algn="l" rtl="0"/>
            <a:r>
              <a:rPr lang="en-US" dirty="0"/>
              <a:t>“Lip2AudSpec” architecture:</a:t>
            </a:r>
            <a:br>
              <a:rPr lang="en-US" dirty="0"/>
            </a:br>
            <a:r>
              <a:rPr lang="en-US" dirty="0"/>
              <a:t>(only the relevant part) </a:t>
            </a:r>
          </a:p>
          <a:p>
            <a:pPr algn="l" rtl="0"/>
            <a:endParaRPr lang="he-IL" dirty="0"/>
          </a:p>
        </p:txBody>
      </p:sp>
      <p:pic>
        <p:nvPicPr>
          <p:cNvPr id="4" name="Picture 3">
            <a:extLst>
              <a:ext uri="{FF2B5EF4-FFF2-40B4-BE49-F238E27FC236}">
                <a16:creationId xmlns:a16="http://schemas.microsoft.com/office/drawing/2014/main" id="{F673DC4C-77E0-45E4-B505-E58B3757A384}"/>
              </a:ext>
            </a:extLst>
          </p:cNvPr>
          <p:cNvPicPr>
            <a:picLocks noChangeAspect="1"/>
          </p:cNvPicPr>
          <p:nvPr/>
        </p:nvPicPr>
        <p:blipFill>
          <a:blip r:embed="rId2"/>
          <a:stretch>
            <a:fillRect/>
          </a:stretch>
        </p:blipFill>
        <p:spPr>
          <a:xfrm>
            <a:off x="3344048" y="1054624"/>
            <a:ext cx="6507788" cy="2210702"/>
          </a:xfrm>
          <a:prstGeom prst="rect">
            <a:avLst/>
          </a:prstGeom>
        </p:spPr>
      </p:pic>
      <p:pic>
        <p:nvPicPr>
          <p:cNvPr id="6" name="Picture 5">
            <a:extLst>
              <a:ext uri="{FF2B5EF4-FFF2-40B4-BE49-F238E27FC236}">
                <a16:creationId xmlns:a16="http://schemas.microsoft.com/office/drawing/2014/main" id="{ADEB50ED-ABB6-4FF0-8A15-22731E712B83}"/>
              </a:ext>
            </a:extLst>
          </p:cNvPr>
          <p:cNvPicPr>
            <a:picLocks noChangeAspect="1"/>
          </p:cNvPicPr>
          <p:nvPr/>
        </p:nvPicPr>
        <p:blipFill>
          <a:blip r:embed="rId3"/>
          <a:stretch>
            <a:fillRect/>
          </a:stretch>
        </p:blipFill>
        <p:spPr>
          <a:xfrm>
            <a:off x="3852909" y="3537985"/>
            <a:ext cx="8153265" cy="3077111"/>
          </a:xfrm>
          <a:prstGeom prst="rect">
            <a:avLst/>
          </a:prstGeom>
        </p:spPr>
      </p:pic>
    </p:spTree>
    <p:extLst>
      <p:ext uri="{BB962C8B-B14F-4D97-AF65-F5344CB8AC3E}">
        <p14:creationId xmlns:p14="http://schemas.microsoft.com/office/powerpoint/2010/main" val="309202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101D-2DBE-4210-A3FF-F8184DB4D7D1}"/>
              </a:ext>
            </a:extLst>
          </p:cNvPr>
          <p:cNvSpPr>
            <a:spLocks noGrp="1"/>
          </p:cNvSpPr>
          <p:nvPr>
            <p:ph type="title"/>
          </p:nvPr>
        </p:nvSpPr>
        <p:spPr/>
        <p:txBody>
          <a:bodyPr>
            <a:normAutofit/>
          </a:bodyPr>
          <a:lstStyle/>
          <a:p>
            <a:r>
              <a:rPr lang="en-US" dirty="0"/>
              <a:t>Architecture was actually used (model V2)</a:t>
            </a:r>
            <a:endParaRPr lang="he-IL" dirty="0"/>
          </a:p>
        </p:txBody>
      </p:sp>
      <p:pic>
        <p:nvPicPr>
          <p:cNvPr id="4" name="Picture 3">
            <a:extLst>
              <a:ext uri="{FF2B5EF4-FFF2-40B4-BE49-F238E27FC236}">
                <a16:creationId xmlns:a16="http://schemas.microsoft.com/office/drawing/2014/main" id="{F18C70D3-BFC8-4C18-8C58-F8414BA703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08786" y="1580050"/>
            <a:ext cx="4879229" cy="4668350"/>
          </a:xfrm>
          <a:prstGeom prst="rect">
            <a:avLst/>
          </a:prstGeom>
          <a:noFill/>
          <a:ln>
            <a:noFill/>
          </a:ln>
        </p:spPr>
      </p:pic>
    </p:spTree>
    <p:extLst>
      <p:ext uri="{BB962C8B-B14F-4D97-AF65-F5344CB8AC3E}">
        <p14:creationId xmlns:p14="http://schemas.microsoft.com/office/powerpoint/2010/main" val="302260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4E0B-3F81-492C-BCE4-C432EF96BBA6}"/>
              </a:ext>
            </a:extLst>
          </p:cNvPr>
          <p:cNvSpPr>
            <a:spLocks noGrp="1"/>
          </p:cNvSpPr>
          <p:nvPr>
            <p:ph type="title"/>
          </p:nvPr>
        </p:nvSpPr>
        <p:spPr/>
        <p:txBody>
          <a:bodyPr/>
          <a:lstStyle/>
          <a:p>
            <a:r>
              <a:rPr lang="en-US" dirty="0"/>
              <a:t>Architecture was actually used (model V3)</a:t>
            </a:r>
            <a:endParaRPr lang="he-IL" dirty="0"/>
          </a:p>
        </p:txBody>
      </p:sp>
      <p:pic>
        <p:nvPicPr>
          <p:cNvPr id="6" name="Picture 5">
            <a:extLst>
              <a:ext uri="{FF2B5EF4-FFF2-40B4-BE49-F238E27FC236}">
                <a16:creationId xmlns:a16="http://schemas.microsoft.com/office/drawing/2014/main" id="{E1B66E19-6A2B-4020-A72B-2BA13BE31FEE}"/>
              </a:ext>
            </a:extLst>
          </p:cNvPr>
          <p:cNvPicPr>
            <a:picLocks noChangeAspect="1"/>
          </p:cNvPicPr>
          <p:nvPr/>
        </p:nvPicPr>
        <p:blipFill>
          <a:blip r:embed="rId2"/>
          <a:stretch>
            <a:fillRect/>
          </a:stretch>
        </p:blipFill>
        <p:spPr>
          <a:xfrm>
            <a:off x="82904" y="1580050"/>
            <a:ext cx="5154564" cy="4934089"/>
          </a:xfrm>
          <a:prstGeom prst="rect">
            <a:avLst/>
          </a:prstGeom>
        </p:spPr>
      </p:pic>
      <p:pic>
        <p:nvPicPr>
          <p:cNvPr id="7" name="Picture 6">
            <a:extLst>
              <a:ext uri="{FF2B5EF4-FFF2-40B4-BE49-F238E27FC236}">
                <a16:creationId xmlns:a16="http://schemas.microsoft.com/office/drawing/2014/main" id="{4ED6D8E1-E95C-4F3F-9FBC-81E6C7D270B4}"/>
              </a:ext>
            </a:extLst>
          </p:cNvPr>
          <p:cNvPicPr>
            <a:picLocks noChangeAspect="1"/>
          </p:cNvPicPr>
          <p:nvPr/>
        </p:nvPicPr>
        <p:blipFill>
          <a:blip r:embed="rId3"/>
          <a:stretch>
            <a:fillRect/>
          </a:stretch>
        </p:blipFill>
        <p:spPr>
          <a:xfrm>
            <a:off x="5237468" y="1580050"/>
            <a:ext cx="6530045" cy="2805338"/>
          </a:xfrm>
          <a:prstGeom prst="rect">
            <a:avLst/>
          </a:prstGeom>
        </p:spPr>
      </p:pic>
    </p:spTree>
    <p:extLst>
      <p:ext uri="{BB962C8B-B14F-4D97-AF65-F5344CB8AC3E}">
        <p14:creationId xmlns:p14="http://schemas.microsoft.com/office/powerpoint/2010/main" val="318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6799-4F65-4F40-B111-F1E441431100}"/>
              </a:ext>
            </a:extLst>
          </p:cNvPr>
          <p:cNvSpPr>
            <a:spLocks noGrp="1"/>
          </p:cNvSpPr>
          <p:nvPr>
            <p:ph type="title"/>
          </p:nvPr>
        </p:nvSpPr>
        <p:spPr/>
        <p:txBody>
          <a:bodyPr/>
          <a:lstStyle/>
          <a:p>
            <a:r>
              <a:rPr lang="en-US" dirty="0"/>
              <a:t>Difference:</a:t>
            </a:r>
            <a:endParaRPr lang="he-IL" dirty="0"/>
          </a:p>
        </p:txBody>
      </p:sp>
      <p:pic>
        <p:nvPicPr>
          <p:cNvPr id="4" name="Picture 3">
            <a:extLst>
              <a:ext uri="{FF2B5EF4-FFF2-40B4-BE49-F238E27FC236}">
                <a16:creationId xmlns:a16="http://schemas.microsoft.com/office/drawing/2014/main" id="{0654DEF6-0C6B-4D4C-8A89-239467E0A313}"/>
              </a:ext>
            </a:extLst>
          </p:cNvPr>
          <p:cNvPicPr>
            <a:picLocks noChangeAspect="1"/>
          </p:cNvPicPr>
          <p:nvPr/>
        </p:nvPicPr>
        <p:blipFill>
          <a:blip r:embed="rId2"/>
          <a:stretch>
            <a:fillRect/>
          </a:stretch>
        </p:blipFill>
        <p:spPr>
          <a:xfrm>
            <a:off x="211005" y="1601931"/>
            <a:ext cx="6161803" cy="4646469"/>
          </a:xfrm>
          <a:prstGeom prst="rect">
            <a:avLst/>
          </a:prstGeom>
        </p:spPr>
      </p:pic>
      <p:pic>
        <p:nvPicPr>
          <p:cNvPr id="5" name="Picture 4">
            <a:extLst>
              <a:ext uri="{FF2B5EF4-FFF2-40B4-BE49-F238E27FC236}">
                <a16:creationId xmlns:a16="http://schemas.microsoft.com/office/drawing/2014/main" id="{3271BFD7-BDE4-42F4-AEB3-9D8902C04637}"/>
              </a:ext>
            </a:extLst>
          </p:cNvPr>
          <p:cNvPicPr>
            <a:picLocks noChangeAspect="1"/>
          </p:cNvPicPr>
          <p:nvPr/>
        </p:nvPicPr>
        <p:blipFill>
          <a:blip r:embed="rId3"/>
          <a:stretch>
            <a:fillRect/>
          </a:stretch>
        </p:blipFill>
        <p:spPr>
          <a:xfrm>
            <a:off x="7820392" y="1601931"/>
            <a:ext cx="4160603" cy="4498487"/>
          </a:xfrm>
          <a:prstGeom prst="rect">
            <a:avLst/>
          </a:prstGeom>
        </p:spPr>
      </p:pic>
      <p:sp>
        <p:nvSpPr>
          <p:cNvPr id="7" name="TextBox 6">
            <a:extLst>
              <a:ext uri="{FF2B5EF4-FFF2-40B4-BE49-F238E27FC236}">
                <a16:creationId xmlns:a16="http://schemas.microsoft.com/office/drawing/2014/main" id="{BE5E2580-14D6-44C0-A0F5-7A6BA31817A2}"/>
              </a:ext>
            </a:extLst>
          </p:cNvPr>
          <p:cNvSpPr txBox="1"/>
          <p:nvPr/>
        </p:nvSpPr>
        <p:spPr>
          <a:xfrm>
            <a:off x="6596743" y="2687216"/>
            <a:ext cx="886408" cy="769441"/>
          </a:xfrm>
          <a:prstGeom prst="rect">
            <a:avLst/>
          </a:prstGeom>
          <a:noFill/>
        </p:spPr>
        <p:txBody>
          <a:bodyPr wrap="square" rtlCol="1">
            <a:spAutoFit/>
          </a:bodyPr>
          <a:lstStyle/>
          <a:p>
            <a:r>
              <a:rPr lang="en-US" sz="4400" dirty="0"/>
              <a:t>VS</a:t>
            </a:r>
            <a:endParaRPr lang="he-IL" dirty="0"/>
          </a:p>
        </p:txBody>
      </p:sp>
    </p:spTree>
    <p:extLst>
      <p:ext uri="{BB962C8B-B14F-4D97-AF65-F5344CB8AC3E}">
        <p14:creationId xmlns:p14="http://schemas.microsoft.com/office/powerpoint/2010/main" val="12379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C78B-EEF2-4A7F-8A7D-6D47DA77DA6E}"/>
              </a:ext>
            </a:extLst>
          </p:cNvPr>
          <p:cNvSpPr>
            <a:spLocks noGrp="1"/>
          </p:cNvSpPr>
          <p:nvPr>
            <p:ph type="title"/>
          </p:nvPr>
        </p:nvSpPr>
        <p:spPr/>
        <p:txBody>
          <a:bodyPr/>
          <a:lstStyle/>
          <a:p>
            <a:r>
              <a:rPr lang="en-US" dirty="0"/>
              <a:t>Work Distribution:</a:t>
            </a:r>
            <a:endParaRPr lang="he-IL" dirty="0"/>
          </a:p>
        </p:txBody>
      </p:sp>
      <p:sp>
        <p:nvSpPr>
          <p:cNvPr id="3" name="Content Placeholder 2">
            <a:extLst>
              <a:ext uri="{FF2B5EF4-FFF2-40B4-BE49-F238E27FC236}">
                <a16:creationId xmlns:a16="http://schemas.microsoft.com/office/drawing/2014/main" id="{5320BC83-0702-4A9C-98D5-39F1A7E92154}"/>
              </a:ext>
            </a:extLst>
          </p:cNvPr>
          <p:cNvSpPr>
            <a:spLocks noGrp="1"/>
          </p:cNvSpPr>
          <p:nvPr>
            <p:ph idx="1"/>
          </p:nvPr>
        </p:nvSpPr>
        <p:spPr>
          <a:xfrm>
            <a:off x="913795" y="1732450"/>
            <a:ext cx="10353762" cy="3735290"/>
          </a:xfrm>
        </p:spPr>
        <p:txBody>
          <a:bodyPr>
            <a:normAutofit fontScale="92500"/>
          </a:bodyPr>
          <a:lstStyle/>
          <a:p>
            <a:pPr algn="l" rtl="0"/>
            <a:r>
              <a:rPr lang="en-US" sz="2400" u="sng" dirty="0" err="1"/>
              <a:t>Amitai</a:t>
            </a:r>
            <a:r>
              <a:rPr lang="en-US" sz="2400" dirty="0"/>
              <a:t> – all the work around the dataset (finding it, testing it, preprocessing it).</a:t>
            </a:r>
          </a:p>
          <a:p>
            <a:pPr algn="l" rtl="0"/>
            <a:r>
              <a:rPr lang="en-US" sz="2400" u="sng" dirty="0"/>
              <a:t>Tal</a:t>
            </a:r>
            <a:r>
              <a:rPr lang="en-US" sz="2400" dirty="0"/>
              <a:t> – the researching part – finding papers of works similar to ours, finding theoretical information about our model and methodology, solving theoretical problems of the model and training, writing the official documents.</a:t>
            </a:r>
          </a:p>
          <a:p>
            <a:pPr algn="l" rtl="0"/>
            <a:r>
              <a:rPr lang="en-US" sz="2400" u="sng" dirty="0"/>
              <a:t>Evgeny </a:t>
            </a:r>
            <a:r>
              <a:rPr lang="en-US" sz="2400" dirty="0"/>
              <a:t>– lip finding script and data preprocessing around it, writing the model and solving AWS problems around it.</a:t>
            </a:r>
          </a:p>
          <a:p>
            <a:pPr algn="l" rtl="0"/>
            <a:r>
              <a:rPr lang="en-US" sz="2400" u="sng" dirty="0"/>
              <a:t>Important note </a:t>
            </a:r>
            <a:r>
              <a:rPr lang="en-US" sz="2400" dirty="0"/>
              <a:t>– most of the work was “thinking” what will work better and how to solve our problems (regarding the AWS or DL theory) – that we did together.</a:t>
            </a:r>
            <a:endParaRPr lang="he-IL" sz="2400" dirty="0"/>
          </a:p>
        </p:txBody>
      </p:sp>
    </p:spTree>
    <p:extLst>
      <p:ext uri="{BB962C8B-B14F-4D97-AF65-F5344CB8AC3E}">
        <p14:creationId xmlns:p14="http://schemas.microsoft.com/office/powerpoint/2010/main" val="229246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FE29-64B0-4E9C-97D9-D19CD2AB5242}"/>
              </a:ext>
            </a:extLst>
          </p:cNvPr>
          <p:cNvSpPr>
            <a:spLocks noGrp="1"/>
          </p:cNvSpPr>
          <p:nvPr>
            <p:ph type="title"/>
          </p:nvPr>
        </p:nvSpPr>
        <p:spPr/>
        <p:txBody>
          <a:bodyPr/>
          <a:lstStyle/>
          <a:p>
            <a:r>
              <a:rPr lang="en-US" dirty="0"/>
              <a:t>GitHub Repo:</a:t>
            </a:r>
            <a:endParaRPr lang="he-IL" dirty="0"/>
          </a:p>
        </p:txBody>
      </p:sp>
      <p:sp>
        <p:nvSpPr>
          <p:cNvPr id="3" name="Content Placeholder 2">
            <a:extLst>
              <a:ext uri="{FF2B5EF4-FFF2-40B4-BE49-F238E27FC236}">
                <a16:creationId xmlns:a16="http://schemas.microsoft.com/office/drawing/2014/main" id="{92A4C684-660C-48AD-986E-4423C548D86F}"/>
              </a:ext>
            </a:extLst>
          </p:cNvPr>
          <p:cNvSpPr>
            <a:spLocks noGrp="1"/>
          </p:cNvSpPr>
          <p:nvPr>
            <p:ph idx="1"/>
          </p:nvPr>
        </p:nvSpPr>
        <p:spPr/>
        <p:txBody>
          <a:bodyPr/>
          <a:lstStyle/>
          <a:p>
            <a:pPr algn="l" rtl="0"/>
            <a:r>
              <a:rPr lang="en-US" dirty="0"/>
              <a:t>Link: </a:t>
            </a:r>
            <a:r>
              <a:rPr lang="en-US" dirty="0">
                <a:hlinkClick r:id="rId2"/>
              </a:rPr>
              <a:t>https://github.com/amitai1992/AutomatedLipReading</a:t>
            </a:r>
            <a:endParaRPr lang="en-US" dirty="0"/>
          </a:p>
          <a:p>
            <a:pPr algn="l" rtl="0"/>
            <a:endParaRPr lang="en-US" dirty="0"/>
          </a:p>
          <a:p>
            <a:pPr algn="l" rtl="0"/>
            <a:endParaRPr lang="en-US" dirty="0"/>
          </a:p>
          <a:p>
            <a:pPr algn="l" rtl="0"/>
            <a:endParaRPr lang="en-US" dirty="0"/>
          </a:p>
          <a:p>
            <a:pPr algn="l" rtl="0"/>
            <a:endParaRPr lang="en-US" dirty="0"/>
          </a:p>
          <a:p>
            <a:pPr algn="l" rtl="0"/>
            <a:r>
              <a:rPr lang="en-US" dirty="0"/>
              <a:t>Code folder contains every code we ran on AWS</a:t>
            </a:r>
          </a:p>
          <a:p>
            <a:pPr algn="l" rtl="0"/>
            <a:r>
              <a:rPr lang="en-US" dirty="0"/>
              <a:t>Documents folder contains all related documents we submitted</a:t>
            </a:r>
          </a:p>
          <a:p>
            <a:pPr algn="l" rtl="0"/>
            <a:r>
              <a:rPr lang="en-US" dirty="0"/>
              <a:t>Researches folder contains researches we base on</a:t>
            </a:r>
          </a:p>
          <a:p>
            <a:pPr algn="l" rtl="0"/>
            <a:endParaRPr lang="he-IL" dirty="0"/>
          </a:p>
        </p:txBody>
      </p:sp>
      <p:pic>
        <p:nvPicPr>
          <p:cNvPr id="4" name="Picture 3">
            <a:extLst>
              <a:ext uri="{FF2B5EF4-FFF2-40B4-BE49-F238E27FC236}">
                <a16:creationId xmlns:a16="http://schemas.microsoft.com/office/drawing/2014/main" id="{EED27981-F122-443B-954E-3DA47D9786FB}"/>
              </a:ext>
            </a:extLst>
          </p:cNvPr>
          <p:cNvPicPr>
            <a:picLocks noChangeAspect="1"/>
          </p:cNvPicPr>
          <p:nvPr/>
        </p:nvPicPr>
        <p:blipFill>
          <a:blip r:embed="rId3"/>
          <a:stretch>
            <a:fillRect/>
          </a:stretch>
        </p:blipFill>
        <p:spPr>
          <a:xfrm>
            <a:off x="4177945" y="2267635"/>
            <a:ext cx="3238952" cy="1333686"/>
          </a:xfrm>
          <a:prstGeom prst="rect">
            <a:avLst/>
          </a:prstGeom>
        </p:spPr>
      </p:pic>
    </p:spTree>
    <p:extLst>
      <p:ext uri="{BB962C8B-B14F-4D97-AF65-F5344CB8AC3E}">
        <p14:creationId xmlns:p14="http://schemas.microsoft.com/office/powerpoint/2010/main" val="4031932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docProps/app.xml><?xml version="1.0" encoding="utf-8"?>
<Properties xmlns="http://schemas.openxmlformats.org/officeDocument/2006/extended-properties" xmlns:vt="http://schemas.openxmlformats.org/officeDocument/2006/docPropsVTypes">
  <Template/>
  <TotalTime>262</TotalTime>
  <Words>458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Calisto MT</vt:lpstr>
      <vt:lpstr>Wingdings 2</vt:lpstr>
      <vt:lpstr>Slate</vt:lpstr>
      <vt:lpstr>Automated Lip Reading</vt:lpstr>
      <vt:lpstr>Our Purpose:</vt:lpstr>
      <vt:lpstr>Dataset</vt:lpstr>
      <vt:lpstr>Architecture We Base On:</vt:lpstr>
      <vt:lpstr>Architecture was actually used (model V2)</vt:lpstr>
      <vt:lpstr>Architecture was actually used (model V3)</vt:lpstr>
      <vt:lpstr>Difference:</vt:lpstr>
      <vt:lpstr>Work Distribution:</vt:lpstr>
      <vt:lpstr>GitHub Repo:</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Lip Reading</dc:title>
  <dc:creator>evgeny vendrov</dc:creator>
  <cp:lastModifiedBy>evgeny vendrov</cp:lastModifiedBy>
  <cp:revision>55</cp:revision>
  <dcterms:created xsi:type="dcterms:W3CDTF">2020-06-20T09:57:02Z</dcterms:created>
  <dcterms:modified xsi:type="dcterms:W3CDTF">2020-10-13T11:51:15Z</dcterms:modified>
</cp:coreProperties>
</file>