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985CB7-383A-4A06-B6A3-346B56A130AC}">
          <p14:sldIdLst>
            <p14:sldId id="256"/>
            <p14:sldId id="257"/>
            <p14:sldId id="258"/>
            <p14:sldId id="259"/>
            <p14:sldId id="261"/>
            <p14:sldId id="260"/>
            <p14:sldId id="262"/>
          </p14:sldIdLst>
        </p14:section>
        <p14:section name="Untitled Section" id="{8C77E2C5-75FE-49C7-967B-A839F8980C46}">
          <p14:sldIdLst>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334611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18605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182775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220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23640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53558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49985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41346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4752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47276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64329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796627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415592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595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01619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213672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09911-2522-4442-A804-8FF8747328A8}" type="datetimeFigureOut">
              <a:rPr lang="he-IL" smtClean="0"/>
              <a:t>כ"ח/סיון/תש"ף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C9D686-33F2-4BBF-B784-95606F6F1F0D}" type="slidenum">
              <a:rPr lang="he-IL" smtClean="0"/>
              <a:t>‹#›</a:t>
            </a:fld>
            <a:endParaRPr lang="he-IL"/>
          </a:p>
        </p:txBody>
      </p:sp>
    </p:spTree>
    <p:extLst>
      <p:ext uri="{BB962C8B-B14F-4D97-AF65-F5344CB8AC3E}">
        <p14:creationId xmlns:p14="http://schemas.microsoft.com/office/powerpoint/2010/main" val="181456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1309911-2522-4442-A804-8FF8747328A8}" type="datetimeFigureOut">
              <a:rPr lang="he-IL" smtClean="0"/>
              <a:t>כ"ח/סיון/תש"ף</a:t>
            </a:fld>
            <a:endParaRPr lang="he-I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C9D686-33F2-4BBF-B784-95606F6F1F0D}" type="slidenum">
              <a:rPr lang="he-IL" smtClean="0"/>
              <a:t>‹#›</a:t>
            </a:fld>
            <a:endParaRPr lang="he-IL"/>
          </a:p>
        </p:txBody>
      </p:sp>
    </p:spTree>
    <p:extLst>
      <p:ext uri="{BB962C8B-B14F-4D97-AF65-F5344CB8AC3E}">
        <p14:creationId xmlns:p14="http://schemas.microsoft.com/office/powerpoint/2010/main" val="233298723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BDB6-38DC-49A2-A707-65A62D248364}"/>
              </a:ext>
            </a:extLst>
          </p:cNvPr>
          <p:cNvSpPr>
            <a:spLocks noGrp="1"/>
          </p:cNvSpPr>
          <p:nvPr>
            <p:ph type="ctrTitle"/>
          </p:nvPr>
        </p:nvSpPr>
        <p:spPr>
          <a:xfrm>
            <a:off x="1370693" y="1299023"/>
            <a:ext cx="9440034" cy="1828801"/>
          </a:xfrm>
        </p:spPr>
        <p:txBody>
          <a:bodyPr/>
          <a:lstStyle/>
          <a:p>
            <a:r>
              <a:rPr lang="en-US" dirty="0"/>
              <a:t>Automated Lip Reading</a:t>
            </a:r>
            <a:endParaRPr lang="he-IL" dirty="0"/>
          </a:p>
        </p:txBody>
      </p:sp>
      <p:sp>
        <p:nvSpPr>
          <p:cNvPr id="3" name="Subtitle 2">
            <a:extLst>
              <a:ext uri="{FF2B5EF4-FFF2-40B4-BE49-F238E27FC236}">
                <a16:creationId xmlns:a16="http://schemas.microsoft.com/office/drawing/2014/main" id="{8B26E18D-D396-4F82-9C0E-4B0FA9C933F2}"/>
              </a:ext>
            </a:extLst>
          </p:cNvPr>
          <p:cNvSpPr>
            <a:spLocks noGrp="1"/>
          </p:cNvSpPr>
          <p:nvPr>
            <p:ph type="subTitle" idx="1"/>
          </p:nvPr>
        </p:nvSpPr>
        <p:spPr/>
        <p:txBody>
          <a:bodyPr/>
          <a:lstStyle/>
          <a:p>
            <a:r>
              <a:rPr lang="en-US" dirty="0"/>
              <a:t>Instructor: Lee-Ad Gottlieb, Ph.D.</a:t>
            </a:r>
            <a:endParaRPr lang="he-IL" dirty="0"/>
          </a:p>
          <a:p>
            <a:r>
              <a:rPr lang="en-US" dirty="0"/>
              <a:t>Team Members: Tal Noam, Evgeny Vendrov, Amitai Zamir.</a:t>
            </a:r>
            <a:endParaRPr lang="he-IL" dirty="0"/>
          </a:p>
        </p:txBody>
      </p:sp>
    </p:spTree>
    <p:extLst>
      <p:ext uri="{BB962C8B-B14F-4D97-AF65-F5344CB8AC3E}">
        <p14:creationId xmlns:p14="http://schemas.microsoft.com/office/powerpoint/2010/main" val="183247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12BB-B24B-4A28-815D-3409BC865B1D}"/>
              </a:ext>
            </a:extLst>
          </p:cNvPr>
          <p:cNvSpPr>
            <a:spLocks noGrp="1"/>
          </p:cNvSpPr>
          <p:nvPr>
            <p:ph type="title"/>
          </p:nvPr>
        </p:nvSpPr>
        <p:spPr/>
        <p:txBody>
          <a:bodyPr/>
          <a:lstStyle/>
          <a:p>
            <a:r>
              <a:rPr lang="en-US" dirty="0"/>
              <a:t>What Is Done – What Has To Be</a:t>
            </a:r>
            <a:endParaRPr lang="he-IL" dirty="0"/>
          </a:p>
        </p:txBody>
      </p:sp>
      <p:sp>
        <p:nvSpPr>
          <p:cNvPr id="3" name="Content Placeholder 2">
            <a:extLst>
              <a:ext uri="{FF2B5EF4-FFF2-40B4-BE49-F238E27FC236}">
                <a16:creationId xmlns:a16="http://schemas.microsoft.com/office/drawing/2014/main" id="{57CE0E12-08E6-4CCA-9ECB-D42701D54457}"/>
              </a:ext>
            </a:extLst>
          </p:cNvPr>
          <p:cNvSpPr>
            <a:spLocks noGrp="1"/>
          </p:cNvSpPr>
          <p:nvPr>
            <p:ph idx="1"/>
          </p:nvPr>
        </p:nvSpPr>
        <p:spPr/>
        <p:txBody>
          <a:bodyPr/>
          <a:lstStyle/>
          <a:p>
            <a:pPr algn="l" rtl="0"/>
            <a:r>
              <a:rPr lang="en-US" dirty="0"/>
              <a:t>We have collected a large and rich data set of “speaking heads” videos – with matching text files of what has been said.</a:t>
            </a:r>
          </a:p>
          <a:p>
            <a:pPr algn="l" rtl="0"/>
            <a:r>
              <a:rPr lang="en-US" dirty="0"/>
              <a:t>We have succeed using OpenCV on the dataset videos to extract lips, and we already got the scripts to pre-process the data (i.e. extract lip frames every x seconds/frames)</a:t>
            </a:r>
          </a:p>
          <a:p>
            <a:pPr algn="l" rtl="0"/>
            <a:r>
              <a:rPr lang="en-US" dirty="0"/>
              <a:t>We have succeed using AWS “</a:t>
            </a:r>
            <a:r>
              <a:rPr lang="en-US" dirty="0" err="1"/>
              <a:t>SageMaker</a:t>
            </a:r>
            <a:r>
              <a:rPr lang="en-US" dirty="0"/>
              <a:t>” and “S3” to run basic ML algorithm on its data set (only as a test)</a:t>
            </a:r>
          </a:p>
          <a:p>
            <a:pPr algn="l" rtl="0"/>
            <a:r>
              <a:rPr lang="en-US" dirty="0"/>
              <a:t>Now, our next mission is preprocessing the data set on AWS (we deal with videos which makes it a hard computing mission – so it almost can’t be done on plain laptop)</a:t>
            </a:r>
          </a:p>
          <a:p>
            <a:pPr algn="l" rtl="0"/>
            <a:r>
              <a:rPr lang="en-US" dirty="0"/>
              <a:t>Then we have to start training the model we described and adjusting it to the preform better.</a:t>
            </a:r>
            <a:endParaRPr lang="he-IL" dirty="0"/>
          </a:p>
        </p:txBody>
      </p:sp>
    </p:spTree>
    <p:extLst>
      <p:ext uri="{BB962C8B-B14F-4D97-AF65-F5344CB8AC3E}">
        <p14:creationId xmlns:p14="http://schemas.microsoft.com/office/powerpoint/2010/main" val="56114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359A-1771-41FF-9F6C-9669E355B2A8}"/>
              </a:ext>
            </a:extLst>
          </p:cNvPr>
          <p:cNvSpPr>
            <a:spLocks noGrp="1"/>
          </p:cNvSpPr>
          <p:nvPr>
            <p:ph type="title"/>
          </p:nvPr>
        </p:nvSpPr>
        <p:spPr>
          <a:xfrm>
            <a:off x="913795" y="378781"/>
            <a:ext cx="10353762" cy="970450"/>
          </a:xfrm>
        </p:spPr>
        <p:txBody>
          <a:bodyPr/>
          <a:lstStyle/>
          <a:p>
            <a:r>
              <a:rPr lang="en-US" dirty="0"/>
              <a:t>What Is Our Purpose?</a:t>
            </a:r>
            <a:endParaRPr lang="he-IL" dirty="0"/>
          </a:p>
        </p:txBody>
      </p:sp>
      <p:sp>
        <p:nvSpPr>
          <p:cNvPr id="3" name="Content Placeholder 2">
            <a:extLst>
              <a:ext uri="{FF2B5EF4-FFF2-40B4-BE49-F238E27FC236}">
                <a16:creationId xmlns:a16="http://schemas.microsoft.com/office/drawing/2014/main" id="{9326A816-DF4A-4796-A8E0-6B26CBFE1820}"/>
              </a:ext>
            </a:extLst>
          </p:cNvPr>
          <p:cNvSpPr>
            <a:spLocks noGrp="1"/>
          </p:cNvSpPr>
          <p:nvPr>
            <p:ph idx="1"/>
          </p:nvPr>
        </p:nvSpPr>
        <p:spPr>
          <a:xfrm>
            <a:off x="913795" y="2420468"/>
            <a:ext cx="10353762" cy="1219377"/>
          </a:xfrm>
        </p:spPr>
        <p:txBody>
          <a:bodyPr/>
          <a:lstStyle/>
          <a:p>
            <a:pPr algn="l" rtl="0"/>
            <a:r>
              <a:rPr lang="en-US" dirty="0">
                <a:effectLst/>
              </a:rPr>
              <a:t>Our goal is to develop a machine learning algorithm, based on DNN architecture, which will be “trained” to extract text out of a voice-less video of a speaking person, based on the movement of speakers lips.</a:t>
            </a:r>
          </a:p>
          <a:p>
            <a:pPr algn="l" rtl="0"/>
            <a:endParaRPr lang="en-US" dirty="0">
              <a:effectLst/>
            </a:endParaRPr>
          </a:p>
          <a:p>
            <a:pPr algn="l" rtl="0"/>
            <a:endParaRPr lang="he-IL" dirty="0"/>
          </a:p>
        </p:txBody>
      </p:sp>
      <p:pic>
        <p:nvPicPr>
          <p:cNvPr id="5" name="Picture 4">
            <a:extLst>
              <a:ext uri="{FF2B5EF4-FFF2-40B4-BE49-F238E27FC236}">
                <a16:creationId xmlns:a16="http://schemas.microsoft.com/office/drawing/2014/main" id="{64745D79-18F1-4019-9ED2-71CCFC3C6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947" y="3648249"/>
            <a:ext cx="5914893" cy="2125665"/>
          </a:xfrm>
          <a:prstGeom prst="rect">
            <a:avLst/>
          </a:prstGeom>
        </p:spPr>
      </p:pic>
    </p:spTree>
    <p:extLst>
      <p:ext uri="{BB962C8B-B14F-4D97-AF65-F5344CB8AC3E}">
        <p14:creationId xmlns:p14="http://schemas.microsoft.com/office/powerpoint/2010/main" val="1072969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9052-CC2A-4C4C-94FB-EF86E226B9B6}"/>
              </a:ext>
            </a:extLst>
          </p:cNvPr>
          <p:cNvSpPr>
            <a:spLocks noGrp="1"/>
          </p:cNvSpPr>
          <p:nvPr>
            <p:ph type="title"/>
          </p:nvPr>
        </p:nvSpPr>
        <p:spPr/>
        <p:txBody>
          <a:bodyPr/>
          <a:lstStyle/>
          <a:p>
            <a:r>
              <a:rPr lang="en-US" dirty="0"/>
              <a:t>How Do We Know Its Even Possible? </a:t>
            </a:r>
            <a:endParaRPr lang="he-IL" dirty="0"/>
          </a:p>
        </p:txBody>
      </p:sp>
      <p:sp>
        <p:nvSpPr>
          <p:cNvPr id="3" name="Content Placeholder 2">
            <a:extLst>
              <a:ext uri="{FF2B5EF4-FFF2-40B4-BE49-F238E27FC236}">
                <a16:creationId xmlns:a16="http://schemas.microsoft.com/office/drawing/2014/main" id="{5114C8E8-98CD-4516-8633-0F7D6E44B3E6}"/>
              </a:ext>
            </a:extLst>
          </p:cNvPr>
          <p:cNvSpPr>
            <a:spLocks noGrp="1"/>
          </p:cNvSpPr>
          <p:nvPr>
            <p:ph idx="1"/>
          </p:nvPr>
        </p:nvSpPr>
        <p:spPr/>
        <p:txBody>
          <a:bodyPr/>
          <a:lstStyle/>
          <a:p>
            <a:pPr algn="l" rtl="0"/>
            <a:r>
              <a:rPr lang="en-US" dirty="0"/>
              <a:t>Our first, intuitive, indication that learning how to read lips is possible – is the fact humans do it with great efficiency </a:t>
            </a:r>
            <a:r>
              <a:rPr lang="en-US" dirty="0">
                <a:effectLst/>
              </a:rPr>
              <a:t>for centuries.</a:t>
            </a:r>
            <a:endParaRPr lang="en-US" dirty="0"/>
          </a:p>
          <a:p>
            <a:pPr algn="l" rtl="0"/>
            <a:r>
              <a:rPr lang="en-US" dirty="0"/>
              <a:t>As we researched the topic, we found that </a:t>
            </a:r>
            <a:r>
              <a:rPr lang="en-US" dirty="0">
                <a:effectLst/>
              </a:rPr>
              <a:t>with the advancing of Computer Vision and Deep Learning technologies – ALR Machine Learning based systems became more and more popular, this advancing in the DL field made the problem “solvable” as the deterministic algorithm approach yields bad results.</a:t>
            </a:r>
            <a:br>
              <a:rPr lang="en-US" dirty="0">
                <a:effectLst/>
              </a:rPr>
            </a:br>
            <a:r>
              <a:rPr lang="en-US" dirty="0">
                <a:effectLst/>
              </a:rPr>
              <a:t>We found that the cumulative number of papers on ALR systems published between 2007 and 2017, was growing rapidly, as seen below:</a:t>
            </a:r>
          </a:p>
          <a:p>
            <a:pPr algn="l" rtl="0"/>
            <a:endParaRPr lang="he-IL" dirty="0"/>
          </a:p>
        </p:txBody>
      </p:sp>
      <p:pic>
        <p:nvPicPr>
          <p:cNvPr id="7" name="Picture 2">
            <a:extLst>
              <a:ext uri="{FF2B5EF4-FFF2-40B4-BE49-F238E27FC236}">
                <a16:creationId xmlns:a16="http://schemas.microsoft.com/office/drawing/2014/main" id="{0DE7E43F-B1B0-4253-B8BF-9AE579D66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681" y="4421080"/>
            <a:ext cx="4429587" cy="229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9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F361-9C22-4965-9198-F46BAC46EA31}"/>
              </a:ext>
            </a:extLst>
          </p:cNvPr>
          <p:cNvSpPr>
            <a:spLocks noGrp="1"/>
          </p:cNvSpPr>
          <p:nvPr>
            <p:ph type="title"/>
          </p:nvPr>
        </p:nvSpPr>
        <p:spPr/>
        <p:txBody>
          <a:bodyPr/>
          <a:lstStyle/>
          <a:p>
            <a:r>
              <a:rPr lang="en-US" dirty="0"/>
              <a:t>How Do We Know Its Even Possible? (cont.)</a:t>
            </a:r>
            <a:endParaRPr lang="he-IL" dirty="0"/>
          </a:p>
        </p:txBody>
      </p:sp>
      <p:sp>
        <p:nvSpPr>
          <p:cNvPr id="3" name="Content Placeholder 2">
            <a:extLst>
              <a:ext uri="{FF2B5EF4-FFF2-40B4-BE49-F238E27FC236}">
                <a16:creationId xmlns:a16="http://schemas.microsoft.com/office/drawing/2014/main" id="{E0F0A0F0-9BBB-4977-B91F-B798AD096D56}"/>
              </a:ext>
            </a:extLst>
          </p:cNvPr>
          <p:cNvSpPr>
            <a:spLocks noGrp="1"/>
          </p:cNvSpPr>
          <p:nvPr>
            <p:ph idx="1"/>
          </p:nvPr>
        </p:nvSpPr>
        <p:spPr>
          <a:xfrm>
            <a:off x="913795" y="2558072"/>
            <a:ext cx="10353762" cy="4058751"/>
          </a:xfrm>
        </p:spPr>
        <p:txBody>
          <a:bodyPr>
            <a:normAutofit/>
          </a:bodyPr>
          <a:lstStyle/>
          <a:p>
            <a:pPr algn="l" rtl="0"/>
            <a:r>
              <a:rPr lang="en-US" dirty="0"/>
              <a:t>Out of many studies we found - two relatively recent once (‘16 and ‘17) achieve high accuracy on their datasets, and use DNN architectures – which we thought we could use to achieve efficiency.</a:t>
            </a:r>
          </a:p>
          <a:p>
            <a:pPr algn="l" rtl="0"/>
            <a:r>
              <a:rPr lang="en-US" dirty="0"/>
              <a:t> We now have the proof that creating an ALR system using a DNN model is possible. </a:t>
            </a:r>
          </a:p>
        </p:txBody>
      </p:sp>
    </p:spTree>
    <p:extLst>
      <p:ext uri="{BB962C8B-B14F-4D97-AF65-F5344CB8AC3E}">
        <p14:creationId xmlns:p14="http://schemas.microsoft.com/office/powerpoint/2010/main" val="144453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7BEE-C949-4B33-AAB4-C3F98299BEE4}"/>
              </a:ext>
            </a:extLst>
          </p:cNvPr>
          <p:cNvSpPr>
            <a:spLocks noGrp="1"/>
          </p:cNvSpPr>
          <p:nvPr>
            <p:ph type="title"/>
          </p:nvPr>
        </p:nvSpPr>
        <p:spPr/>
        <p:txBody>
          <a:bodyPr/>
          <a:lstStyle/>
          <a:p>
            <a:r>
              <a:rPr lang="en-US" dirty="0"/>
              <a:t>Studies We Base On</a:t>
            </a:r>
            <a:endParaRPr lang="he-IL" dirty="0"/>
          </a:p>
        </p:txBody>
      </p:sp>
      <p:sp>
        <p:nvSpPr>
          <p:cNvPr id="3" name="Content Placeholder 2">
            <a:extLst>
              <a:ext uri="{FF2B5EF4-FFF2-40B4-BE49-F238E27FC236}">
                <a16:creationId xmlns:a16="http://schemas.microsoft.com/office/drawing/2014/main" id="{B380BB6B-E45C-4CFE-84B1-740165455ACF}"/>
              </a:ext>
            </a:extLst>
          </p:cNvPr>
          <p:cNvSpPr>
            <a:spLocks noGrp="1"/>
          </p:cNvSpPr>
          <p:nvPr>
            <p:ph idx="1"/>
          </p:nvPr>
        </p:nvSpPr>
        <p:spPr/>
        <p:txBody>
          <a:bodyPr/>
          <a:lstStyle/>
          <a:p>
            <a:pPr algn="l" rtl="0"/>
            <a:r>
              <a:rPr lang="en-US" dirty="0"/>
              <a:t>This first is “LIPNET: END-TO-END SENTENCE-LEVEL LIPREADING”(2016) by Yannis M. Assael, Brendan Shillingford, Shimon Whiteson &amp; Nando de Freitas, from the Department of Computer Science, University of Oxford, Google DeepMind and CIFAR.</a:t>
            </a:r>
          </a:p>
          <a:p>
            <a:pPr algn="l" rtl="0"/>
            <a:r>
              <a:rPr lang="en-US" dirty="0"/>
              <a:t>The Second is “Lip2AudSpec: Speech reconstruction from silent lip movements video”(2017) by Hassan Akbari, Himani Arora, Liangliang Cao and Nima Mesgarani from the department of Electrical Engineering, Columbia University.</a:t>
            </a:r>
            <a:br>
              <a:rPr lang="en-US" dirty="0"/>
            </a:br>
            <a:r>
              <a:rPr lang="en-US" dirty="0"/>
              <a:t>Please notice, that in this study, the problem they are solving is “bigger” then only reading lips, but we thought that the DNN architectures used for the ALR part can be used in our model.</a:t>
            </a:r>
          </a:p>
          <a:p>
            <a:pPr algn="l" rtl="0"/>
            <a:r>
              <a:rPr lang="en-US" dirty="0"/>
              <a:t> Our project is based on these two studies.</a:t>
            </a:r>
            <a:endParaRPr lang="he-IL" dirty="0"/>
          </a:p>
          <a:p>
            <a:endParaRPr lang="he-IL" dirty="0"/>
          </a:p>
        </p:txBody>
      </p:sp>
    </p:spTree>
    <p:extLst>
      <p:ext uri="{BB962C8B-B14F-4D97-AF65-F5344CB8AC3E}">
        <p14:creationId xmlns:p14="http://schemas.microsoft.com/office/powerpoint/2010/main" val="340642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EF52-AFDE-411D-B77A-7C1716B1CBAB}"/>
              </a:ext>
            </a:extLst>
          </p:cNvPr>
          <p:cNvSpPr>
            <a:spLocks noGrp="1"/>
          </p:cNvSpPr>
          <p:nvPr>
            <p:ph type="title"/>
          </p:nvPr>
        </p:nvSpPr>
        <p:spPr/>
        <p:txBody>
          <a:bodyPr/>
          <a:lstStyle/>
          <a:p>
            <a:r>
              <a:rPr lang="en-US" dirty="0"/>
              <a:t>Possible Uses Of ALR</a:t>
            </a:r>
            <a:endParaRPr lang="he-IL" dirty="0"/>
          </a:p>
        </p:txBody>
      </p:sp>
      <p:sp>
        <p:nvSpPr>
          <p:cNvPr id="3" name="Content Placeholder 2">
            <a:extLst>
              <a:ext uri="{FF2B5EF4-FFF2-40B4-BE49-F238E27FC236}">
                <a16:creationId xmlns:a16="http://schemas.microsoft.com/office/drawing/2014/main" id="{AA6D4E93-6364-4938-9092-71F71212931B}"/>
              </a:ext>
            </a:extLst>
          </p:cNvPr>
          <p:cNvSpPr>
            <a:spLocks noGrp="1"/>
          </p:cNvSpPr>
          <p:nvPr>
            <p:ph idx="1"/>
          </p:nvPr>
        </p:nvSpPr>
        <p:spPr>
          <a:xfrm>
            <a:off x="975939" y="2069800"/>
            <a:ext cx="10353762" cy="4058751"/>
          </a:xfrm>
        </p:spPr>
        <p:txBody>
          <a:bodyPr/>
          <a:lstStyle/>
          <a:p>
            <a:pPr algn="l" rtl="0"/>
            <a:r>
              <a:rPr lang="en-US" dirty="0"/>
              <a:t>The first thing comes to mind is using ALR systems to create various </a:t>
            </a:r>
            <a:r>
              <a:rPr lang="en-US" dirty="0">
                <a:effectLst/>
              </a:rPr>
              <a:t>devices for the deaf population.</a:t>
            </a:r>
          </a:p>
          <a:p>
            <a:pPr algn="l" rtl="0"/>
            <a:r>
              <a:rPr lang="en-US" dirty="0">
                <a:effectLst/>
              </a:rPr>
              <a:t>Another use can be transcribing videos with poor or no sound, i.e. converting videos to text, this can be used for many proposes as: “summing” a pre-filmed lecture, transcribing security camera footage with no sound – if this can be done in real time it can be used as part of intelligent security system.</a:t>
            </a:r>
          </a:p>
          <a:p>
            <a:pPr algn="l" rtl="0"/>
            <a:r>
              <a:rPr lang="en-US" dirty="0">
                <a:effectLst/>
              </a:rPr>
              <a:t>We can even consider using ALR systems on intelligent robots as part of their communication system.</a:t>
            </a:r>
          </a:p>
          <a:p>
            <a:pPr algn="l" rtl="0"/>
            <a:r>
              <a:rPr lang="en-US" dirty="0">
                <a:effectLst/>
              </a:rPr>
              <a:t>This field has endless optional use cases.</a:t>
            </a:r>
            <a:endParaRPr lang="he-IL" dirty="0"/>
          </a:p>
        </p:txBody>
      </p:sp>
    </p:spTree>
    <p:extLst>
      <p:ext uri="{BB962C8B-B14F-4D97-AF65-F5344CB8AC3E}">
        <p14:creationId xmlns:p14="http://schemas.microsoft.com/office/powerpoint/2010/main" val="324867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FECB7-27A1-4E5C-B575-14C8E4020CBA}"/>
              </a:ext>
            </a:extLst>
          </p:cNvPr>
          <p:cNvSpPr>
            <a:spLocks noGrp="1"/>
          </p:cNvSpPr>
          <p:nvPr>
            <p:ph type="title"/>
          </p:nvPr>
        </p:nvSpPr>
        <p:spPr>
          <a:xfrm>
            <a:off x="975939" y="242905"/>
            <a:ext cx="10353762" cy="970450"/>
          </a:xfrm>
        </p:spPr>
        <p:txBody>
          <a:bodyPr/>
          <a:lstStyle/>
          <a:p>
            <a:r>
              <a:rPr lang="en-US" dirty="0"/>
              <a:t>Architecture</a:t>
            </a:r>
            <a:endParaRPr lang="he-IL" dirty="0"/>
          </a:p>
        </p:txBody>
      </p:sp>
      <p:sp>
        <p:nvSpPr>
          <p:cNvPr id="3" name="Content Placeholder 2">
            <a:extLst>
              <a:ext uri="{FF2B5EF4-FFF2-40B4-BE49-F238E27FC236}">
                <a16:creationId xmlns:a16="http://schemas.microsoft.com/office/drawing/2014/main" id="{461A1A53-DF57-46FF-9F0D-5DF31661D750}"/>
              </a:ext>
            </a:extLst>
          </p:cNvPr>
          <p:cNvSpPr>
            <a:spLocks noGrp="1"/>
          </p:cNvSpPr>
          <p:nvPr>
            <p:ph idx="1"/>
          </p:nvPr>
        </p:nvSpPr>
        <p:spPr>
          <a:xfrm>
            <a:off x="185826" y="1401982"/>
            <a:ext cx="10353762" cy="4058751"/>
          </a:xfrm>
        </p:spPr>
        <p:txBody>
          <a:bodyPr/>
          <a:lstStyle/>
          <a:p>
            <a:pPr algn="l" rtl="0"/>
            <a:r>
              <a:rPr lang="en-US" dirty="0"/>
              <a:t>“LIPNET” architecture:</a:t>
            </a:r>
          </a:p>
          <a:p>
            <a:pPr algn="l" rtl="0"/>
            <a:endParaRPr lang="en-US" dirty="0"/>
          </a:p>
          <a:p>
            <a:pPr algn="l" rtl="0"/>
            <a:endParaRPr lang="en-US" dirty="0"/>
          </a:p>
          <a:p>
            <a:pPr algn="l" rtl="0"/>
            <a:endParaRPr lang="en-US" dirty="0"/>
          </a:p>
          <a:p>
            <a:pPr algn="l" rtl="0"/>
            <a:endParaRPr lang="en-US" dirty="0"/>
          </a:p>
          <a:p>
            <a:pPr algn="l" rtl="0"/>
            <a:endParaRPr lang="en-US" dirty="0"/>
          </a:p>
          <a:p>
            <a:pPr algn="l" rtl="0"/>
            <a:r>
              <a:rPr lang="en-US" dirty="0"/>
              <a:t>“Lip2AudSpec” architecture:</a:t>
            </a:r>
            <a:br>
              <a:rPr lang="en-US" dirty="0"/>
            </a:br>
            <a:r>
              <a:rPr lang="en-US" dirty="0"/>
              <a:t>(only the relevant part) </a:t>
            </a:r>
          </a:p>
          <a:p>
            <a:pPr algn="l" rtl="0"/>
            <a:endParaRPr lang="he-IL" dirty="0"/>
          </a:p>
        </p:txBody>
      </p:sp>
      <p:pic>
        <p:nvPicPr>
          <p:cNvPr id="4" name="Picture 3">
            <a:extLst>
              <a:ext uri="{FF2B5EF4-FFF2-40B4-BE49-F238E27FC236}">
                <a16:creationId xmlns:a16="http://schemas.microsoft.com/office/drawing/2014/main" id="{F673DC4C-77E0-45E4-B505-E58B3757A384}"/>
              </a:ext>
            </a:extLst>
          </p:cNvPr>
          <p:cNvPicPr>
            <a:picLocks noChangeAspect="1"/>
          </p:cNvPicPr>
          <p:nvPr/>
        </p:nvPicPr>
        <p:blipFill>
          <a:blip r:embed="rId2"/>
          <a:stretch>
            <a:fillRect/>
          </a:stretch>
        </p:blipFill>
        <p:spPr>
          <a:xfrm>
            <a:off x="3344048" y="1054624"/>
            <a:ext cx="6507788" cy="2210702"/>
          </a:xfrm>
          <a:prstGeom prst="rect">
            <a:avLst/>
          </a:prstGeom>
        </p:spPr>
      </p:pic>
      <p:pic>
        <p:nvPicPr>
          <p:cNvPr id="6" name="Picture 5">
            <a:extLst>
              <a:ext uri="{FF2B5EF4-FFF2-40B4-BE49-F238E27FC236}">
                <a16:creationId xmlns:a16="http://schemas.microsoft.com/office/drawing/2014/main" id="{ADEB50ED-ABB6-4FF0-8A15-22731E712B83}"/>
              </a:ext>
            </a:extLst>
          </p:cNvPr>
          <p:cNvPicPr>
            <a:picLocks noChangeAspect="1"/>
          </p:cNvPicPr>
          <p:nvPr/>
        </p:nvPicPr>
        <p:blipFill>
          <a:blip r:embed="rId3"/>
          <a:stretch>
            <a:fillRect/>
          </a:stretch>
        </p:blipFill>
        <p:spPr>
          <a:xfrm>
            <a:off x="3852909" y="3537985"/>
            <a:ext cx="8153265" cy="3077111"/>
          </a:xfrm>
          <a:prstGeom prst="rect">
            <a:avLst/>
          </a:prstGeom>
        </p:spPr>
      </p:pic>
    </p:spTree>
    <p:extLst>
      <p:ext uri="{BB962C8B-B14F-4D97-AF65-F5344CB8AC3E}">
        <p14:creationId xmlns:p14="http://schemas.microsoft.com/office/powerpoint/2010/main" val="309202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0D8B-AE8A-4A90-AC00-941A683C6E3A}"/>
              </a:ext>
            </a:extLst>
          </p:cNvPr>
          <p:cNvSpPr>
            <a:spLocks noGrp="1"/>
          </p:cNvSpPr>
          <p:nvPr>
            <p:ph type="title"/>
          </p:nvPr>
        </p:nvSpPr>
        <p:spPr/>
        <p:txBody>
          <a:bodyPr/>
          <a:lstStyle/>
          <a:p>
            <a:r>
              <a:rPr lang="en-US" dirty="0"/>
              <a:t>Architecture (cont.)</a:t>
            </a:r>
            <a:endParaRPr lang="he-IL" dirty="0"/>
          </a:p>
        </p:txBody>
      </p:sp>
      <p:sp>
        <p:nvSpPr>
          <p:cNvPr id="3" name="Content Placeholder 2">
            <a:extLst>
              <a:ext uri="{FF2B5EF4-FFF2-40B4-BE49-F238E27FC236}">
                <a16:creationId xmlns:a16="http://schemas.microsoft.com/office/drawing/2014/main" id="{0A71382B-6569-4A43-BA58-65F5B560CA98}"/>
              </a:ext>
            </a:extLst>
          </p:cNvPr>
          <p:cNvSpPr>
            <a:spLocks noGrp="1"/>
          </p:cNvSpPr>
          <p:nvPr>
            <p:ph idx="1"/>
          </p:nvPr>
        </p:nvSpPr>
        <p:spPr/>
        <p:txBody>
          <a:bodyPr/>
          <a:lstStyle/>
          <a:p>
            <a:pPr algn="l" rtl="0"/>
            <a:r>
              <a:rPr lang="en-US" dirty="0"/>
              <a:t>As we can see – both systems are built very similarly, the basic concept is using this kind of “pipeline”:                                                                             </a:t>
            </a:r>
          </a:p>
          <a:p>
            <a:pPr marL="2877600" lvl="8" indent="0" algn="l" rtl="0">
              <a:buNone/>
            </a:pPr>
            <a:r>
              <a:rPr lang="en-US" dirty="0"/>
              <a:t>                                                                         </a:t>
            </a:r>
            <a:endParaRPr lang="he-IL" dirty="0"/>
          </a:p>
        </p:txBody>
      </p:sp>
      <p:pic>
        <p:nvPicPr>
          <p:cNvPr id="5" name="Picture 4">
            <a:extLst>
              <a:ext uri="{FF2B5EF4-FFF2-40B4-BE49-F238E27FC236}">
                <a16:creationId xmlns:a16="http://schemas.microsoft.com/office/drawing/2014/main" id="{D79AFFAB-4E6E-4503-8724-1E5BE8C596CF}"/>
              </a:ext>
            </a:extLst>
          </p:cNvPr>
          <p:cNvPicPr>
            <a:picLocks noChangeAspect="1"/>
          </p:cNvPicPr>
          <p:nvPr/>
        </p:nvPicPr>
        <p:blipFill>
          <a:blip r:embed="rId2"/>
          <a:stretch>
            <a:fillRect/>
          </a:stretch>
        </p:blipFill>
        <p:spPr>
          <a:xfrm>
            <a:off x="2633186" y="2183907"/>
            <a:ext cx="4433699" cy="2991775"/>
          </a:xfrm>
          <a:prstGeom prst="rect">
            <a:avLst/>
          </a:prstGeom>
        </p:spPr>
      </p:pic>
      <p:sp>
        <p:nvSpPr>
          <p:cNvPr id="7" name="Content Placeholder 2">
            <a:extLst>
              <a:ext uri="{FF2B5EF4-FFF2-40B4-BE49-F238E27FC236}">
                <a16:creationId xmlns:a16="http://schemas.microsoft.com/office/drawing/2014/main" id="{D321BD06-C348-416C-B1E9-24BB0AC90C6A}"/>
              </a:ext>
            </a:extLst>
          </p:cNvPr>
          <p:cNvSpPr txBox="1">
            <a:spLocks/>
          </p:cNvSpPr>
          <p:nvPr/>
        </p:nvSpPr>
        <p:spPr>
          <a:xfrm>
            <a:off x="7066885" y="2183906"/>
            <a:ext cx="4483224" cy="4429957"/>
          </a:xfrm>
          <a:prstGeom prst="rect">
            <a:avLst/>
          </a:prstGeom>
          <a:effectLst>
            <a:outerShdw blurRad="25400" dir="17880000">
              <a:srgbClr val="000000">
                <a:alpha val="46000"/>
              </a:srgbClr>
            </a:outerShdw>
          </a:effectLst>
        </p:spPr>
        <p:txBody>
          <a:bodyPr vert="horz" lIns="91440" tIns="45720" rIns="91440" bIns="45720" rtlCol="0" anchor="t">
            <a:normAutofit fontScale="70000" lnSpcReduction="20000"/>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rtl="0"/>
            <a:r>
              <a:rPr lang="en-US" dirty="0"/>
              <a:t>Input video is a data point from the data set – which has to contain a person speaking in front of the camera – and a </a:t>
            </a:r>
            <a:r>
              <a:rPr lang="en-US" dirty="0">
                <a:effectLst/>
              </a:rPr>
              <a:t>matching</a:t>
            </a:r>
            <a:r>
              <a:rPr lang="he-IL" dirty="0">
                <a:effectLst/>
              </a:rPr>
              <a:t> </a:t>
            </a:r>
            <a:r>
              <a:rPr lang="en-US" dirty="0">
                <a:effectLst/>
              </a:rPr>
              <a:t>text file of everything was said.</a:t>
            </a:r>
          </a:p>
          <a:p>
            <a:pPr algn="l" rtl="0"/>
            <a:r>
              <a:rPr lang="en-US" dirty="0"/>
              <a:t>Lips localization can be done using already trained CNN from OpenCV library </a:t>
            </a:r>
          </a:p>
          <a:p>
            <a:pPr algn="l" rtl="0"/>
            <a:r>
              <a:rPr lang="en-US" dirty="0"/>
              <a:t>Feature extraction from the already localized lips is done using a CNN – this one we have to train</a:t>
            </a:r>
          </a:p>
          <a:p>
            <a:pPr algn="l" rtl="0"/>
            <a:r>
              <a:rPr lang="en-US" dirty="0"/>
              <a:t>Classification is done using some kind of RNN – we saw that “LIPNET“ used  two layers of Bi-GRU while “Lip2AudSpec” used many layers of LSTM</a:t>
            </a:r>
          </a:p>
          <a:p>
            <a:pPr algn="l" rtl="0"/>
            <a:r>
              <a:rPr lang="en-US" dirty="0"/>
              <a:t>Then – decoding the speech is done by flattening the output layer of the RNN and passing it through SoftMax output layer</a:t>
            </a:r>
          </a:p>
          <a:p>
            <a:pPr algn="l" rtl="0"/>
            <a:r>
              <a:rPr lang="en-US" dirty="0"/>
              <a:t>Loss is calculated using CTC or Cross Entropy and is the difference between what the model predicted with the actual matching to the video text file                                                      </a:t>
            </a:r>
          </a:p>
          <a:p>
            <a:pPr marL="2877600" lvl="8" indent="0" algn="l" rtl="0">
              <a:buFont typeface="Wingdings 2" charset="2"/>
              <a:buNone/>
            </a:pPr>
            <a:r>
              <a:rPr lang="en-US" dirty="0"/>
              <a:t>                                                                         </a:t>
            </a:r>
            <a:endParaRPr lang="he-IL" dirty="0"/>
          </a:p>
        </p:txBody>
      </p:sp>
    </p:spTree>
    <p:extLst>
      <p:ext uri="{BB962C8B-B14F-4D97-AF65-F5344CB8AC3E}">
        <p14:creationId xmlns:p14="http://schemas.microsoft.com/office/powerpoint/2010/main" val="343717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C1E3-BEEC-4624-949A-91B52F49DEB8}"/>
              </a:ext>
            </a:extLst>
          </p:cNvPr>
          <p:cNvSpPr>
            <a:spLocks noGrp="1"/>
          </p:cNvSpPr>
          <p:nvPr>
            <p:ph type="title"/>
          </p:nvPr>
        </p:nvSpPr>
        <p:spPr/>
        <p:txBody>
          <a:bodyPr/>
          <a:lstStyle/>
          <a:p>
            <a:r>
              <a:rPr lang="en-US" dirty="0"/>
              <a:t>Architecture (cont.)</a:t>
            </a:r>
            <a:endParaRPr lang="he-IL" dirty="0"/>
          </a:p>
        </p:txBody>
      </p:sp>
      <p:sp>
        <p:nvSpPr>
          <p:cNvPr id="3" name="Content Placeholder 2">
            <a:extLst>
              <a:ext uri="{FF2B5EF4-FFF2-40B4-BE49-F238E27FC236}">
                <a16:creationId xmlns:a16="http://schemas.microsoft.com/office/drawing/2014/main" id="{ED5D7B78-FC5D-45A7-B59F-C17C84DABD59}"/>
              </a:ext>
            </a:extLst>
          </p:cNvPr>
          <p:cNvSpPr>
            <a:spLocks noGrp="1"/>
          </p:cNvSpPr>
          <p:nvPr>
            <p:ph idx="1"/>
          </p:nvPr>
        </p:nvSpPr>
        <p:spPr/>
        <p:txBody>
          <a:bodyPr/>
          <a:lstStyle/>
          <a:p>
            <a:pPr algn="l" rtl="0"/>
            <a:r>
              <a:rPr lang="en-US" dirty="0"/>
              <a:t>Assuming we got the “lips frame” from OpenCV – this is a basic look on the architecture </a:t>
            </a:r>
            <a:endParaRPr lang="he-IL" dirty="0"/>
          </a:p>
        </p:txBody>
      </p:sp>
      <p:pic>
        <p:nvPicPr>
          <p:cNvPr id="5" name="Picture 4">
            <a:extLst>
              <a:ext uri="{FF2B5EF4-FFF2-40B4-BE49-F238E27FC236}">
                <a16:creationId xmlns:a16="http://schemas.microsoft.com/office/drawing/2014/main" id="{3EFC7063-CC55-4485-AD6E-74F610296B6C}"/>
              </a:ext>
            </a:extLst>
          </p:cNvPr>
          <p:cNvPicPr>
            <a:picLocks noChangeAspect="1"/>
          </p:cNvPicPr>
          <p:nvPr/>
        </p:nvPicPr>
        <p:blipFill>
          <a:blip r:embed="rId2"/>
          <a:stretch>
            <a:fillRect/>
          </a:stretch>
        </p:blipFill>
        <p:spPr>
          <a:xfrm>
            <a:off x="2409821" y="2487967"/>
            <a:ext cx="6888663" cy="2707722"/>
          </a:xfrm>
          <a:prstGeom prst="rect">
            <a:avLst/>
          </a:prstGeom>
        </p:spPr>
      </p:pic>
    </p:spTree>
    <p:extLst>
      <p:ext uri="{BB962C8B-B14F-4D97-AF65-F5344CB8AC3E}">
        <p14:creationId xmlns:p14="http://schemas.microsoft.com/office/powerpoint/2010/main" val="128535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127</TotalTime>
  <Words>865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Calisto MT</vt:lpstr>
      <vt:lpstr>Wingdings 2</vt:lpstr>
      <vt:lpstr>Slate</vt:lpstr>
      <vt:lpstr>Automated Lip Reading</vt:lpstr>
      <vt:lpstr>What Is Our Purpose?</vt:lpstr>
      <vt:lpstr>How Do We Know Its Even Possible? </vt:lpstr>
      <vt:lpstr>How Do We Know Its Even Possible? (cont.)</vt:lpstr>
      <vt:lpstr>Studies We Base On</vt:lpstr>
      <vt:lpstr>Possible Uses Of ALR</vt:lpstr>
      <vt:lpstr>Architecture</vt:lpstr>
      <vt:lpstr>Architecture (cont.)</vt:lpstr>
      <vt:lpstr>Architecture (cont.)</vt:lpstr>
      <vt:lpstr>What Is Done – What Has To 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Lip Reading</dc:title>
  <dc:creator>evgeny vendrov</dc:creator>
  <cp:lastModifiedBy>evgeny vendrov</cp:lastModifiedBy>
  <cp:revision>25</cp:revision>
  <dcterms:created xsi:type="dcterms:W3CDTF">2020-06-20T09:57:02Z</dcterms:created>
  <dcterms:modified xsi:type="dcterms:W3CDTF">2020-06-20T12:04:23Z</dcterms:modified>
</cp:coreProperties>
</file>