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985CB7-383A-4A06-B6A3-346B56A130AC}">
          <p14:sldIdLst>
            <p14:sldId id="256"/>
            <p14:sldId id="257"/>
            <p14:sldId id="261"/>
            <p14:sldId id="262"/>
          </p14:sldIdLst>
        </p14:section>
        <p14:section name="Untitled Section" id="{8C77E2C5-75FE-49C7-967B-A839F8980C46}">
          <p14:sldIdLst>
            <p14:sldId id="263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611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605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77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20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640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586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985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464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52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76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329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66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592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5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61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672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456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309911-2522-4442-A804-8FF8747328A8}" type="datetimeFigureOut">
              <a:rPr lang="he-IL" smtClean="0"/>
              <a:t>כ"ה/תשרי/תשפ"א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C9D686-33F2-4BBF-B784-95606F6F1F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2987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BDB6-38DC-49A2-A707-65A62D24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299023"/>
            <a:ext cx="9440034" cy="1828801"/>
          </a:xfrm>
        </p:spPr>
        <p:txBody>
          <a:bodyPr/>
          <a:lstStyle/>
          <a:p>
            <a:r>
              <a:rPr lang="en-US" dirty="0"/>
              <a:t>Automated Lip Reading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6E18D-D396-4F82-9C0E-4B0FA9C93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Lee-Ad Gottlieb, Ph.D.</a:t>
            </a:r>
            <a:endParaRPr lang="he-IL" dirty="0"/>
          </a:p>
          <a:p>
            <a:r>
              <a:rPr lang="en-US" dirty="0"/>
              <a:t>Team Members: Tal Noam, Evgeny Vendrov, Amitai Zamir.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247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359A-1771-41FF-9F6C-9669E355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8781"/>
            <a:ext cx="10353762" cy="970450"/>
          </a:xfrm>
        </p:spPr>
        <p:txBody>
          <a:bodyPr/>
          <a:lstStyle/>
          <a:p>
            <a:r>
              <a:rPr lang="en-US" dirty="0"/>
              <a:t>Our Purpose: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A816-DF4A-4796-A8E0-6B26CBFE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20468"/>
            <a:ext cx="10353762" cy="1219377"/>
          </a:xfrm>
        </p:spPr>
        <p:txBody>
          <a:bodyPr/>
          <a:lstStyle/>
          <a:p>
            <a:pPr algn="l" rtl="0"/>
            <a:r>
              <a:rPr lang="en-US" dirty="0">
                <a:effectLst/>
              </a:rPr>
              <a:t>Our goal is to develop a machine learning algorithm, based on a DNN architecture, which is “trained” to extract spoken letters out of a voice-less video of a speaking person, based on the movement of speakers lips.</a:t>
            </a:r>
          </a:p>
          <a:p>
            <a:pPr marL="36900" indent="0" algn="l" rtl="0">
              <a:buNone/>
            </a:pPr>
            <a:endParaRPr lang="en-US" dirty="0">
              <a:effectLst/>
            </a:endParaRPr>
          </a:p>
          <a:p>
            <a:pPr algn="l" rtl="0"/>
            <a:endParaRPr lang="en-US" dirty="0">
              <a:effectLst/>
            </a:endParaRPr>
          </a:p>
          <a:p>
            <a:pPr algn="l" rtl="0"/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45D79-18F1-4019-9ED2-71CCFC3C6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47" y="3648249"/>
            <a:ext cx="5914893" cy="21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6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7BEE-C949-4B33-AAB4-C3F98299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We Base Our Project 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BB6B-E45C-4CFE-84B1-74016545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6635"/>
            <a:ext cx="10353762" cy="4058751"/>
          </a:xfrm>
        </p:spPr>
        <p:txBody>
          <a:bodyPr/>
          <a:lstStyle/>
          <a:p>
            <a:pPr algn="l" rtl="0"/>
            <a:r>
              <a:rPr lang="en-US" dirty="0"/>
              <a:t>This first is “LIPNET: END-TO-END SENTENCE-LEVEL LIPREADING”(2016) by Yannis M. Assael, Brendan Shillingford, Shimon Whiteson &amp; Nando de Freitas, from the Department of Computer Science, University of Oxford, Google DeepMind and CIFAR.</a:t>
            </a:r>
          </a:p>
          <a:p>
            <a:pPr algn="l" rtl="0"/>
            <a:r>
              <a:rPr lang="en-US" dirty="0"/>
              <a:t>The Second is “Lip2AudSpec: Speech reconstruction from silent lip movements video”(2017) by Hassan Akbari, Himani Arora, Liangliang Cao and Nima Mesgarani from the department of Electrical Engineering, Columbia University.</a:t>
            </a:r>
            <a:br>
              <a:rPr lang="en-US" dirty="0"/>
            </a:br>
            <a:r>
              <a:rPr lang="en-US" dirty="0"/>
              <a:t>Please notice, that in this study, the problem researched is “bigger” then only reading lips, but we thought that the DNN architectures used for the ALR part can be </a:t>
            </a:r>
            <a:r>
              <a:rPr lang="en-US"/>
              <a:t>useful for us to base on.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642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ECB7-27A1-4E5C-B575-14C8E40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39" y="242905"/>
            <a:ext cx="10353762" cy="970450"/>
          </a:xfrm>
        </p:spPr>
        <p:txBody>
          <a:bodyPr/>
          <a:lstStyle/>
          <a:p>
            <a:r>
              <a:rPr lang="en-US" dirty="0"/>
              <a:t>Architecture We Base On: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1A53-DF57-46FF-9F0D-5DF31661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26" y="1401982"/>
            <a:ext cx="10353762" cy="4058751"/>
          </a:xfrm>
        </p:spPr>
        <p:txBody>
          <a:bodyPr/>
          <a:lstStyle/>
          <a:p>
            <a:pPr algn="l" rtl="0"/>
            <a:r>
              <a:rPr lang="en-US" dirty="0"/>
              <a:t>“LIPNET” architecture: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“Lip2AudSpec” architecture:</a:t>
            </a:r>
            <a:br>
              <a:rPr lang="en-US" dirty="0"/>
            </a:br>
            <a:r>
              <a:rPr lang="en-US" dirty="0"/>
              <a:t>(only the relevant part) </a:t>
            </a:r>
          </a:p>
          <a:p>
            <a:pPr algn="l" rtl="0"/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3DC4C-77E0-45E4-B505-E58B3757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48" y="1054624"/>
            <a:ext cx="6507788" cy="2210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50ED-ABB6-4FF0-8A15-22731E71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09" y="3537985"/>
            <a:ext cx="8153265" cy="30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2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0D8B-AE8A-4A90-AC00-941A683C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We Base On (cont.)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382B-6569-4A43-BA58-65F5B560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As we can see – both systems are built very similarly, the basic concept is using this kind of “pipeline”:                                                                             </a:t>
            </a:r>
          </a:p>
          <a:p>
            <a:pPr marL="2877600" lvl="8" indent="0" algn="l" rtl="0">
              <a:buNone/>
            </a:pPr>
            <a:r>
              <a:rPr lang="en-US" dirty="0"/>
              <a:t>                                                                         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AFFAB-4E6E-4503-8724-1E5BE8C5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86" y="2183907"/>
            <a:ext cx="4433699" cy="29917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21BD06-C348-416C-B1E9-24BB0AC90C6A}"/>
              </a:ext>
            </a:extLst>
          </p:cNvPr>
          <p:cNvSpPr txBox="1">
            <a:spLocks/>
          </p:cNvSpPr>
          <p:nvPr/>
        </p:nvSpPr>
        <p:spPr>
          <a:xfrm>
            <a:off x="7066885" y="2183906"/>
            <a:ext cx="4483224" cy="44299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u="sng" dirty="0"/>
              <a:t>Input video </a:t>
            </a:r>
            <a:r>
              <a:rPr lang="en-US" sz="1600" dirty="0"/>
              <a:t>is a data point from the data set – which has to contain a person speaking in front of the camera – and a </a:t>
            </a:r>
            <a:r>
              <a:rPr lang="en-US" sz="1600" dirty="0">
                <a:effectLst/>
              </a:rPr>
              <a:t>matching</a:t>
            </a:r>
            <a:r>
              <a:rPr lang="he-IL" sz="1600" dirty="0">
                <a:effectLst/>
              </a:rPr>
              <a:t> </a:t>
            </a:r>
            <a:r>
              <a:rPr lang="en-US" sz="1600" dirty="0">
                <a:effectLst/>
              </a:rPr>
              <a:t>text file of everything was said.</a:t>
            </a:r>
          </a:p>
          <a:p>
            <a:pPr algn="l" rtl="0"/>
            <a:r>
              <a:rPr lang="en-US" sz="1600" u="sng" dirty="0"/>
              <a:t>Lips localization</a:t>
            </a:r>
            <a:r>
              <a:rPr lang="en-US" sz="1600" dirty="0"/>
              <a:t> can be done using already trained CNN from OpenCV library. </a:t>
            </a:r>
          </a:p>
          <a:p>
            <a:pPr algn="l" rtl="0"/>
            <a:r>
              <a:rPr lang="en-US" sz="1600" u="sng" dirty="0"/>
              <a:t>Feature extraction</a:t>
            </a:r>
            <a:r>
              <a:rPr lang="en-US" sz="1600" dirty="0"/>
              <a:t> from the already localized lips is done using a CNN – this one we have to train.</a:t>
            </a:r>
          </a:p>
          <a:p>
            <a:pPr algn="l" rtl="0"/>
            <a:r>
              <a:rPr lang="en-US" sz="1600" u="sng" dirty="0"/>
              <a:t>Classification</a:t>
            </a:r>
            <a:r>
              <a:rPr lang="en-US" sz="1600" dirty="0"/>
              <a:t> is done using some kind of RNN – we saw that “LIPNET“ used  two layers of Bi-GRU while “Lip2AudSpec” used many layers of LSTM.</a:t>
            </a:r>
          </a:p>
          <a:p>
            <a:pPr algn="l" rtl="0"/>
            <a:r>
              <a:rPr lang="en-US" sz="1600" u="sng" dirty="0"/>
              <a:t>Decoding the speech</a:t>
            </a:r>
            <a:r>
              <a:rPr lang="en-US" sz="1600" dirty="0"/>
              <a:t> is done by flattening the output layer of the RNN and passing it through SoftMax output layer.</a:t>
            </a:r>
          </a:p>
          <a:p>
            <a:pPr algn="l" rtl="0"/>
            <a:r>
              <a:rPr lang="en-US" sz="1600" u="sng" dirty="0"/>
              <a:t>Loss</a:t>
            </a:r>
            <a:r>
              <a:rPr lang="en-US" sz="1600" dirty="0"/>
              <a:t> is calculated using CTC or Cross Entropy and is the difference between what the has model predicted and the text matching to the actual speech.                                                      </a:t>
            </a:r>
          </a:p>
          <a:p>
            <a:pPr marL="2877600" lvl="8" indent="0" algn="l" rtl="0">
              <a:buFont typeface="Wingdings 2" charset="2"/>
              <a:buNone/>
            </a:pPr>
            <a:r>
              <a:rPr lang="en-US" sz="1100" dirty="0"/>
              <a:t>                                                                         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43717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101D-2DBE-4210-A3FF-F8184DB4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was actually used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C70D3-BFC8-4C18-8C58-F8414BA703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86" y="1580050"/>
            <a:ext cx="4879229" cy="4668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60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12BB-B24B-4A28-815D-3409BC86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Done – What Has To Be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E0E12-08E6-4CCA-9ECB-D42701D5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have collected a large and rich data set of “speaking heads” videos – with matching text files of what has been said.</a:t>
            </a:r>
          </a:p>
          <a:p>
            <a:pPr algn="l" rtl="0"/>
            <a:r>
              <a:rPr lang="en-US" dirty="0"/>
              <a:t>We have succeed using OpenCV on the dataset videos to extract lips, and we already got the scripts to pre-process the data (i.e. extract lip frames every x seconds/frames)</a:t>
            </a:r>
          </a:p>
          <a:p>
            <a:pPr algn="l" rtl="0"/>
            <a:r>
              <a:rPr lang="en-US" dirty="0"/>
              <a:t>We have succeed using AWS “</a:t>
            </a:r>
            <a:r>
              <a:rPr lang="en-US" dirty="0" err="1"/>
              <a:t>SageMaker</a:t>
            </a:r>
            <a:r>
              <a:rPr lang="en-US" dirty="0"/>
              <a:t>” and “S3” to run basic ML algorithm on its data set (only as a test)</a:t>
            </a:r>
          </a:p>
          <a:p>
            <a:pPr algn="l" rtl="0"/>
            <a:r>
              <a:rPr lang="en-US" dirty="0"/>
              <a:t>Now, our next mission is preprocessing the data set on AWS (we deal with videos which makes it a hard computing mission – so it almost can’t be done on plain laptop)</a:t>
            </a:r>
          </a:p>
          <a:p>
            <a:pPr algn="l" rtl="0"/>
            <a:r>
              <a:rPr lang="en-US" dirty="0"/>
              <a:t>Then we have to start training the model we described and adjusting it to the preform better.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1148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143</TotalTime>
  <Words>554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Automated Lip Reading</vt:lpstr>
      <vt:lpstr>Our Purpose:</vt:lpstr>
      <vt:lpstr>Studies We Base Our Project On</vt:lpstr>
      <vt:lpstr>Architecture We Base On:</vt:lpstr>
      <vt:lpstr>Architecture We Base On (cont.)</vt:lpstr>
      <vt:lpstr>Architecture was actually used</vt:lpstr>
      <vt:lpstr>What Is Done – What Has To 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Lip Reading</dc:title>
  <dc:creator>evgeny vendrov</dc:creator>
  <cp:lastModifiedBy>evgeny vendrov</cp:lastModifiedBy>
  <cp:revision>40</cp:revision>
  <dcterms:created xsi:type="dcterms:W3CDTF">2020-06-20T09:57:02Z</dcterms:created>
  <dcterms:modified xsi:type="dcterms:W3CDTF">2020-10-13T09:42:21Z</dcterms:modified>
</cp:coreProperties>
</file>