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59" r:id="rId4"/>
    <p:sldId id="260" r:id="rId5"/>
    <p:sldId id="270" r:id="rId6"/>
    <p:sldId id="268" r:id="rId7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F610E4E0-8A5C-43E9-A73B-AE08D72BD30B}">
          <p14:sldIdLst>
            <p14:sldId id="257"/>
          </p14:sldIdLst>
        </p14:section>
        <p14:section name="מקטע ללא כותרת" id="{E052D029-CC7A-4BD8-9368-603F06BC19BC}">
          <p14:sldIdLst>
            <p14:sldId id="269"/>
            <p14:sldId id="259"/>
            <p14:sldId id="260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89911" autoAdjust="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41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6404432F-E501-4924-B555-09CAD083D0D4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כ"ח/טבת/תשפ"א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C64E50CC-F33A-4EF4-9F12-93EC4A21A0C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CC7CD1D-4EE5-464A-B14F-DC04670E59C5}" type="datetime1">
              <a:rPr lang="he-IL" smtClean="0"/>
              <a:pPr/>
              <a:t>כ"ח/טבת/תשפ"א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2674CE4-FBD8-4481-AEFB-CA53E599A74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32674CE4-FBD8-4481-AEFB-CA53E599A745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dirty="0"/>
              <a:t>תיאורי השיעורים צריכים להיות קצרים.</a:t>
            </a:r>
          </a:p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827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b="1" dirty="0"/>
              <a:t>יעדים לדוגמה</a:t>
            </a:r>
          </a:p>
          <a:p>
            <a:pPr marL="0" indent="0" rtl="1">
              <a:buFont typeface="Arial" panose="020B0604020202020204" pitchFamily="34" charset="0"/>
              <a:buNone/>
            </a:pPr>
            <a:r>
              <a:rPr lang="he-IL" dirty="0"/>
              <a:t>בסוף שיעור זה, תוכל: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 dirty="0"/>
              <a:t>לשמור קבצים בשרת האינטרנט של הצוות.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 dirty="0"/>
              <a:t>להעביר קבצים למיקומים שונים בשרת האינטרנט של הצוות.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 dirty="0"/>
              <a:t>לשתף קבצים בשרת האינטרנט של הצוות.</a:t>
            </a:r>
          </a:p>
          <a:p>
            <a:pPr rtl="1"/>
            <a:endParaRPr lang="he-IL" dirty="0"/>
          </a:p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 18"/>
          <p:cNvSpPr/>
          <p:nvPr/>
        </p:nvSpPr>
        <p:spPr>
          <a:xfrm flipH="1"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 flipH="1" flipV="1">
            <a:off x="-2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 flipH="1" flipV="1">
            <a:off x="-2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 flipH="1" flipV="1">
            <a:off x="-2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מלבן 25"/>
          <p:cNvSpPr/>
          <p:nvPr/>
        </p:nvSpPr>
        <p:spPr>
          <a:xfrm flipH="1" flipV="1">
            <a:off x="235712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מלבן 26"/>
          <p:cNvSpPr/>
          <p:nvPr/>
        </p:nvSpPr>
        <p:spPr>
          <a:xfrm flipH="1" flipV="1">
            <a:off x="235712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30" name="מלבן מעוגל 29"/>
          <p:cNvSpPr/>
          <p:nvPr/>
        </p:nvSpPr>
        <p:spPr bwMode="white">
          <a:xfrm flipH="1">
            <a:off x="89408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31" name="מלבן מעוגל 30"/>
          <p:cNvSpPr/>
          <p:nvPr/>
        </p:nvSpPr>
        <p:spPr bwMode="white">
          <a:xfrm flipH="1">
            <a:off x="223057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 flipH="1">
            <a:off x="-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 flipH="1">
            <a:off x="-2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0"/>
          <p:cNvSpPr/>
          <p:nvPr/>
        </p:nvSpPr>
        <p:spPr>
          <a:xfrm flipH="1" flipV="1">
            <a:off x="-1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 flipH="1">
            <a:off x="304800" y="2389009"/>
            <a:ext cx="11277600" cy="1470025"/>
          </a:xfrm>
        </p:spPr>
        <p:txBody>
          <a:bodyPr rtlCol="1" anchor="b"/>
          <a:lstStyle>
            <a:lvl1pPr algn="r" rtl="1">
              <a:defRPr sz="4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 flipH="1">
            <a:off x="4978400" y="3899938"/>
            <a:ext cx="6604000" cy="1752600"/>
          </a:xfrm>
        </p:spPr>
        <p:txBody>
          <a:bodyPr rtlCol="1"/>
          <a:lstStyle>
            <a:lvl1pPr marL="64008" indent="0" algn="r" rtl="1">
              <a:buNone/>
              <a:defRPr sz="2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</a:lvl2pPr>
            <a:lvl3pPr marL="914400" indent="0" algn="ctr" rtl="1">
              <a:buNone/>
            </a:lvl3pPr>
            <a:lvl4pPr marL="1371600" indent="0" algn="ctr" rtl="1">
              <a:buNone/>
            </a:lvl4pPr>
            <a:lvl5pPr marL="1828800" indent="0" algn="ctr" rtl="1">
              <a:buNone/>
            </a:lvl5pPr>
            <a:lvl6pPr marL="2286000" indent="0" algn="ctr" rtl="1">
              <a:buNone/>
            </a:lvl6pPr>
            <a:lvl7pPr marL="2743200" indent="0" algn="ctr" rtl="1">
              <a:buNone/>
            </a:lvl7pPr>
            <a:lvl8pPr marL="3200400" indent="0" algn="ctr" rtl="1">
              <a:buNone/>
            </a:lvl8pPr>
            <a:lvl9pPr marL="3657600" indent="0" algn="ctr" rtl="1">
              <a:buNone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 flipH="1">
            <a:off x="3199684" y="4205288"/>
            <a:ext cx="1727200" cy="457200"/>
          </a:xfrm>
        </p:spPr>
        <p:txBody>
          <a:bodyPr rtlCol="1"/>
          <a:lstStyle>
            <a:lvl1pPr algn="r" rtl="1">
              <a:defRPr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/>
              <a:t>הוסף כותרת תחתונה</a:t>
            </a:r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 flipH="1">
            <a:off x="1868008" y="4206240"/>
            <a:ext cx="1280160" cy="457200"/>
          </a:xfrm>
        </p:spPr>
        <p:txBody>
          <a:bodyPr rtlCol="1"/>
          <a:lstStyle>
            <a:lvl1pPr algn="r" rtl="1">
              <a:defRPr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06C8F8-610D-42C8-B830-DACD797C17B2}" type="datetime1">
              <a:rPr lang="he-IL" smtClean="0"/>
              <a:pPr/>
              <a:t>כ"ח/טבת/תשפ"א</a:t>
            </a:fld>
            <a:endParaRPr lang="he-IL" dirty="0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 flipH="1">
            <a:off x="101600" y="1136"/>
            <a:ext cx="996949" cy="365760"/>
          </a:xfrm>
        </p:spPr>
        <p:txBody>
          <a:bodyPr rtlCol="1"/>
          <a:lstStyle>
            <a:lvl1pPr algn="l" rtl="1"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09600" y="1143000"/>
            <a:ext cx="10972800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609600" y="2249424"/>
            <a:ext cx="10972800" cy="4325112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  <a:p>
            <a:pPr lvl="1" rtl="1" eaLnBrk="1" latinLnBrk="0" hangingPunct="1"/>
            <a:r>
              <a:rPr lang="he-IL" noProof="0"/>
              <a:t>רמה שנייה</a:t>
            </a:r>
          </a:p>
          <a:p>
            <a:pPr lvl="2" rtl="1" eaLnBrk="1" latinLnBrk="0" hangingPunct="1"/>
            <a:r>
              <a:rPr lang="he-IL" noProof="0"/>
              <a:t>רמה שלישית</a:t>
            </a:r>
          </a:p>
          <a:p>
            <a:pPr lvl="3" rtl="1" eaLnBrk="1" latinLnBrk="0" hangingPunct="1"/>
            <a:r>
              <a:rPr lang="he-IL" noProof="0"/>
              <a:t>רמה רביעית</a:t>
            </a:r>
          </a:p>
          <a:p>
            <a:pPr lvl="4" rtl="1" eaLnBrk="1" latinLnBrk="0" hangingPunct="1"/>
            <a:r>
              <a:rPr lang="he-IL" noProof="0"/>
              <a:t>רמה חמישית</a:t>
            </a:r>
            <a:endParaRPr kumimoji="0"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413760" y="612648"/>
            <a:ext cx="1767840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133600" y="612648"/>
            <a:ext cx="1276352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070FE11-24D3-4675-AE6A-FCE1778AB3CD}" type="datetime1">
              <a:rPr lang="he-IL" noProof="0" smtClean="0"/>
              <a:t>כ"ח/טבת/תשפ"א</a:t>
            </a:fld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76352" y="2272"/>
            <a:ext cx="1016000" cy="365760"/>
          </a:xfrm>
        </p:spPr>
        <p:txBody>
          <a:bodyPr rtlCol="1"/>
          <a:lstStyle>
            <a:lvl1pPr algn="l" rtl="1">
              <a:defRPr/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 hasCustomPrompt="1"/>
          </p:nvPr>
        </p:nvSpPr>
        <p:spPr>
          <a:xfrm flipH="1">
            <a:off x="609600" y="1143000"/>
            <a:ext cx="2540000" cy="5448300"/>
          </a:xfrm>
        </p:spPr>
        <p:txBody>
          <a:bodyPr vert="vert270"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3251200" y="1143000"/>
            <a:ext cx="8331200" cy="54483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  <a:p>
            <a:pPr lvl="1" rtl="1" eaLnBrk="1" latinLnBrk="0" hangingPunct="1"/>
            <a:r>
              <a:rPr lang="he-IL" noProof="0"/>
              <a:t>רמה שניה</a:t>
            </a:r>
          </a:p>
          <a:p>
            <a:pPr lvl="2" rtl="1" eaLnBrk="1" latinLnBrk="0" hangingPunct="1"/>
            <a:r>
              <a:rPr lang="he-IL" noProof="0"/>
              <a:t>רמה שלישית</a:t>
            </a:r>
          </a:p>
          <a:p>
            <a:pPr lvl="3" rtl="1" eaLnBrk="1" latinLnBrk="0" hangingPunct="1"/>
            <a:r>
              <a:rPr lang="he-IL" noProof="0"/>
              <a:t>רמה רביעית</a:t>
            </a:r>
          </a:p>
          <a:p>
            <a:pPr lvl="4" rtl="1" eaLnBrk="1" latinLnBrk="0" hangingPunct="1"/>
            <a:r>
              <a:rPr lang="he-IL" noProof="0"/>
              <a:t>רמה חמישית</a:t>
            </a:r>
            <a:endParaRPr kumimoji="0"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413760" y="612648"/>
            <a:ext cx="1767840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133600" y="612648"/>
            <a:ext cx="1276352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E78D9D45-736F-4158-B179-F4C93799DCF2}" type="datetime1">
              <a:rPr lang="he-IL" noProof="0" smtClean="0"/>
              <a:t>כ"ח/טבת/תשפ"א</a:t>
            </a:fld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76352" y="2272"/>
            <a:ext cx="1016000" cy="365760"/>
          </a:xfrm>
        </p:spPr>
        <p:txBody>
          <a:bodyPr rtlCol="1"/>
          <a:lstStyle>
            <a:lvl1pPr algn="l" rtl="1">
              <a:defRPr/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09600" y="1143000"/>
            <a:ext cx="10972800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609600" y="2249424"/>
            <a:ext cx="10972800" cy="4325112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  <a:p>
            <a:pPr lvl="1" rtl="1" eaLnBrk="1" latinLnBrk="0" hangingPunct="1"/>
            <a:r>
              <a:rPr lang="he-IL" noProof="0"/>
              <a:t>רמה שנייה</a:t>
            </a:r>
          </a:p>
          <a:p>
            <a:pPr lvl="2" rtl="1" eaLnBrk="1" latinLnBrk="0" hangingPunct="1"/>
            <a:r>
              <a:rPr lang="he-IL" noProof="0"/>
              <a:t>רמה שלישית</a:t>
            </a:r>
          </a:p>
          <a:p>
            <a:pPr lvl="3" rtl="1" eaLnBrk="1" latinLnBrk="0" hangingPunct="1"/>
            <a:r>
              <a:rPr lang="he-IL" noProof="0"/>
              <a:t>רמה רביעית</a:t>
            </a:r>
          </a:p>
          <a:p>
            <a:pPr lvl="4" rtl="1" eaLnBrk="1" latinLnBrk="0" hangingPunct="1"/>
            <a:r>
              <a:rPr lang="he-IL" noProof="0"/>
              <a:t>רמה חמישית</a:t>
            </a:r>
            <a:endParaRPr kumimoji="0"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413760" y="612648"/>
            <a:ext cx="1767840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133600" y="612648"/>
            <a:ext cx="1276352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81EC006-560A-4857-9E1F-5A919EDF8880}" type="datetime1">
              <a:rPr lang="he-IL" noProof="0" smtClean="0"/>
              <a:t>כ"ח/טבת/תשפ"א</a:t>
            </a:fld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76352" y="2272"/>
            <a:ext cx="1016000" cy="365760"/>
          </a:xfrm>
        </p:spPr>
        <p:txBody>
          <a:bodyPr rtlCol="1"/>
          <a:lstStyle>
            <a:lvl1pPr algn="l" rtl="1">
              <a:defRPr/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65716" y="1968322"/>
            <a:ext cx="10363200" cy="1362075"/>
          </a:xfrm>
        </p:spPr>
        <p:txBody>
          <a:bodyPr rtlCol="1" anchor="b">
            <a:noAutofit/>
          </a:bodyPr>
          <a:lstStyle>
            <a:lvl1pPr algn="r" rtl="1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kumimoji="0" lang="he-IL" noProof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65716" y="3367088"/>
            <a:ext cx="10363200" cy="1509712"/>
          </a:xfrm>
        </p:spPr>
        <p:txBody>
          <a:bodyPr rtlCol="1" anchor="t"/>
          <a:lstStyle>
            <a:lvl1pPr marL="45720" indent="0" algn="r" rtl="1">
              <a:buNone/>
              <a:defRPr sz="2100" b="0">
                <a:solidFill>
                  <a:schemeClr val="tx2"/>
                </a:solidFill>
              </a:defRPr>
            </a:lvl1pPr>
            <a:lvl2pPr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413760" y="612648"/>
            <a:ext cx="1767840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133600" y="612648"/>
            <a:ext cx="1276352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66BEA8B-B555-4E9C-AD18-BD04BB065725}" type="datetime1">
              <a:rPr lang="he-IL" noProof="0" smtClean="0"/>
              <a:t>כ"ח/טבת/תשפ"א</a:t>
            </a:fld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76352" y="2272"/>
            <a:ext cx="1016000" cy="365760"/>
          </a:xfrm>
        </p:spPr>
        <p:txBody>
          <a:bodyPr rtlCol="1"/>
          <a:lstStyle>
            <a:lvl1pPr algn="l" rtl="1">
              <a:defRPr/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09600" y="1143000"/>
            <a:ext cx="10972800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197600" y="2249425"/>
            <a:ext cx="5384800" cy="4341875"/>
          </a:xfrm>
        </p:spPr>
        <p:txBody>
          <a:bodyPr rtlCol="1"/>
          <a:lstStyle>
            <a:lvl1pPr algn="r" rtl="1">
              <a:defRPr sz="2000"/>
            </a:lvl1pPr>
            <a:lvl2pPr algn="r" rtl="1">
              <a:defRPr sz="1900"/>
            </a:lvl2pPr>
            <a:lvl3pPr algn="r" rtl="1">
              <a:defRPr sz="1800"/>
            </a:lvl3pPr>
            <a:lvl4pPr algn="r" rtl="1">
              <a:defRPr sz="1800"/>
            </a:lvl4pPr>
            <a:lvl5pPr algn="r" rtl="1">
              <a:defRPr sz="1800"/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  <a:p>
            <a:pPr lvl="1" rtl="1" eaLnBrk="1" latinLnBrk="0" hangingPunct="1"/>
            <a:r>
              <a:rPr lang="he-IL" noProof="0"/>
              <a:t>רמה שנייה</a:t>
            </a:r>
          </a:p>
          <a:p>
            <a:pPr lvl="2" rtl="1" eaLnBrk="1" latinLnBrk="0" hangingPunct="1"/>
            <a:r>
              <a:rPr lang="he-IL" noProof="0"/>
              <a:t>רמה שלישית</a:t>
            </a:r>
          </a:p>
          <a:p>
            <a:pPr lvl="3" rtl="1" eaLnBrk="1" latinLnBrk="0" hangingPunct="1"/>
            <a:r>
              <a:rPr lang="he-IL" noProof="0"/>
              <a:t>רמה רביעית</a:t>
            </a:r>
          </a:p>
          <a:p>
            <a:pPr lvl="4" rtl="1" eaLnBrk="1" latinLnBrk="0" hangingPunct="1"/>
            <a:r>
              <a:rPr lang="he-IL" noProof="0"/>
              <a:t>רמה חמישית</a:t>
            </a:r>
            <a:endParaRPr kumimoji="0" lang="he-IL" noProof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09600" y="2249425"/>
            <a:ext cx="5384800" cy="4341875"/>
          </a:xfrm>
        </p:spPr>
        <p:txBody>
          <a:bodyPr rtlCol="1"/>
          <a:lstStyle>
            <a:lvl1pPr algn="r" rtl="1">
              <a:defRPr sz="2000"/>
            </a:lvl1pPr>
            <a:lvl2pPr algn="r" rtl="1">
              <a:defRPr sz="1900"/>
            </a:lvl2pPr>
            <a:lvl3pPr algn="r" rtl="1">
              <a:defRPr sz="1800"/>
            </a:lvl3pPr>
            <a:lvl4pPr algn="r" rtl="1">
              <a:defRPr sz="1800"/>
            </a:lvl4pPr>
            <a:lvl5pPr algn="r" rtl="1">
              <a:defRPr sz="1800"/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  <a:p>
            <a:pPr lvl="1" rtl="1" eaLnBrk="1" latinLnBrk="0" hangingPunct="1"/>
            <a:r>
              <a:rPr lang="he-IL" noProof="0"/>
              <a:t>רמה שנייה</a:t>
            </a:r>
          </a:p>
          <a:p>
            <a:pPr lvl="2" rtl="1" eaLnBrk="1" latinLnBrk="0" hangingPunct="1"/>
            <a:r>
              <a:rPr lang="he-IL" noProof="0"/>
              <a:t>רמה שלישית</a:t>
            </a:r>
          </a:p>
          <a:p>
            <a:pPr lvl="3" rtl="1" eaLnBrk="1" latinLnBrk="0" hangingPunct="1"/>
            <a:r>
              <a:rPr lang="he-IL" noProof="0"/>
              <a:t>רמה רביעית</a:t>
            </a:r>
          </a:p>
          <a:p>
            <a:pPr lvl="4" rtl="1" eaLnBrk="1" latinLnBrk="0" hangingPunct="1"/>
            <a:r>
              <a:rPr lang="he-IL" noProof="0"/>
              <a:t>רמה חמישית</a:t>
            </a:r>
            <a:endParaRPr kumimoji="0"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413760" y="612648"/>
            <a:ext cx="1767840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133600" y="612648"/>
            <a:ext cx="1276352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CC8253D-C1C3-4DEB-9D24-92D173C0B26F}" type="datetime1">
              <a:rPr lang="he-IL" noProof="0" smtClean="0"/>
              <a:t>כ"ח/טבת/תשפ"א</a:t>
            </a:fld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276352" y="2272"/>
            <a:ext cx="1016000" cy="365760"/>
          </a:xfrm>
        </p:spPr>
        <p:txBody>
          <a:bodyPr rtlCol="1"/>
          <a:lstStyle>
            <a:lvl1pPr algn="l" rtl="1">
              <a:defRPr/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08000" y="1143000"/>
            <a:ext cx="11176000" cy="1069848"/>
          </a:xfrm>
        </p:spPr>
        <p:txBody>
          <a:bodyPr rtlCol="1" anchor="ctr"/>
          <a:lstStyle>
            <a:lvl1pPr algn="r" rtl="1">
              <a:defRPr sz="4000" b="0" i="0" cap="none" baseline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295136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1" anchor="ctr">
            <a:noAutofit/>
          </a:bodyPr>
          <a:lstStyle>
            <a:lvl1pPr marL="45720" indent="0" algn="r" rtl="1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 algn="r" rtl="1">
              <a:buNone/>
              <a:defRPr sz="2000" b="1"/>
            </a:lvl2pPr>
            <a:lvl3pPr algn="r" rtl="1">
              <a:buNone/>
              <a:defRPr sz="1800" b="1"/>
            </a:lvl3pPr>
            <a:lvl4pPr algn="r" rtl="1">
              <a:buNone/>
              <a:defRPr sz="1600" b="1"/>
            </a:lvl4pPr>
            <a:lvl5pPr algn="r" rtl="1">
              <a:buNone/>
              <a:defRPr sz="1600" b="1"/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 flipH="1">
            <a:off x="6295136" y="2708519"/>
            <a:ext cx="5388864" cy="3886200"/>
          </a:xfrm>
        </p:spPr>
        <p:txBody>
          <a:bodyPr rtlCol="1"/>
          <a:lstStyle>
            <a:lvl1pPr algn="r" rtl="1">
              <a:defRPr sz="20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  <a:p>
            <a:pPr lvl="1" rtl="1" eaLnBrk="1" latinLnBrk="0" hangingPunct="1"/>
            <a:r>
              <a:rPr lang="he-IL" noProof="0"/>
              <a:t>רמה שנייה</a:t>
            </a:r>
          </a:p>
          <a:p>
            <a:pPr lvl="2" rtl="1" eaLnBrk="1" latinLnBrk="0" hangingPunct="1"/>
            <a:r>
              <a:rPr lang="he-IL" noProof="0"/>
              <a:t>רמה שלישית</a:t>
            </a:r>
          </a:p>
          <a:p>
            <a:pPr lvl="3" rtl="1" eaLnBrk="1" latinLnBrk="0" hangingPunct="1"/>
            <a:r>
              <a:rPr lang="he-IL" noProof="0"/>
              <a:t>רמה רביעית</a:t>
            </a:r>
          </a:p>
          <a:p>
            <a:pPr lvl="4" rtl="1" eaLnBrk="1" latinLnBrk="0" hangingPunct="1"/>
            <a:r>
              <a:rPr lang="he-IL" noProof="0"/>
              <a:t>רמה חמישית</a:t>
            </a:r>
            <a:endParaRPr kumimoji="0"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 flipH="1">
            <a:off x="507999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1" anchor="ctr">
            <a:noAutofit/>
          </a:bodyPr>
          <a:lstStyle>
            <a:lvl1pPr marL="45720" indent="0" algn="r" rtl="1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 algn="r" rtl="1">
              <a:buNone/>
              <a:defRPr sz="2000" b="1"/>
            </a:lvl2pPr>
            <a:lvl3pPr algn="r" rtl="1">
              <a:buNone/>
              <a:defRPr sz="1800" b="1"/>
            </a:lvl3pPr>
            <a:lvl4pPr algn="r" rtl="1">
              <a:buNone/>
              <a:defRPr sz="1600" b="1"/>
            </a:lvl4pPr>
            <a:lvl5pPr algn="r" rtl="1">
              <a:buNone/>
              <a:defRPr sz="1600" b="1"/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511894" y="2708519"/>
            <a:ext cx="5389033" cy="3886200"/>
          </a:xfrm>
        </p:spPr>
        <p:txBody>
          <a:bodyPr rtlCol="1"/>
          <a:lstStyle>
            <a:lvl1pPr algn="r" rtl="1">
              <a:defRPr sz="20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  <a:p>
            <a:pPr lvl="1" rtl="1" eaLnBrk="1" latinLnBrk="0" hangingPunct="1"/>
            <a:r>
              <a:rPr lang="he-IL" noProof="0"/>
              <a:t>רמה שנייה</a:t>
            </a:r>
          </a:p>
          <a:p>
            <a:pPr lvl="2" rtl="1" eaLnBrk="1" latinLnBrk="0" hangingPunct="1"/>
            <a:r>
              <a:rPr lang="he-IL" noProof="0"/>
              <a:t>רמה שלישית</a:t>
            </a:r>
          </a:p>
          <a:p>
            <a:pPr lvl="3" rtl="1" eaLnBrk="1" latinLnBrk="0" hangingPunct="1"/>
            <a:r>
              <a:rPr lang="he-IL" noProof="0"/>
              <a:t>רמה רביעית</a:t>
            </a:r>
          </a:p>
          <a:p>
            <a:pPr lvl="4" rtl="1" eaLnBrk="1" latinLnBrk="0" hangingPunct="1"/>
            <a:r>
              <a:rPr lang="he-IL" noProof="0"/>
              <a:t>רמה חמישית</a:t>
            </a:r>
            <a:endParaRPr kumimoji="0" lang="he-IL" noProof="0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>
          <a:xfrm flipH="1">
            <a:off x="3413760" y="612648"/>
            <a:ext cx="1767840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>
          <a:xfrm flipH="1">
            <a:off x="2133600" y="612648"/>
            <a:ext cx="1276352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2035BBC-5E50-4951-9608-00E656556602}" type="datetime1">
              <a:rPr lang="he-IL" noProof="0" smtClean="0"/>
              <a:t>כ"ח/טבת/תשפ"א</a:t>
            </a:fld>
            <a:endParaRPr lang="he-IL" noProof="0" dirty="0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>
          <a:xfrm flipH="1">
            <a:off x="276352" y="2272"/>
            <a:ext cx="1016000" cy="365760"/>
          </a:xfrm>
        </p:spPr>
        <p:txBody>
          <a:bodyPr rtlCol="1"/>
          <a:lstStyle>
            <a:lvl1pPr algn="l" rtl="1">
              <a:defRPr/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09600" y="1143000"/>
            <a:ext cx="10972800" cy="1069848"/>
          </a:xfrm>
        </p:spPr>
        <p:txBody>
          <a:bodyPr rtlCol="1" anchor="ctr"/>
          <a:lstStyle>
            <a:lvl1pPr algn="r" rtl="1">
              <a:defRPr sz="4000">
                <a:solidFill>
                  <a:schemeClr val="tx2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413760" y="612648"/>
            <a:ext cx="1767840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137408" y="612648"/>
            <a:ext cx="1276352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E29D4F07-BF61-4839-B32C-779C110308AB}" type="datetime1">
              <a:rPr lang="he-IL" noProof="0" smtClean="0"/>
              <a:t>כ"ח/טבת/תשפ"א</a:t>
            </a:fld>
            <a:endParaRPr lang="he-IL" noProof="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276352" y="2272"/>
            <a:ext cx="1016000" cy="365760"/>
          </a:xfrm>
        </p:spPr>
        <p:txBody>
          <a:bodyPr rtlCol="1"/>
          <a:lstStyle>
            <a:lvl1pPr algn="l" rtl="1">
              <a:defRPr/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413760" y="612648"/>
            <a:ext cx="1767840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133600" y="612648"/>
            <a:ext cx="1276352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F8EB2FF-58DF-425E-827E-CEC745B70944}" type="datetime1">
              <a:rPr lang="he-IL" noProof="0" smtClean="0"/>
              <a:t>כ"ח/טבת/תשפ"א</a:t>
            </a:fld>
            <a:endParaRPr lang="he-IL" noProof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276352" y="2272"/>
            <a:ext cx="1016000" cy="365760"/>
          </a:xfrm>
        </p:spPr>
        <p:txBody>
          <a:bodyPr rtlCol="1"/>
          <a:lstStyle>
            <a:lvl1pPr algn="l" rtl="1">
              <a:defRPr/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542965" y="1101970"/>
            <a:ext cx="4511040" cy="877824"/>
          </a:xfrm>
        </p:spPr>
        <p:txBody>
          <a:bodyPr rtlCol="1" anchor="b"/>
          <a:lstStyle>
            <a:lvl1pPr algn="r" rtl="1">
              <a:buNone/>
              <a:defRPr sz="1800" b="1"/>
            </a:lvl1pPr>
          </a:lstStyle>
          <a:p>
            <a:pPr rtl="1"/>
            <a:r>
              <a:rPr lang="he-IL" noProof="0"/>
              <a:t>ערוך סגנון כותרת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 flipH="1">
            <a:off x="5185664" y="776287"/>
            <a:ext cx="6803136" cy="5805083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  <a:p>
            <a:pPr lvl="1" rtl="1" eaLnBrk="1" latinLnBrk="0" hangingPunct="1"/>
            <a:r>
              <a:rPr lang="he-IL" noProof="0"/>
              <a:t>רמה שנייה</a:t>
            </a:r>
          </a:p>
          <a:p>
            <a:pPr lvl="2" rtl="1" eaLnBrk="1" latinLnBrk="0" hangingPunct="1"/>
            <a:r>
              <a:rPr lang="he-IL" noProof="0"/>
              <a:t>רמה שלישית</a:t>
            </a:r>
          </a:p>
          <a:p>
            <a:pPr lvl="3" rtl="1" eaLnBrk="1" latinLnBrk="0" hangingPunct="1"/>
            <a:r>
              <a:rPr lang="he-IL" noProof="0"/>
              <a:t>רמה רביעית</a:t>
            </a:r>
          </a:p>
          <a:p>
            <a:pPr lvl="4" rtl="1" eaLnBrk="1" latinLnBrk="0" hangingPunct="1"/>
            <a:r>
              <a:rPr lang="he-IL" noProof="0"/>
              <a:t>רמה חמישית</a:t>
            </a:r>
            <a:endParaRPr kumimoji="0" lang="he-IL" noProof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 flipH="1">
            <a:off x="542965" y="2010727"/>
            <a:ext cx="4511040" cy="4580573"/>
          </a:xfrm>
        </p:spPr>
        <p:txBody>
          <a:bodyPr rtlCol="1"/>
          <a:lstStyle>
            <a:lvl1pPr marL="9144" indent="0" algn="r" rtl="1">
              <a:buNone/>
              <a:defRPr sz="1400"/>
            </a:lvl1pPr>
            <a:lvl2pPr algn="r" rtl="1">
              <a:buNone/>
              <a:defRPr sz="1200"/>
            </a:lvl2pPr>
            <a:lvl3pPr algn="r" rtl="1">
              <a:buNone/>
              <a:defRPr sz="1000"/>
            </a:lvl3pPr>
            <a:lvl4pPr algn="r" rtl="1">
              <a:buNone/>
              <a:defRPr sz="900"/>
            </a:lvl4pPr>
            <a:lvl5pPr algn="r" rtl="1">
              <a:buNone/>
              <a:defRPr sz="900"/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413760" y="612648"/>
            <a:ext cx="1767840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133600" y="612648"/>
            <a:ext cx="1276352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1A8874F-9804-4E09-9A47-67F8FE059C93}" type="datetime1">
              <a:rPr lang="he-IL" noProof="0" smtClean="0"/>
              <a:t>כ"ח/טבת/תשפ"א</a:t>
            </a:fld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276352" y="2272"/>
            <a:ext cx="1016000" cy="365760"/>
          </a:xfrm>
        </p:spPr>
        <p:txBody>
          <a:bodyPr rtlCol="1"/>
          <a:lstStyle>
            <a:lvl1pPr algn="l" rtl="1">
              <a:defRPr/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155683" y="1109161"/>
            <a:ext cx="782404" cy="4681637"/>
          </a:xfrm>
        </p:spPr>
        <p:txBody>
          <a:bodyPr vert="vert" lIns="45720" tIns="0" rIns="45720" rtlCol="1" anchor="t"/>
          <a:lstStyle>
            <a:lvl1pPr algn="ctr" rtl="1">
              <a:buNone/>
              <a:defRPr sz="2000" b="1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5557772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1"/>
          <a:lstStyle>
            <a:lvl1pPr marL="0" indent="0" algn="r" rtl="1">
              <a:buNone/>
              <a:defRPr sz="3200"/>
            </a:lvl1pPr>
          </a:lstStyle>
          <a:p>
            <a:pPr rtl="1"/>
            <a:r>
              <a:rPr lang="he-IL" noProof="0" dirty="0"/>
              <a:t>לחץ על הסמל כדי להוסיף תמונה</a:t>
            </a:r>
            <a:endParaRPr kumimoji="0"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19676" y="3274309"/>
            <a:ext cx="3454400" cy="2516489"/>
          </a:xfrm>
        </p:spPr>
        <p:txBody>
          <a:bodyPr lIns="0" tIns="0" rIns="45720" rtlCol="1" anchor="t"/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 algn="r" rtl="1">
              <a:buFontTx/>
              <a:buNone/>
              <a:defRPr sz="1200"/>
            </a:lvl2pPr>
            <a:lvl3pPr algn="r" rtl="1">
              <a:buFontTx/>
              <a:buNone/>
              <a:defRPr sz="1000"/>
            </a:lvl3pPr>
            <a:lvl4pPr algn="r" rtl="1">
              <a:buFontTx/>
              <a:buNone/>
              <a:defRPr sz="900"/>
            </a:lvl4pPr>
            <a:lvl5pPr algn="r" rtl="1">
              <a:buFontTx/>
              <a:buNone/>
              <a:defRPr sz="900"/>
            </a:lvl5pPr>
          </a:lstStyle>
          <a:p>
            <a:pPr lvl="0" rtl="1" eaLnBrk="1" latinLnBrk="0" hangingPunct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413760" y="612648"/>
            <a:ext cx="1767840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133600" y="612648"/>
            <a:ext cx="1276352" cy="4572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AA35238-2663-47D1-82ED-0AD3312E822F}" type="datetime1">
              <a:rPr lang="he-IL" noProof="0" smtClean="0"/>
              <a:t>כ"ח/טבת/תשפ"א</a:t>
            </a:fld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276352" y="2272"/>
            <a:ext cx="1016000" cy="365760"/>
          </a:xfrm>
        </p:spPr>
        <p:txBody>
          <a:bodyPr rtlCol="1"/>
          <a:lstStyle>
            <a:lvl1pPr algn="l" rtl="1">
              <a:defRPr/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 flipH="1">
            <a:off x="-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מלבן 28"/>
          <p:cNvSpPr/>
          <p:nvPr/>
        </p:nvSpPr>
        <p:spPr>
          <a:xfrm flipH="1"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מלבן 29"/>
          <p:cNvSpPr/>
          <p:nvPr/>
        </p:nvSpPr>
        <p:spPr>
          <a:xfrm flipH="1">
            <a:off x="-2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מלבן 30"/>
          <p:cNvSpPr/>
          <p:nvPr/>
        </p:nvSpPr>
        <p:spPr>
          <a:xfrm flipH="1" flipV="1">
            <a:off x="-2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מלבן 31"/>
          <p:cNvSpPr/>
          <p:nvPr/>
        </p:nvSpPr>
        <p:spPr>
          <a:xfrm flipH="1" flipV="1">
            <a:off x="-2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33" name="מלבן מעוגל 32"/>
          <p:cNvSpPr/>
          <p:nvPr/>
        </p:nvSpPr>
        <p:spPr bwMode="white">
          <a:xfrm flipH="1">
            <a:off x="89789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34" name="מלבן מעוגל 33"/>
          <p:cNvSpPr/>
          <p:nvPr/>
        </p:nvSpPr>
        <p:spPr bwMode="white">
          <a:xfrm flipH="1">
            <a:off x="226872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מלבן 34"/>
          <p:cNvSpPr/>
          <p:nvPr/>
        </p:nvSpPr>
        <p:spPr bwMode="invGray">
          <a:xfrm flipH="1">
            <a:off x="1877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מלבן 35"/>
          <p:cNvSpPr/>
          <p:nvPr/>
        </p:nvSpPr>
        <p:spPr bwMode="invGray">
          <a:xfrm flipH="1">
            <a:off x="96116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מלבן 36"/>
          <p:cNvSpPr/>
          <p:nvPr/>
        </p:nvSpPr>
        <p:spPr bwMode="invGray">
          <a:xfrm flipH="1">
            <a:off x="145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מלבן 37"/>
          <p:cNvSpPr/>
          <p:nvPr/>
        </p:nvSpPr>
        <p:spPr bwMode="invGray">
          <a:xfrm flipH="1">
            <a:off x="188193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מלבן 38"/>
          <p:cNvSpPr/>
          <p:nvPr/>
        </p:nvSpPr>
        <p:spPr bwMode="invGray">
          <a:xfrm flipH="1">
            <a:off x="23127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מלבן 39"/>
          <p:cNvSpPr/>
          <p:nvPr/>
        </p:nvSpPr>
        <p:spPr bwMode="invGray">
          <a:xfrm flipH="1">
            <a:off x="348508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latinLnBrk="0" hangingPunct="1"/>
            <a:endParaRPr kumimoji="0" lang="he-IL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 flipH="1">
            <a:off x="609600" y="1143000"/>
            <a:ext cx="10972800" cy="1066800"/>
          </a:xfrm>
          <a:prstGeom prst="rect">
            <a:avLst/>
          </a:prstGeom>
        </p:spPr>
        <p:txBody>
          <a:bodyPr vert="horz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 flipH="1">
            <a:off x="609600" y="2249424"/>
            <a:ext cx="10972800" cy="4325112"/>
          </a:xfrm>
          <a:prstGeom prst="rect">
            <a:avLst/>
          </a:prstGeom>
        </p:spPr>
        <p:txBody>
          <a:bodyPr vert="horz" rtlCol="1">
            <a:normAutofit/>
          </a:bodyPr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 flipH="1">
            <a:off x="3413760" y="612648"/>
            <a:ext cx="1767840" cy="457200"/>
          </a:xfrm>
          <a:prstGeom prst="rect">
            <a:avLst/>
          </a:prstGeom>
        </p:spPr>
        <p:txBody>
          <a:bodyPr vert="horz" rtlCol="1"/>
          <a:lstStyle>
            <a:lvl1pPr algn="r" rtl="1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/>
              <a:t>הוסף כותרת תחתונה</a:t>
            </a:r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 flipH="1">
            <a:off x="2133600" y="612648"/>
            <a:ext cx="1276352" cy="457200"/>
          </a:xfrm>
          <a:prstGeom prst="rect">
            <a:avLst/>
          </a:prstGeom>
        </p:spPr>
        <p:txBody>
          <a:bodyPr vert="horz" rtlCol="1"/>
          <a:lstStyle>
            <a:lvl1pPr algn="r" rtl="1" eaLnBrk="1" latinLnBrk="0" hangingPunct="1">
              <a:defRPr kumimoji="0" sz="1100" spc="-50" baseline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7BC35C4-22B7-4A35-BE84-EBE1FDB96A54}" type="datetime1">
              <a:rPr lang="he-IL" smtClean="0"/>
              <a:pPr/>
              <a:t>כ"ח/טבת/תשפ"א</a:t>
            </a:fld>
            <a:endParaRPr lang="he-IL" dirty="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 flipH="1">
            <a:off x="276352" y="2272"/>
            <a:ext cx="1016000" cy="365760"/>
          </a:xfrm>
          <a:prstGeom prst="rect">
            <a:avLst/>
          </a:prstGeom>
        </p:spPr>
        <p:txBody>
          <a:bodyPr vert="horz" rtlCol="1" anchor="b"/>
          <a:lstStyle>
            <a:lvl1pPr algn="l" rtl="1" eaLnBrk="1" latinLnBrk="0" hangingPunct="1">
              <a:defRPr kumimoji="0" sz="1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58368" indent="-246888" algn="r" rtl="1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23544" indent="-219456" algn="r" rtl="1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179576" indent="-201168" algn="r" rtl="1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389888" indent="-182880" algn="r" rtl="1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9344" indent="-182880" algn="r" rtl="1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267078" y="615636"/>
            <a:ext cx="11277600" cy="3094022"/>
          </a:xfrm>
        </p:spPr>
        <p:txBody>
          <a:bodyPr rtlCol="1">
            <a:normAutofit fontScale="90000"/>
          </a:bodyPr>
          <a:lstStyle/>
          <a:p>
            <a:pPr algn="ctr" rtl="1"/>
            <a:r>
              <a:rPr lang="he-IL" sz="7200" b="0" i="0" u="none" strike="noStrike" baseline="0" dirty="0">
                <a:latin typeface="TimesNewRomanPSMT"/>
              </a:rPr>
              <a:t>פרויקט גמר-מגדלי האנוי</a:t>
            </a:r>
            <a:r>
              <a:rPr lang="en-US" sz="7200" b="0" i="0" u="none" strike="noStrike" baseline="0" dirty="0">
                <a:latin typeface="TimesNewRomanPSMT"/>
              </a:rPr>
              <a:t> </a:t>
            </a:r>
            <a:br>
              <a:rPr lang="he-IL" sz="7200" b="0" i="0" u="none" strike="noStrike" baseline="0" dirty="0">
                <a:latin typeface="TimesNewRomanPSMT"/>
              </a:rPr>
            </a:br>
            <a:br>
              <a:rPr lang="he-IL" sz="7200" b="0" i="0" u="none" strike="noStrike" baseline="0" dirty="0">
                <a:latin typeface="TimesNewRomanPSMT"/>
              </a:rPr>
            </a:br>
            <a:endParaRPr lang="he-IL" sz="7200" dirty="0"/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79826058-5CA0-426D-86D7-155343B0CB08}"/>
              </a:ext>
            </a:extLst>
          </p:cNvPr>
          <p:cNvSpPr txBox="1">
            <a:spLocks/>
          </p:cNvSpPr>
          <p:nvPr/>
        </p:nvSpPr>
        <p:spPr>
          <a:xfrm flipH="1">
            <a:off x="457200" y="4306957"/>
            <a:ext cx="11277600" cy="1762539"/>
          </a:xfrm>
          <a:prstGeom prst="rect">
            <a:avLst/>
          </a:prstGeom>
        </p:spPr>
        <p:txBody>
          <a:bodyPr vert="horz" rtlCol="1" anchor="b">
            <a:normAutofit fontScale="97500" lnSpcReduction="10000"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he-IL" sz="2400" b="1" dirty="0">
                <a:solidFill>
                  <a:schemeClr val="tx1"/>
                </a:solidFill>
                <a:latin typeface="TimesNewRomanPSMT"/>
              </a:rPr>
              <a:t>מגישים:</a:t>
            </a:r>
            <a:r>
              <a:rPr lang="he-IL" sz="2400" dirty="0">
                <a:solidFill>
                  <a:schemeClr val="tx1"/>
                </a:solidFill>
                <a:latin typeface="TimesNewRomanPSMT"/>
              </a:rPr>
              <a:t> </a:t>
            </a:r>
          </a:p>
          <a:p>
            <a:pPr algn="ctr"/>
            <a:r>
              <a:rPr lang="he-IL" sz="2400" dirty="0" err="1">
                <a:solidFill>
                  <a:schemeClr val="tx1"/>
                </a:solidFill>
                <a:latin typeface="TimesNewRomanPSMT"/>
              </a:rPr>
              <a:t>אמתי</a:t>
            </a:r>
            <a:r>
              <a:rPr lang="he-IL" sz="2400" dirty="0">
                <a:solidFill>
                  <a:schemeClr val="tx1"/>
                </a:solidFill>
                <a:latin typeface="TimesNewRomanPSMT"/>
              </a:rPr>
              <a:t> </a:t>
            </a:r>
            <a:r>
              <a:rPr lang="he-IL" sz="2400" dirty="0" err="1">
                <a:solidFill>
                  <a:schemeClr val="tx1"/>
                </a:solidFill>
                <a:latin typeface="TimesNewRomanPSMT"/>
              </a:rPr>
              <a:t>מילשטיין</a:t>
            </a:r>
            <a:r>
              <a:rPr lang="he-IL" sz="2400" dirty="0">
                <a:solidFill>
                  <a:schemeClr val="tx1"/>
                </a:solidFill>
                <a:latin typeface="TimesNewRomanPSMT"/>
              </a:rPr>
              <a:t> ושמואל מעטוף</a:t>
            </a:r>
          </a:p>
          <a:p>
            <a:endParaRPr lang="he-IL" sz="2400" dirty="0">
              <a:solidFill>
                <a:schemeClr val="tx1"/>
              </a:solidFill>
              <a:latin typeface="TimesNewRomanPSMT"/>
            </a:endParaRPr>
          </a:p>
          <a:p>
            <a:pPr algn="ctr"/>
            <a:r>
              <a:rPr lang="he-IL" sz="2400" b="1" dirty="0">
                <a:solidFill>
                  <a:schemeClr val="tx1"/>
                </a:solidFill>
              </a:rPr>
              <a:t>מנחים:</a:t>
            </a:r>
          </a:p>
          <a:p>
            <a:pPr algn="ctr"/>
            <a:r>
              <a:rPr lang="he-IL" sz="2400" dirty="0">
                <a:solidFill>
                  <a:schemeClr val="tx1"/>
                </a:solidFill>
              </a:rPr>
              <a:t>לירון </a:t>
            </a:r>
            <a:r>
              <a:rPr lang="he-IL" sz="2400" dirty="0" err="1">
                <a:solidFill>
                  <a:schemeClr val="tx1"/>
                </a:solidFill>
              </a:rPr>
              <a:t>איזראלוב</a:t>
            </a:r>
            <a:r>
              <a:rPr lang="he-IL" sz="2400" dirty="0">
                <a:solidFill>
                  <a:schemeClr val="tx1"/>
                </a:solidFill>
              </a:rPr>
              <a:t> ודוד רוטשילד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AF42FA7-B7BB-40FA-80AC-D355DB04F6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4652" y="2010577"/>
            <a:ext cx="4382452" cy="15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67F29-EFDE-4D71-8863-A23E458C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he-IL" dirty="0"/>
              <a:t>הקדמה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BB40EE-EAC8-467B-B0A5-AB327245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2508314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he-IL" sz="2000" dirty="0"/>
              <a:t>מגדלי האנוי או מגדלי </a:t>
            </a:r>
            <a:r>
              <a:rPr lang="he-IL" sz="2000" dirty="0" err="1"/>
              <a:t>הבראהמינים</a:t>
            </a:r>
            <a:r>
              <a:rPr lang="he-IL" sz="2000" dirty="0"/>
              <a:t> הוא משחק לוח לשחקן בודד, הנחשב לאחד המשחקים המתמטיים הידועים ביותר.</a:t>
            </a:r>
          </a:p>
          <a:p>
            <a:pPr>
              <a:spcAft>
                <a:spcPts val="800"/>
              </a:spcAft>
            </a:pPr>
            <a:r>
              <a:rPr lang="he-IL" sz="2000" dirty="0"/>
              <a:t>המשחק הומצא על ידי המתמטיקאי הצרפתי אדוארד </a:t>
            </a:r>
            <a:r>
              <a:rPr lang="he-IL" sz="2000" dirty="0" err="1"/>
              <a:t>לוקאס</a:t>
            </a:r>
            <a:r>
              <a:rPr lang="he-IL" sz="2000" dirty="0"/>
              <a:t> בשנת 1883. </a:t>
            </a:r>
            <a:r>
              <a:rPr lang="he-IL" sz="2000" dirty="0" err="1"/>
              <a:t>לוקאס</a:t>
            </a:r>
            <a:r>
              <a:rPr lang="he-IL" sz="2000" dirty="0"/>
              <a:t> שיווק את המשחק בתוספת אגדה על מקדש </a:t>
            </a:r>
            <a:r>
              <a:rPr lang="he-IL" sz="2000" dirty="0" err="1"/>
              <a:t>בראהמי</a:t>
            </a:r>
            <a:r>
              <a:rPr lang="he-IL" sz="2000" dirty="0"/>
              <a:t> שבו </a:t>
            </a:r>
            <a:r>
              <a:rPr lang="he-IL" sz="2000" dirty="0" err="1"/>
              <a:t>הכהנים</a:t>
            </a:r>
            <a:r>
              <a:rPr lang="he-IL" sz="2000" dirty="0"/>
              <a:t> עוסקים בהעברת מגדל בן 64 </a:t>
            </a:r>
            <a:r>
              <a:rPr lang="he-IL" sz="2000" dirty="0" err="1"/>
              <a:t>דיסקיות</a:t>
            </a:r>
            <a:r>
              <a:rPr lang="he-IL" sz="2000" dirty="0"/>
              <a:t>. על פי האגדה, כאשר </a:t>
            </a:r>
            <a:r>
              <a:rPr lang="he-IL" sz="2000" dirty="0" err="1"/>
              <a:t>הכהנים</a:t>
            </a:r>
            <a:r>
              <a:rPr lang="he-IL" sz="2000" dirty="0"/>
              <a:t> יסיימו את עבודתם, יגיע סוף העולם.</a:t>
            </a:r>
          </a:p>
          <a:p>
            <a:pPr>
              <a:spcAft>
                <a:spcPts val="800"/>
              </a:spcAft>
            </a:pPr>
            <a:r>
              <a:rPr lang="he-IL" sz="2000" dirty="0"/>
              <a:t>נוסף על היותו משחק ילדים פופולרי, משמש המשחק כאמצעי לימוד והדגמה של הוכחות באינדוקציה, עקרון הרקורסיה, ומושגים בסיסיים אחרים </a:t>
            </a:r>
            <a:r>
              <a:rPr lang="he-IL" sz="2000" dirty="0" err="1"/>
              <a:t>בקומבינטוריקה</a:t>
            </a:r>
            <a:r>
              <a:rPr lang="he-IL" sz="2000" dirty="0"/>
              <a:t> ובמדעי המחשב.</a:t>
            </a:r>
          </a:p>
          <a:p>
            <a:pPr>
              <a:spcAft>
                <a:spcPts val="800"/>
              </a:spcAft>
            </a:pPr>
            <a:endParaRPr lang="he-IL" sz="2000" dirty="0">
              <a:effectLst/>
            </a:endParaRPr>
          </a:p>
          <a:p>
            <a:pPr marL="109728" indent="0">
              <a:spcAft>
                <a:spcPts val="800"/>
              </a:spcAft>
              <a:buNone/>
            </a:pPr>
            <a:endParaRPr lang="en-US" sz="2000" dirty="0">
              <a:effectLst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7298A02-466C-4FD5-BA61-E9E564CDC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31" y="4595813"/>
            <a:ext cx="4529138" cy="19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A5965E-3B55-412A-BCEF-146370E6616E}"/>
              </a:ext>
            </a:extLst>
          </p:cNvPr>
          <p:cNvSpPr txBox="1"/>
          <p:nvPr/>
        </p:nvSpPr>
        <p:spPr>
          <a:xfrm>
            <a:off x="1028700" y="6219302"/>
            <a:ext cx="16859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מתוך ויקיפדיה</a:t>
            </a:r>
          </a:p>
        </p:txBody>
      </p:sp>
    </p:spTree>
    <p:extLst>
      <p:ext uri="{BB962C8B-B14F-4D97-AF65-F5344CB8AC3E}">
        <p14:creationId xmlns:p14="http://schemas.microsoft.com/office/powerpoint/2010/main" val="397874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60632" y="762350"/>
            <a:ext cx="10972800" cy="1066800"/>
          </a:xfrm>
        </p:spPr>
        <p:txBody>
          <a:bodyPr rtlCol="1"/>
          <a:lstStyle/>
          <a:p>
            <a:pPr algn="r" rtl="1"/>
            <a:r>
              <a:rPr lang="he-IL" dirty="0"/>
              <a:t>תכנון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70DA5AD-DEAA-479B-BF0B-B17A6727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F6E9B950-752C-452A-8838-76D69C5F4341}"/>
              </a:ext>
            </a:extLst>
          </p:cNvPr>
          <p:cNvSpPr txBox="1">
            <a:spLocks/>
          </p:cNvSpPr>
          <p:nvPr/>
        </p:nvSpPr>
        <p:spPr>
          <a:xfrm flipH="1">
            <a:off x="4109907" y="5601747"/>
            <a:ext cx="1777067" cy="1066800"/>
          </a:xfrm>
          <a:prstGeom prst="rect">
            <a:avLst/>
          </a:prstGeom>
        </p:spPr>
        <p:txBody>
          <a:bodyPr vert="horz" rtlCol="1" anchor="ctr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sz="2400" dirty="0"/>
          </a:p>
        </p:txBody>
      </p:sp>
      <p:sp>
        <p:nvSpPr>
          <p:cNvPr id="29" name="כותרת 1">
            <a:extLst>
              <a:ext uri="{FF2B5EF4-FFF2-40B4-BE49-F238E27FC236}">
                <a16:creationId xmlns:a16="http://schemas.microsoft.com/office/drawing/2014/main" id="{07A3B259-120C-496E-8922-7B29A63D7D73}"/>
              </a:ext>
            </a:extLst>
          </p:cNvPr>
          <p:cNvSpPr txBox="1">
            <a:spLocks/>
          </p:cNvSpPr>
          <p:nvPr/>
        </p:nvSpPr>
        <p:spPr>
          <a:xfrm flipH="1">
            <a:off x="861269" y="2064219"/>
            <a:ext cx="10972800" cy="1066800"/>
          </a:xfrm>
          <a:prstGeom prst="rect">
            <a:avLst/>
          </a:prstGeom>
        </p:spPr>
        <p:txBody>
          <a:bodyPr vert="horz" rtlCol="1" anchor="ctr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0" name="מציין מיקום תוכן 2">
            <a:extLst>
              <a:ext uri="{FF2B5EF4-FFF2-40B4-BE49-F238E27FC236}">
                <a16:creationId xmlns:a16="http://schemas.microsoft.com/office/drawing/2014/main" id="{D1240885-EA87-49BF-84F0-8E38BC9D269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60632" y="1770538"/>
            <a:ext cx="10972800" cy="3258313"/>
          </a:xfrm>
        </p:spPr>
        <p:txBody>
          <a:bodyPr rtlCol="1">
            <a:normAutofit/>
          </a:bodyPr>
          <a:lstStyle/>
          <a:p>
            <a:pPr algn="r" rtl="1"/>
            <a:r>
              <a:rPr lang="he-IL" sz="1800" dirty="0"/>
              <a:t>מידול-מטריצה</a:t>
            </a:r>
          </a:p>
          <a:p>
            <a:pPr algn="r" rtl="1"/>
            <a:r>
              <a:rPr lang="he-IL" sz="1800" dirty="0"/>
              <a:t>משקל המטריצה</a:t>
            </a:r>
          </a:p>
          <a:p>
            <a:pPr algn="r" rtl="1"/>
            <a:r>
              <a:rPr lang="he-IL" sz="1800" dirty="0"/>
              <a:t>מעברי טבעות.</a:t>
            </a:r>
          </a:p>
          <a:p>
            <a:pPr algn="r" rtl="1"/>
            <a:r>
              <a:rPr lang="he-IL" sz="1800" dirty="0"/>
              <a:t>פעולות אפשריות ואסורות (חוקים).</a:t>
            </a:r>
          </a:p>
          <a:p>
            <a:pPr algn="r" rtl="1"/>
            <a:r>
              <a:rPr lang="he-IL" sz="1800" dirty="0"/>
              <a:t>גרפיקה</a:t>
            </a:r>
          </a:p>
          <a:p>
            <a:r>
              <a:rPr lang="he-IL" sz="1800" dirty="0"/>
              <a:t>בלוטות', מקשים</a:t>
            </a:r>
            <a:r>
              <a:rPr lang="en-US" sz="1800" dirty="0"/>
              <a:t>7SEG ,</a:t>
            </a:r>
            <a:r>
              <a:rPr lang="he-IL" sz="1800" dirty="0"/>
              <a:t> </a:t>
            </a:r>
            <a:r>
              <a:rPr lang="he-IL" sz="1800" dirty="0" err="1"/>
              <a:t>ולדים</a:t>
            </a:r>
            <a:r>
              <a:rPr lang="he-IL" sz="1800" dirty="0"/>
              <a:t>.</a:t>
            </a:r>
          </a:p>
          <a:p>
            <a:pPr algn="r" rtl="1"/>
            <a:r>
              <a:rPr lang="he-IL" sz="1800" dirty="0"/>
              <a:t>דירוג השחקן.</a:t>
            </a:r>
          </a:p>
          <a:p>
            <a:pPr algn="r" rtl="1"/>
            <a:r>
              <a:rPr lang="he-IL" sz="1800" dirty="0"/>
              <a:t>סיום משחק.</a:t>
            </a:r>
          </a:p>
          <a:p>
            <a:pPr algn="r" rtl="1"/>
            <a:endParaRPr lang="he-I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98D1E3-B810-446D-8A4A-3B0F6CD5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149" y="1416519"/>
            <a:ext cx="2381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834CCA2-C3EA-4728-A678-E175E0640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808" y="2688921"/>
            <a:ext cx="3930097" cy="324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0" y="1125797"/>
            <a:ext cx="10972800" cy="1066800"/>
          </a:xfrm>
        </p:spPr>
        <p:txBody>
          <a:bodyPr rtlCol="1"/>
          <a:lstStyle/>
          <a:p>
            <a:pPr algn="r" rtl="1"/>
            <a:r>
              <a:rPr lang="he-IL" dirty="0"/>
              <a:t>ביצוע והרצה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609600" y="2249424"/>
            <a:ext cx="10972800" cy="4325112"/>
          </a:xfrm>
        </p:spPr>
        <p:txBody>
          <a:bodyPr rtlCol="1"/>
          <a:lstStyle/>
          <a:p>
            <a:pPr marL="109728" indent="0">
              <a:buNone/>
            </a:pPr>
            <a:endParaRPr lang="he-I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1800" dirty="0"/>
              <a:t>הרמת טבעות</a:t>
            </a:r>
          </a:p>
          <a:p>
            <a:r>
              <a:rPr lang="he-IL" sz="1800" dirty="0"/>
              <a:t>הורדת טבעות</a:t>
            </a:r>
            <a:endParaRPr lang="en-US" sz="1800" dirty="0"/>
          </a:p>
          <a:p>
            <a:r>
              <a:rPr lang="he-IL" sz="1800" dirty="0"/>
              <a:t>חוקים</a:t>
            </a:r>
          </a:p>
          <a:p>
            <a:r>
              <a:rPr lang="he-IL" sz="1800" dirty="0"/>
              <a:t>ממשק בלוטות' לתצוגת שאלות על מסך מחשב/טלפון </a:t>
            </a:r>
          </a:p>
          <a:p>
            <a:pPr marL="109728" indent="0">
              <a:buNone/>
            </a:pPr>
            <a:r>
              <a:rPr lang="he-IL" sz="1800" dirty="0"/>
              <a:t>    ושליחת פקודות</a:t>
            </a:r>
          </a:p>
          <a:p>
            <a:r>
              <a:rPr lang="he-IL" sz="1800" dirty="0"/>
              <a:t>ספירת צעדים – מוצגים בסוף המשחק על ה-</a:t>
            </a:r>
            <a:r>
              <a:rPr lang="en-US" sz="1800" dirty="0"/>
              <a:t>7SEG</a:t>
            </a:r>
            <a:endParaRPr lang="he-IL" sz="1800" dirty="0"/>
          </a:p>
          <a:p>
            <a:r>
              <a:rPr lang="he-IL" sz="1800" dirty="0"/>
              <a:t>סוף משחק – 4 </a:t>
            </a:r>
            <a:r>
              <a:rPr lang="he-IL" sz="1800" dirty="0" err="1"/>
              <a:t>הלדים</a:t>
            </a:r>
            <a:r>
              <a:rPr lang="he-IL" sz="1800" dirty="0"/>
              <a:t> מהבהבים, הצגת מספר צעדים ורמת </a:t>
            </a:r>
          </a:p>
          <a:p>
            <a:pPr marL="109728" indent="0">
              <a:buNone/>
            </a:pPr>
            <a:r>
              <a:rPr lang="he-IL" sz="1800" dirty="0"/>
              <a:t>                       המשתמש, ושאלה האם להתחיל משחק חדש </a:t>
            </a:r>
          </a:p>
          <a:p>
            <a:pPr marL="109728" indent="0">
              <a:buNone/>
            </a:pPr>
            <a:r>
              <a:rPr lang="he-IL" sz="1800" dirty="0"/>
              <a:t>                       או לא</a:t>
            </a:r>
          </a:p>
          <a:p>
            <a:r>
              <a:rPr lang="en-US" sz="1800" dirty="0"/>
              <a:t>QA</a:t>
            </a:r>
            <a:endParaRPr lang="he-IL" sz="1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4301A6-1361-4E18-AF6A-86E9A9216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1" y="1871664"/>
            <a:ext cx="4587371" cy="3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D2E476-8D76-4D7E-9AB5-4B123B76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he-IL" dirty="0"/>
              <a:t>תקלות בדרך...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E987ED73-2CE5-4D96-97C1-A9A48686F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0" y="2249425"/>
            <a:ext cx="5384800" cy="4341875"/>
          </a:xfrm>
        </p:spPr>
        <p:txBody>
          <a:bodyPr/>
          <a:lstStyle/>
          <a:p>
            <a:r>
              <a:rPr lang="he-IL" dirty="0"/>
              <a:t>המשחק לא הוצג על גבי המסך. היה צורך להוסיף </a:t>
            </a:r>
            <a:r>
              <a:rPr lang="he-IL" dirty="0" err="1"/>
              <a:t>רענון</a:t>
            </a:r>
            <a:r>
              <a:rPr lang="he-IL" dirty="0"/>
              <a:t> מסך.</a:t>
            </a:r>
          </a:p>
          <a:p>
            <a:r>
              <a:rPr lang="he-IL" dirty="0"/>
              <a:t>הייתה בעיה לטפל בכל טבעת בנפרד, איזה גודל של טבעת יעלה ולאיזה גובה הטבעת תרד. פתרנו ע"י נתינת משקל לכל מוט ולפי המשקל הטבעת תרד לגובה הרצוי.</a:t>
            </a:r>
          </a:p>
          <a:p>
            <a:r>
              <a:rPr lang="he-IL" dirty="0"/>
              <a:t>שגיאות בכתיבת הקוד. עברנו בצורה מסודרת ואיטית על כל שורה הוספנו/הורדנו פקודות ותיקנו את השגיאות.</a:t>
            </a:r>
          </a:p>
          <a:p>
            <a:r>
              <a:rPr lang="he-IL" dirty="0"/>
              <a:t>בעיה בבקר/מחשב של שמיל. המחשב </a:t>
            </a:r>
            <a:r>
              <a:rPr lang="he-IL"/>
              <a:t>לא מאפשר צריבת הקוד על הבקר.</a:t>
            </a:r>
            <a:endParaRPr lang="en-US" dirty="0"/>
          </a:p>
        </p:txBody>
      </p:sp>
      <p:pic>
        <p:nvPicPr>
          <p:cNvPr id="1026" name="Picture 2" descr="סגנון - עוד במגזין nrg - ...הכל עומד במקום: המדריך המלא">
            <a:extLst>
              <a:ext uri="{FF2B5EF4-FFF2-40B4-BE49-F238E27FC236}">
                <a16:creationId xmlns:a16="http://schemas.microsoft.com/office/drawing/2014/main" id="{BB02FD5E-9C5F-432F-A023-D596364C9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6" r="-2" b="-2"/>
          <a:stretch/>
        </p:blipFill>
        <p:spPr bwMode="auto">
          <a:xfrm>
            <a:off x="609600" y="2249425"/>
            <a:ext cx="5384800" cy="43418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4CFC6C-84C6-457C-92CE-3F1DDA06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he-IL" dirty="0"/>
              <a:t>סיכום ומסקנות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C86C2E-35B5-435A-BCB5-B634921D9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0" y="2249425"/>
            <a:ext cx="5384800" cy="4341875"/>
          </a:xfrm>
        </p:spPr>
        <p:txBody>
          <a:bodyPr>
            <a:normAutofit/>
          </a:bodyPr>
          <a:lstStyle/>
          <a:p>
            <a:r>
              <a:rPr lang="he-IL" dirty="0"/>
              <a:t>לתכנן משחק על בקר </a:t>
            </a:r>
            <a:r>
              <a:rPr lang="en-US" dirty="0" err="1"/>
              <a:t>Nuvoton</a:t>
            </a:r>
            <a:r>
              <a:rPr lang="he-IL" dirty="0"/>
              <a:t> זה לא פשוט ומצריך הרבה מחשבה והשקעה.</a:t>
            </a:r>
          </a:p>
          <a:p>
            <a:r>
              <a:rPr lang="he-IL" dirty="0"/>
              <a:t>מכיוון שהקוד הוא מאוד ארוך יש צורך לבצע </a:t>
            </a:r>
            <a:r>
              <a:rPr lang="en-US" dirty="0"/>
              <a:t>QA</a:t>
            </a:r>
            <a:r>
              <a:rPr lang="he-IL" dirty="0"/>
              <a:t> כדי שהמשחק יעבוד בצורה תקינה.</a:t>
            </a:r>
          </a:p>
          <a:p>
            <a:r>
              <a:rPr lang="he-IL" dirty="0"/>
              <a:t>בהתחלה כמעט התייאשנו והחלפנו פרויקט, אך החלטנו להמשיך להתאמץ וזה היה שווה. לאחר השקעת זמן ועבודה קשה הגענו לסיום הפרויקט וישנו סיפוק גדול.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1C1ADCC-4341-431F-8741-FF8FE9D2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49425"/>
            <a:ext cx="5384800" cy="38905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9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צגת הדרכה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6_TF03460604" id="{5E7F92D2-8D0A-432A-A9CC-ECBA9D0249EF}" vid="{42459313-3F69-4A4C-A0B9-3604E475C873}"/>
    </a:ext>
  </a:extLst>
</a:theme>
</file>

<file path=ppt/theme/theme2.xml><?xml version="1.0" encoding="utf-8"?>
<a:theme xmlns:a="http://schemas.openxmlformats.org/drawingml/2006/main" name="ערכת נושא של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362</Words>
  <Application>Microsoft Office PowerPoint</Application>
  <PresentationFormat>מסך רחב</PresentationFormat>
  <Paragraphs>51</Paragraphs>
  <Slides>6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Arial</vt:lpstr>
      <vt:lpstr>Georgia</vt:lpstr>
      <vt:lpstr>Tahoma</vt:lpstr>
      <vt:lpstr>TimesNewRomanPSMT</vt:lpstr>
      <vt:lpstr>Wingdings 2</vt:lpstr>
      <vt:lpstr>מצגת הדרכה</vt:lpstr>
      <vt:lpstr>פרויקט גמר-מגדלי האנוי   </vt:lpstr>
      <vt:lpstr>הקדמה</vt:lpstr>
      <vt:lpstr>תכנון</vt:lpstr>
      <vt:lpstr>ביצוע והרצה</vt:lpstr>
      <vt:lpstr>תקלות בדרך...</vt:lpstr>
      <vt:lpstr>סיכום ומסקנות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גמר-מגדלי האנוי   </dc:title>
  <dc:creator>shmil454@gmail.com</dc:creator>
  <cp:lastModifiedBy>shmil454@gmail.com</cp:lastModifiedBy>
  <cp:revision>2</cp:revision>
  <dcterms:created xsi:type="dcterms:W3CDTF">2021-01-12T11:08:09Z</dcterms:created>
  <dcterms:modified xsi:type="dcterms:W3CDTF">2021-01-12T11:15:10Z</dcterms:modified>
</cp:coreProperties>
</file>