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45" autoAdjust="0"/>
  </p:normalViewPr>
  <p:slideViewPr>
    <p:cSldViewPr snapToGrid="0">
      <p:cViewPr varScale="1">
        <p:scale>
          <a:sx n="48" d="100"/>
          <a:sy n="48" d="100"/>
        </p:scale>
        <p:origin x="6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CCE06-4737-4E12-BCC2-29640EA48F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B1711B8-282A-44EA-B204-68BC6234ABF4}">
      <dgm:prSet/>
      <dgm:spPr/>
      <dgm:t>
        <a:bodyPr/>
        <a:lstStyle/>
        <a:p>
          <a:r>
            <a:rPr lang="en-GB"/>
            <a:t>Structure parsing</a:t>
          </a:r>
        </a:p>
      </dgm:t>
    </dgm:pt>
    <dgm:pt modelId="{5ADDE843-D052-4EFA-95F5-D3D91CC8E213}" type="parTrans" cxnId="{C3F61DE4-099C-4A97-9381-5D204A09F1A9}">
      <dgm:prSet/>
      <dgm:spPr/>
      <dgm:t>
        <a:bodyPr/>
        <a:lstStyle/>
        <a:p>
          <a:endParaRPr lang="en-GB"/>
        </a:p>
      </dgm:t>
    </dgm:pt>
    <dgm:pt modelId="{99F9D669-B77F-45D9-89D1-6CA828AB45BD}" type="sibTrans" cxnId="{C3F61DE4-099C-4A97-9381-5D204A09F1A9}">
      <dgm:prSet/>
      <dgm:spPr/>
      <dgm:t>
        <a:bodyPr/>
        <a:lstStyle/>
        <a:p>
          <a:endParaRPr lang="en-GB"/>
        </a:p>
      </dgm:t>
    </dgm:pt>
    <dgm:pt modelId="{24EDCA48-4A1A-44F9-8B30-4FDCC2F87555}">
      <dgm:prSet/>
      <dgm:spPr/>
      <dgm:t>
        <a:bodyPr/>
        <a:lstStyle/>
        <a:p>
          <a:r>
            <a:rPr lang="en-GB"/>
            <a:t>Label generation</a:t>
          </a:r>
        </a:p>
      </dgm:t>
    </dgm:pt>
    <dgm:pt modelId="{2D0F03F6-54B9-4E3F-A6D3-D6E0AF4F6F79}" type="parTrans" cxnId="{15949FB3-A5DF-4DB3-9FDF-9F2D004DAA28}">
      <dgm:prSet/>
      <dgm:spPr/>
      <dgm:t>
        <a:bodyPr/>
        <a:lstStyle/>
        <a:p>
          <a:endParaRPr lang="en-GB"/>
        </a:p>
      </dgm:t>
    </dgm:pt>
    <dgm:pt modelId="{4BD518BD-8124-45F7-B936-4D33DB19F5EF}" type="sibTrans" cxnId="{15949FB3-A5DF-4DB3-9FDF-9F2D004DAA28}">
      <dgm:prSet/>
      <dgm:spPr/>
      <dgm:t>
        <a:bodyPr/>
        <a:lstStyle/>
        <a:p>
          <a:endParaRPr lang="en-GB"/>
        </a:p>
      </dgm:t>
    </dgm:pt>
    <dgm:pt modelId="{AE5C85EF-DA6B-4722-8EC0-C18DAB77744B}">
      <dgm:prSet/>
      <dgm:spPr/>
      <dgm:t>
        <a:bodyPr/>
        <a:lstStyle/>
        <a:p>
          <a:r>
            <a:rPr lang="en-GB"/>
            <a:t>ESM2 embeddings</a:t>
          </a:r>
        </a:p>
      </dgm:t>
    </dgm:pt>
    <dgm:pt modelId="{5C403E26-4016-4B63-93E9-41F6C7BEA271}" type="parTrans" cxnId="{331CBC52-45D3-4B2C-A1F5-E76E915D439F}">
      <dgm:prSet/>
      <dgm:spPr/>
      <dgm:t>
        <a:bodyPr/>
        <a:lstStyle/>
        <a:p>
          <a:endParaRPr lang="en-GB"/>
        </a:p>
      </dgm:t>
    </dgm:pt>
    <dgm:pt modelId="{C288DF51-3DC0-494D-A159-050E6902FB1A}" type="sibTrans" cxnId="{331CBC52-45D3-4B2C-A1F5-E76E915D439F}">
      <dgm:prSet/>
      <dgm:spPr/>
      <dgm:t>
        <a:bodyPr/>
        <a:lstStyle/>
        <a:p>
          <a:endParaRPr lang="en-GB"/>
        </a:p>
      </dgm:t>
    </dgm:pt>
    <dgm:pt modelId="{95E4E2B5-442D-426C-9332-DC3F9A141499}">
      <dgm:prSet/>
      <dgm:spPr/>
      <dgm:t>
        <a:bodyPr/>
        <a:lstStyle/>
        <a:p>
          <a:r>
            <a:rPr lang="en-GB"/>
            <a:t>BiLSTM classification</a:t>
          </a:r>
        </a:p>
      </dgm:t>
    </dgm:pt>
    <dgm:pt modelId="{5591F067-5A73-423E-8892-F30C775BBC9C}" type="parTrans" cxnId="{78656203-5A0F-4C3F-9A74-90C9CD66B3C5}">
      <dgm:prSet/>
      <dgm:spPr/>
      <dgm:t>
        <a:bodyPr/>
        <a:lstStyle/>
        <a:p>
          <a:endParaRPr lang="en-GB"/>
        </a:p>
      </dgm:t>
    </dgm:pt>
    <dgm:pt modelId="{B869BFE4-2226-4663-AB35-22D3C24DBFF5}" type="sibTrans" cxnId="{78656203-5A0F-4C3F-9A74-90C9CD66B3C5}">
      <dgm:prSet/>
      <dgm:spPr/>
      <dgm:t>
        <a:bodyPr/>
        <a:lstStyle/>
        <a:p>
          <a:endParaRPr lang="en-GB"/>
        </a:p>
      </dgm:t>
    </dgm:pt>
    <dgm:pt modelId="{DAA84A5C-4022-4DF4-BA3F-25F8EECB4CF7}">
      <dgm:prSet/>
      <dgm:spPr/>
      <dgm:t>
        <a:bodyPr/>
        <a:lstStyle/>
        <a:p>
          <a:r>
            <a:rPr lang="en-GB"/>
            <a:t>Evaluation</a:t>
          </a:r>
        </a:p>
      </dgm:t>
    </dgm:pt>
    <dgm:pt modelId="{2F0AFDB3-BDB2-46D7-9A0E-94F78495DAB3}" type="parTrans" cxnId="{CDE25D69-E5BC-476C-9A80-466E56A185EC}">
      <dgm:prSet/>
      <dgm:spPr/>
      <dgm:t>
        <a:bodyPr/>
        <a:lstStyle/>
        <a:p>
          <a:endParaRPr lang="en-GB"/>
        </a:p>
      </dgm:t>
    </dgm:pt>
    <dgm:pt modelId="{8EA4F12B-1674-4A89-946E-3CEAB27E2B45}" type="sibTrans" cxnId="{CDE25D69-E5BC-476C-9A80-466E56A185EC}">
      <dgm:prSet/>
      <dgm:spPr/>
      <dgm:t>
        <a:bodyPr/>
        <a:lstStyle/>
        <a:p>
          <a:endParaRPr lang="en-GB"/>
        </a:p>
      </dgm:t>
    </dgm:pt>
    <dgm:pt modelId="{6BB58034-1E01-4D3D-A9AE-6E96739AC468}" type="pres">
      <dgm:prSet presAssocID="{AB2CCE06-4737-4E12-BCC2-29640EA48F4A}" presName="Name0" presStyleCnt="0">
        <dgm:presLayoutVars>
          <dgm:dir/>
          <dgm:resizeHandles val="exact"/>
        </dgm:presLayoutVars>
      </dgm:prSet>
      <dgm:spPr/>
    </dgm:pt>
    <dgm:pt modelId="{58B4320D-64BD-4EBF-8EF3-93CDA5F30D98}" type="pres">
      <dgm:prSet presAssocID="{8B1711B8-282A-44EA-B204-68BC6234ABF4}" presName="node" presStyleLbl="node1" presStyleIdx="0" presStyleCnt="5">
        <dgm:presLayoutVars>
          <dgm:bulletEnabled val="1"/>
        </dgm:presLayoutVars>
      </dgm:prSet>
      <dgm:spPr/>
    </dgm:pt>
    <dgm:pt modelId="{693B5C8B-1B19-414F-B2DB-121B1BED7647}" type="pres">
      <dgm:prSet presAssocID="{99F9D669-B77F-45D9-89D1-6CA828AB45BD}" presName="sibTrans" presStyleLbl="sibTrans2D1" presStyleIdx="0" presStyleCnt="4"/>
      <dgm:spPr/>
    </dgm:pt>
    <dgm:pt modelId="{259A7941-30F1-4905-B02B-D12208FBA5C9}" type="pres">
      <dgm:prSet presAssocID="{99F9D669-B77F-45D9-89D1-6CA828AB45BD}" presName="connectorText" presStyleLbl="sibTrans2D1" presStyleIdx="0" presStyleCnt="4"/>
      <dgm:spPr/>
    </dgm:pt>
    <dgm:pt modelId="{0BC3490F-E6D9-4454-A0A2-B45F1029448A}" type="pres">
      <dgm:prSet presAssocID="{24EDCA48-4A1A-44F9-8B30-4FDCC2F87555}" presName="node" presStyleLbl="node1" presStyleIdx="1" presStyleCnt="5">
        <dgm:presLayoutVars>
          <dgm:bulletEnabled val="1"/>
        </dgm:presLayoutVars>
      </dgm:prSet>
      <dgm:spPr/>
    </dgm:pt>
    <dgm:pt modelId="{3AE1C7D1-ABD9-4C6A-9E5A-A7A4E0E55EEC}" type="pres">
      <dgm:prSet presAssocID="{4BD518BD-8124-45F7-B936-4D33DB19F5EF}" presName="sibTrans" presStyleLbl="sibTrans2D1" presStyleIdx="1" presStyleCnt="4"/>
      <dgm:spPr/>
    </dgm:pt>
    <dgm:pt modelId="{1870C3D3-ECF8-4D61-9D5A-816853E875A7}" type="pres">
      <dgm:prSet presAssocID="{4BD518BD-8124-45F7-B936-4D33DB19F5EF}" presName="connectorText" presStyleLbl="sibTrans2D1" presStyleIdx="1" presStyleCnt="4"/>
      <dgm:spPr/>
    </dgm:pt>
    <dgm:pt modelId="{96EE9FDE-E764-4E17-A598-27C7976B789C}" type="pres">
      <dgm:prSet presAssocID="{AE5C85EF-DA6B-4722-8EC0-C18DAB77744B}" presName="node" presStyleLbl="node1" presStyleIdx="2" presStyleCnt="5">
        <dgm:presLayoutVars>
          <dgm:bulletEnabled val="1"/>
        </dgm:presLayoutVars>
      </dgm:prSet>
      <dgm:spPr/>
    </dgm:pt>
    <dgm:pt modelId="{54D2308E-7B62-46AF-B3E6-3ED3EFFCAC94}" type="pres">
      <dgm:prSet presAssocID="{C288DF51-3DC0-494D-A159-050E6902FB1A}" presName="sibTrans" presStyleLbl="sibTrans2D1" presStyleIdx="2" presStyleCnt="4"/>
      <dgm:spPr/>
    </dgm:pt>
    <dgm:pt modelId="{4BC74DB0-F416-47F4-8236-2C2D220F2D46}" type="pres">
      <dgm:prSet presAssocID="{C288DF51-3DC0-494D-A159-050E6902FB1A}" presName="connectorText" presStyleLbl="sibTrans2D1" presStyleIdx="2" presStyleCnt="4"/>
      <dgm:spPr/>
    </dgm:pt>
    <dgm:pt modelId="{7F9908DD-5939-4415-A0BD-752140D2D500}" type="pres">
      <dgm:prSet presAssocID="{95E4E2B5-442D-426C-9332-DC3F9A141499}" presName="node" presStyleLbl="node1" presStyleIdx="3" presStyleCnt="5">
        <dgm:presLayoutVars>
          <dgm:bulletEnabled val="1"/>
        </dgm:presLayoutVars>
      </dgm:prSet>
      <dgm:spPr/>
    </dgm:pt>
    <dgm:pt modelId="{E4282408-C074-4CA1-B86D-D879D7C9A9C7}" type="pres">
      <dgm:prSet presAssocID="{B869BFE4-2226-4663-AB35-22D3C24DBFF5}" presName="sibTrans" presStyleLbl="sibTrans2D1" presStyleIdx="3" presStyleCnt="4"/>
      <dgm:spPr/>
    </dgm:pt>
    <dgm:pt modelId="{0FF8C99A-5949-492E-8F0C-86CF9431B334}" type="pres">
      <dgm:prSet presAssocID="{B869BFE4-2226-4663-AB35-22D3C24DBFF5}" presName="connectorText" presStyleLbl="sibTrans2D1" presStyleIdx="3" presStyleCnt="4"/>
      <dgm:spPr/>
    </dgm:pt>
    <dgm:pt modelId="{D5F6F277-28B3-45BC-939A-C2E4C6CA7DE7}" type="pres">
      <dgm:prSet presAssocID="{DAA84A5C-4022-4DF4-BA3F-25F8EECB4CF7}" presName="node" presStyleLbl="node1" presStyleIdx="4" presStyleCnt="5">
        <dgm:presLayoutVars>
          <dgm:bulletEnabled val="1"/>
        </dgm:presLayoutVars>
      </dgm:prSet>
      <dgm:spPr/>
    </dgm:pt>
  </dgm:ptLst>
  <dgm:cxnLst>
    <dgm:cxn modelId="{8C160E00-62C1-412D-9CBD-9A4566CBDB8B}" type="presOf" srcId="{99F9D669-B77F-45D9-89D1-6CA828AB45BD}" destId="{693B5C8B-1B19-414F-B2DB-121B1BED7647}" srcOrd="0" destOrd="0" presId="urn:microsoft.com/office/officeart/2005/8/layout/process1"/>
    <dgm:cxn modelId="{78656203-5A0F-4C3F-9A74-90C9CD66B3C5}" srcId="{AB2CCE06-4737-4E12-BCC2-29640EA48F4A}" destId="{95E4E2B5-442D-426C-9332-DC3F9A141499}" srcOrd="3" destOrd="0" parTransId="{5591F067-5A73-423E-8892-F30C775BBC9C}" sibTransId="{B869BFE4-2226-4663-AB35-22D3C24DBFF5}"/>
    <dgm:cxn modelId="{E8F0CD26-98FC-4D64-934E-21ABC9731670}" type="presOf" srcId="{C288DF51-3DC0-494D-A159-050E6902FB1A}" destId="{54D2308E-7B62-46AF-B3E6-3ED3EFFCAC94}" srcOrd="0" destOrd="0" presId="urn:microsoft.com/office/officeart/2005/8/layout/process1"/>
    <dgm:cxn modelId="{E07EB732-5D93-415D-BE2A-87AD8846994B}" type="presOf" srcId="{4BD518BD-8124-45F7-B936-4D33DB19F5EF}" destId="{1870C3D3-ECF8-4D61-9D5A-816853E875A7}" srcOrd="1" destOrd="0" presId="urn:microsoft.com/office/officeart/2005/8/layout/process1"/>
    <dgm:cxn modelId="{65306D36-1DBB-48E0-ADD3-45D5EC4E1E75}" type="presOf" srcId="{8B1711B8-282A-44EA-B204-68BC6234ABF4}" destId="{58B4320D-64BD-4EBF-8EF3-93CDA5F30D98}" srcOrd="0" destOrd="0" presId="urn:microsoft.com/office/officeart/2005/8/layout/process1"/>
    <dgm:cxn modelId="{C2104866-FA55-4DD9-B1C1-D86A856330C8}" type="presOf" srcId="{99F9D669-B77F-45D9-89D1-6CA828AB45BD}" destId="{259A7941-30F1-4905-B02B-D12208FBA5C9}" srcOrd="1" destOrd="0" presId="urn:microsoft.com/office/officeart/2005/8/layout/process1"/>
    <dgm:cxn modelId="{1B361369-234C-491D-8257-05F5DC0AEA89}" type="presOf" srcId="{B869BFE4-2226-4663-AB35-22D3C24DBFF5}" destId="{0FF8C99A-5949-492E-8F0C-86CF9431B334}" srcOrd="1" destOrd="0" presId="urn:microsoft.com/office/officeart/2005/8/layout/process1"/>
    <dgm:cxn modelId="{CDE25D69-E5BC-476C-9A80-466E56A185EC}" srcId="{AB2CCE06-4737-4E12-BCC2-29640EA48F4A}" destId="{DAA84A5C-4022-4DF4-BA3F-25F8EECB4CF7}" srcOrd="4" destOrd="0" parTransId="{2F0AFDB3-BDB2-46D7-9A0E-94F78495DAB3}" sibTransId="{8EA4F12B-1674-4A89-946E-3CEAB27E2B45}"/>
    <dgm:cxn modelId="{331CBC52-45D3-4B2C-A1F5-E76E915D439F}" srcId="{AB2CCE06-4737-4E12-BCC2-29640EA48F4A}" destId="{AE5C85EF-DA6B-4722-8EC0-C18DAB77744B}" srcOrd="2" destOrd="0" parTransId="{5C403E26-4016-4B63-93E9-41F6C7BEA271}" sibTransId="{C288DF51-3DC0-494D-A159-050E6902FB1A}"/>
    <dgm:cxn modelId="{C2DABC86-0CCC-46D5-972F-44B94CB528F8}" type="presOf" srcId="{DAA84A5C-4022-4DF4-BA3F-25F8EECB4CF7}" destId="{D5F6F277-28B3-45BC-939A-C2E4C6CA7DE7}" srcOrd="0" destOrd="0" presId="urn:microsoft.com/office/officeart/2005/8/layout/process1"/>
    <dgm:cxn modelId="{2BA4FF94-51BF-4D4C-A252-8D863D3EE65F}" type="presOf" srcId="{95E4E2B5-442D-426C-9332-DC3F9A141499}" destId="{7F9908DD-5939-4415-A0BD-752140D2D500}" srcOrd="0" destOrd="0" presId="urn:microsoft.com/office/officeart/2005/8/layout/process1"/>
    <dgm:cxn modelId="{1021139D-FE04-4E2C-ACDF-DD2C06D14415}" type="presOf" srcId="{AB2CCE06-4737-4E12-BCC2-29640EA48F4A}" destId="{6BB58034-1E01-4D3D-A9AE-6E96739AC468}" srcOrd="0" destOrd="0" presId="urn:microsoft.com/office/officeart/2005/8/layout/process1"/>
    <dgm:cxn modelId="{15949FB3-A5DF-4DB3-9FDF-9F2D004DAA28}" srcId="{AB2CCE06-4737-4E12-BCC2-29640EA48F4A}" destId="{24EDCA48-4A1A-44F9-8B30-4FDCC2F87555}" srcOrd="1" destOrd="0" parTransId="{2D0F03F6-54B9-4E3F-A6D3-D6E0AF4F6F79}" sibTransId="{4BD518BD-8124-45F7-B936-4D33DB19F5EF}"/>
    <dgm:cxn modelId="{E43405B6-5FE0-429D-9D91-7C12AD403D05}" type="presOf" srcId="{C288DF51-3DC0-494D-A159-050E6902FB1A}" destId="{4BC74DB0-F416-47F4-8236-2C2D220F2D46}" srcOrd="1" destOrd="0" presId="urn:microsoft.com/office/officeart/2005/8/layout/process1"/>
    <dgm:cxn modelId="{0EF551BC-9FE3-4695-BB41-C1E2D257AD34}" type="presOf" srcId="{4BD518BD-8124-45F7-B936-4D33DB19F5EF}" destId="{3AE1C7D1-ABD9-4C6A-9E5A-A7A4E0E55EEC}" srcOrd="0" destOrd="0" presId="urn:microsoft.com/office/officeart/2005/8/layout/process1"/>
    <dgm:cxn modelId="{CA9851C0-4D1A-4EFB-8013-60A1F6FDE342}" type="presOf" srcId="{B869BFE4-2226-4663-AB35-22D3C24DBFF5}" destId="{E4282408-C074-4CA1-B86D-D879D7C9A9C7}" srcOrd="0" destOrd="0" presId="urn:microsoft.com/office/officeart/2005/8/layout/process1"/>
    <dgm:cxn modelId="{6615BCD5-D036-437E-A2ED-31186050CD36}" type="presOf" srcId="{AE5C85EF-DA6B-4722-8EC0-C18DAB77744B}" destId="{96EE9FDE-E764-4E17-A598-27C7976B789C}" srcOrd="0" destOrd="0" presId="urn:microsoft.com/office/officeart/2005/8/layout/process1"/>
    <dgm:cxn modelId="{C3F61DE4-099C-4A97-9381-5D204A09F1A9}" srcId="{AB2CCE06-4737-4E12-BCC2-29640EA48F4A}" destId="{8B1711B8-282A-44EA-B204-68BC6234ABF4}" srcOrd="0" destOrd="0" parTransId="{5ADDE843-D052-4EFA-95F5-D3D91CC8E213}" sibTransId="{99F9D669-B77F-45D9-89D1-6CA828AB45BD}"/>
    <dgm:cxn modelId="{B8B47BF4-16C9-4C6C-9C4F-4F56F834086F}" type="presOf" srcId="{24EDCA48-4A1A-44F9-8B30-4FDCC2F87555}" destId="{0BC3490F-E6D9-4454-A0A2-B45F1029448A}" srcOrd="0" destOrd="0" presId="urn:microsoft.com/office/officeart/2005/8/layout/process1"/>
    <dgm:cxn modelId="{581D8AB9-033A-4E87-B968-C353F335D6E0}" type="presParOf" srcId="{6BB58034-1E01-4D3D-A9AE-6E96739AC468}" destId="{58B4320D-64BD-4EBF-8EF3-93CDA5F30D98}" srcOrd="0" destOrd="0" presId="urn:microsoft.com/office/officeart/2005/8/layout/process1"/>
    <dgm:cxn modelId="{9ECA4449-7CC7-488D-AFF2-991DA8A86C9E}" type="presParOf" srcId="{6BB58034-1E01-4D3D-A9AE-6E96739AC468}" destId="{693B5C8B-1B19-414F-B2DB-121B1BED7647}" srcOrd="1" destOrd="0" presId="urn:microsoft.com/office/officeart/2005/8/layout/process1"/>
    <dgm:cxn modelId="{38C95FC7-3634-40AB-8D7B-C413FC0A3B97}" type="presParOf" srcId="{693B5C8B-1B19-414F-B2DB-121B1BED7647}" destId="{259A7941-30F1-4905-B02B-D12208FBA5C9}" srcOrd="0" destOrd="0" presId="urn:microsoft.com/office/officeart/2005/8/layout/process1"/>
    <dgm:cxn modelId="{8FF9B9C1-ACE2-43F4-A3CA-3718E22FD823}" type="presParOf" srcId="{6BB58034-1E01-4D3D-A9AE-6E96739AC468}" destId="{0BC3490F-E6D9-4454-A0A2-B45F1029448A}" srcOrd="2" destOrd="0" presId="urn:microsoft.com/office/officeart/2005/8/layout/process1"/>
    <dgm:cxn modelId="{9AD6BB9F-E159-4731-8F51-2229B44297A9}" type="presParOf" srcId="{6BB58034-1E01-4D3D-A9AE-6E96739AC468}" destId="{3AE1C7D1-ABD9-4C6A-9E5A-A7A4E0E55EEC}" srcOrd="3" destOrd="0" presId="urn:microsoft.com/office/officeart/2005/8/layout/process1"/>
    <dgm:cxn modelId="{B5E1D668-8EF3-4C89-8C55-C84C6F767E15}" type="presParOf" srcId="{3AE1C7D1-ABD9-4C6A-9E5A-A7A4E0E55EEC}" destId="{1870C3D3-ECF8-4D61-9D5A-816853E875A7}" srcOrd="0" destOrd="0" presId="urn:microsoft.com/office/officeart/2005/8/layout/process1"/>
    <dgm:cxn modelId="{D1A82EBC-8DC7-4CB6-AED5-2E53E73A246F}" type="presParOf" srcId="{6BB58034-1E01-4D3D-A9AE-6E96739AC468}" destId="{96EE9FDE-E764-4E17-A598-27C7976B789C}" srcOrd="4" destOrd="0" presId="urn:microsoft.com/office/officeart/2005/8/layout/process1"/>
    <dgm:cxn modelId="{96B24BD9-3602-438B-B66C-2FBB95316EB1}" type="presParOf" srcId="{6BB58034-1E01-4D3D-A9AE-6E96739AC468}" destId="{54D2308E-7B62-46AF-B3E6-3ED3EFFCAC94}" srcOrd="5" destOrd="0" presId="urn:microsoft.com/office/officeart/2005/8/layout/process1"/>
    <dgm:cxn modelId="{F5C8CF00-8ED2-46D1-871A-030218D8C852}" type="presParOf" srcId="{54D2308E-7B62-46AF-B3E6-3ED3EFFCAC94}" destId="{4BC74DB0-F416-47F4-8236-2C2D220F2D46}" srcOrd="0" destOrd="0" presId="urn:microsoft.com/office/officeart/2005/8/layout/process1"/>
    <dgm:cxn modelId="{2E0787E3-458E-4E12-8B74-DCDD9B2EFF9B}" type="presParOf" srcId="{6BB58034-1E01-4D3D-A9AE-6E96739AC468}" destId="{7F9908DD-5939-4415-A0BD-752140D2D500}" srcOrd="6" destOrd="0" presId="urn:microsoft.com/office/officeart/2005/8/layout/process1"/>
    <dgm:cxn modelId="{C9D7C3AA-8D9E-4FF4-9231-A86B963E7D42}" type="presParOf" srcId="{6BB58034-1E01-4D3D-A9AE-6E96739AC468}" destId="{E4282408-C074-4CA1-B86D-D879D7C9A9C7}" srcOrd="7" destOrd="0" presId="urn:microsoft.com/office/officeart/2005/8/layout/process1"/>
    <dgm:cxn modelId="{62872921-8D31-431B-B269-8BA5260CFF78}" type="presParOf" srcId="{E4282408-C074-4CA1-B86D-D879D7C9A9C7}" destId="{0FF8C99A-5949-492E-8F0C-86CF9431B334}" srcOrd="0" destOrd="0" presId="urn:microsoft.com/office/officeart/2005/8/layout/process1"/>
    <dgm:cxn modelId="{5A59523D-3255-42D1-BB0A-76122DCB8FED}" type="presParOf" srcId="{6BB58034-1E01-4D3D-A9AE-6E96739AC468}" destId="{D5F6F277-28B3-45BC-939A-C2E4C6CA7DE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161A80-EF39-4B6F-B134-DF1D417D18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07DF4C-3D31-4931-A064-0C8444A6A115}">
      <dgm:prSet/>
      <dgm:spPr/>
      <dgm:t>
        <a:bodyPr/>
        <a:lstStyle/>
        <a:p>
          <a:r>
            <a:rPr lang="en-GB"/>
            <a:t>Labels from AlphaFold, not experimental</a:t>
          </a:r>
        </a:p>
      </dgm:t>
    </dgm:pt>
    <dgm:pt modelId="{00245207-474D-485E-B186-0072C9BFDED6}" type="parTrans" cxnId="{50DCB84E-1E04-43D8-B2EC-510B1D7D9087}">
      <dgm:prSet/>
      <dgm:spPr/>
      <dgm:t>
        <a:bodyPr/>
        <a:lstStyle/>
        <a:p>
          <a:endParaRPr lang="en-GB"/>
        </a:p>
      </dgm:t>
    </dgm:pt>
    <dgm:pt modelId="{69DBA25D-9F53-48CC-87BA-39DCD55C5E77}" type="sibTrans" cxnId="{50DCB84E-1E04-43D8-B2EC-510B1D7D9087}">
      <dgm:prSet/>
      <dgm:spPr/>
      <dgm:t>
        <a:bodyPr/>
        <a:lstStyle/>
        <a:p>
          <a:endParaRPr lang="en-GB"/>
        </a:p>
      </dgm:t>
    </dgm:pt>
    <dgm:pt modelId="{42CB2427-8B1E-4A7D-828E-74421C87B523}">
      <dgm:prSet/>
      <dgm:spPr/>
      <dgm:t>
        <a:bodyPr/>
        <a:lstStyle/>
        <a:p>
          <a:r>
            <a:rPr lang="en-GB" dirty="0"/>
            <a:t>Train based sequence-only: lacks explicit 3D input</a:t>
          </a:r>
        </a:p>
      </dgm:t>
    </dgm:pt>
    <dgm:pt modelId="{89E30178-B0A0-4395-87D8-6D9D5D60B5D4}" type="parTrans" cxnId="{6011A3EF-C377-437D-9A69-1A3ED73ED926}">
      <dgm:prSet/>
      <dgm:spPr/>
      <dgm:t>
        <a:bodyPr/>
        <a:lstStyle/>
        <a:p>
          <a:endParaRPr lang="en-GB"/>
        </a:p>
      </dgm:t>
    </dgm:pt>
    <dgm:pt modelId="{D3B5D90C-96C7-4436-B809-EAD95316D561}" type="sibTrans" cxnId="{6011A3EF-C377-437D-9A69-1A3ED73ED926}">
      <dgm:prSet/>
      <dgm:spPr/>
      <dgm:t>
        <a:bodyPr/>
        <a:lstStyle/>
        <a:p>
          <a:endParaRPr lang="en-GB"/>
        </a:p>
      </dgm:t>
    </dgm:pt>
    <dgm:pt modelId="{C1FE2F9E-7245-4F72-833B-BC2ABB94085E}">
      <dgm:prSet/>
      <dgm:spPr/>
      <dgm:t>
        <a:bodyPr/>
        <a:lstStyle/>
        <a:p>
          <a:r>
            <a:rPr lang="en-GB"/>
            <a:t>Assumes exactly 5 binders per peptide</a:t>
          </a:r>
        </a:p>
      </dgm:t>
    </dgm:pt>
    <dgm:pt modelId="{E20396D4-0C14-448C-B503-EDD02A108B4D}" type="parTrans" cxnId="{DAD17652-A8BE-4563-93A4-502B18F89AB9}">
      <dgm:prSet/>
      <dgm:spPr/>
      <dgm:t>
        <a:bodyPr/>
        <a:lstStyle/>
        <a:p>
          <a:endParaRPr lang="en-GB"/>
        </a:p>
      </dgm:t>
    </dgm:pt>
    <dgm:pt modelId="{D38601A9-BE84-4B89-BCD8-7EED4094CA14}" type="sibTrans" cxnId="{DAD17652-A8BE-4563-93A4-502B18F89AB9}">
      <dgm:prSet/>
      <dgm:spPr/>
      <dgm:t>
        <a:bodyPr/>
        <a:lstStyle/>
        <a:p>
          <a:endParaRPr lang="en-GB"/>
        </a:p>
      </dgm:t>
    </dgm:pt>
    <dgm:pt modelId="{3C0F3237-AC33-492A-8202-4A25D6A80F01}" type="pres">
      <dgm:prSet presAssocID="{EB161A80-EF39-4B6F-B134-DF1D417D1818}" presName="diagram" presStyleCnt="0">
        <dgm:presLayoutVars>
          <dgm:dir/>
          <dgm:resizeHandles val="exact"/>
        </dgm:presLayoutVars>
      </dgm:prSet>
      <dgm:spPr/>
    </dgm:pt>
    <dgm:pt modelId="{B03942BE-B8FE-4E01-AC93-FAF014362FB1}" type="pres">
      <dgm:prSet presAssocID="{CE07DF4C-3D31-4931-A064-0C8444A6A115}" presName="node" presStyleLbl="node1" presStyleIdx="0" presStyleCnt="3">
        <dgm:presLayoutVars>
          <dgm:bulletEnabled val="1"/>
        </dgm:presLayoutVars>
      </dgm:prSet>
      <dgm:spPr/>
    </dgm:pt>
    <dgm:pt modelId="{B47DB706-431C-4B1E-BD42-51CA9DDA8346}" type="pres">
      <dgm:prSet presAssocID="{69DBA25D-9F53-48CC-87BA-39DCD55C5E77}" presName="sibTrans" presStyleCnt="0"/>
      <dgm:spPr/>
    </dgm:pt>
    <dgm:pt modelId="{E1B42E5A-550E-45D8-AE49-12839598DF30}" type="pres">
      <dgm:prSet presAssocID="{42CB2427-8B1E-4A7D-828E-74421C87B523}" presName="node" presStyleLbl="node1" presStyleIdx="1" presStyleCnt="3">
        <dgm:presLayoutVars>
          <dgm:bulletEnabled val="1"/>
        </dgm:presLayoutVars>
      </dgm:prSet>
      <dgm:spPr/>
    </dgm:pt>
    <dgm:pt modelId="{9FA96688-97EC-42D9-A2E8-FCD4954584D5}" type="pres">
      <dgm:prSet presAssocID="{D3B5D90C-96C7-4436-B809-EAD95316D561}" presName="sibTrans" presStyleCnt="0"/>
      <dgm:spPr/>
    </dgm:pt>
    <dgm:pt modelId="{16D93CCC-E754-4A62-8A59-F23B9043E76A}" type="pres">
      <dgm:prSet presAssocID="{C1FE2F9E-7245-4F72-833B-BC2ABB94085E}" presName="node" presStyleLbl="node1" presStyleIdx="2" presStyleCnt="3">
        <dgm:presLayoutVars>
          <dgm:bulletEnabled val="1"/>
        </dgm:presLayoutVars>
      </dgm:prSet>
      <dgm:spPr/>
    </dgm:pt>
  </dgm:ptLst>
  <dgm:cxnLst>
    <dgm:cxn modelId="{E9D3005F-8F7B-43BF-B25C-562248056B42}" type="presOf" srcId="{CE07DF4C-3D31-4931-A064-0C8444A6A115}" destId="{B03942BE-B8FE-4E01-AC93-FAF014362FB1}" srcOrd="0" destOrd="0" presId="urn:microsoft.com/office/officeart/2005/8/layout/default"/>
    <dgm:cxn modelId="{50DCB84E-1E04-43D8-B2EC-510B1D7D9087}" srcId="{EB161A80-EF39-4B6F-B134-DF1D417D1818}" destId="{CE07DF4C-3D31-4931-A064-0C8444A6A115}" srcOrd="0" destOrd="0" parTransId="{00245207-474D-485E-B186-0072C9BFDED6}" sibTransId="{69DBA25D-9F53-48CC-87BA-39DCD55C5E77}"/>
    <dgm:cxn modelId="{DAD17652-A8BE-4563-93A4-502B18F89AB9}" srcId="{EB161A80-EF39-4B6F-B134-DF1D417D1818}" destId="{C1FE2F9E-7245-4F72-833B-BC2ABB94085E}" srcOrd="2" destOrd="0" parTransId="{E20396D4-0C14-448C-B503-EDD02A108B4D}" sibTransId="{D38601A9-BE84-4B89-BCD8-7EED4094CA14}"/>
    <dgm:cxn modelId="{CBBA117C-4F3A-41E5-BFF4-5F5EE9CB02BF}" type="presOf" srcId="{C1FE2F9E-7245-4F72-833B-BC2ABB94085E}" destId="{16D93CCC-E754-4A62-8A59-F23B9043E76A}" srcOrd="0" destOrd="0" presId="urn:microsoft.com/office/officeart/2005/8/layout/default"/>
    <dgm:cxn modelId="{B943F483-9DC4-447A-8513-7C877D4DCD14}" type="presOf" srcId="{EB161A80-EF39-4B6F-B134-DF1D417D1818}" destId="{3C0F3237-AC33-492A-8202-4A25D6A80F01}" srcOrd="0" destOrd="0" presId="urn:microsoft.com/office/officeart/2005/8/layout/default"/>
    <dgm:cxn modelId="{786CECB0-BCE8-4F6D-806D-C740F2F08A69}" type="presOf" srcId="{42CB2427-8B1E-4A7D-828E-74421C87B523}" destId="{E1B42E5A-550E-45D8-AE49-12839598DF30}" srcOrd="0" destOrd="0" presId="urn:microsoft.com/office/officeart/2005/8/layout/default"/>
    <dgm:cxn modelId="{6011A3EF-C377-437D-9A69-1A3ED73ED926}" srcId="{EB161A80-EF39-4B6F-B134-DF1D417D1818}" destId="{42CB2427-8B1E-4A7D-828E-74421C87B523}" srcOrd="1" destOrd="0" parTransId="{89E30178-B0A0-4395-87D8-6D9D5D60B5D4}" sibTransId="{D3B5D90C-96C7-4436-B809-EAD95316D561}"/>
    <dgm:cxn modelId="{E68F8C87-574D-4A85-B01A-0DA9006773C0}" type="presParOf" srcId="{3C0F3237-AC33-492A-8202-4A25D6A80F01}" destId="{B03942BE-B8FE-4E01-AC93-FAF014362FB1}" srcOrd="0" destOrd="0" presId="urn:microsoft.com/office/officeart/2005/8/layout/default"/>
    <dgm:cxn modelId="{4B771B05-F58F-45E9-85C8-CE8B5ADAC45A}" type="presParOf" srcId="{3C0F3237-AC33-492A-8202-4A25D6A80F01}" destId="{B47DB706-431C-4B1E-BD42-51CA9DDA8346}" srcOrd="1" destOrd="0" presId="urn:microsoft.com/office/officeart/2005/8/layout/default"/>
    <dgm:cxn modelId="{D6FA3C31-4AFF-426B-B78A-FB3B2731455B}" type="presParOf" srcId="{3C0F3237-AC33-492A-8202-4A25D6A80F01}" destId="{E1B42E5A-550E-45D8-AE49-12839598DF30}" srcOrd="2" destOrd="0" presId="urn:microsoft.com/office/officeart/2005/8/layout/default"/>
    <dgm:cxn modelId="{F8EC8688-322F-40C4-A4E5-42D69A021BCC}" type="presParOf" srcId="{3C0F3237-AC33-492A-8202-4A25D6A80F01}" destId="{9FA96688-97EC-42D9-A2E8-FCD4954584D5}" srcOrd="3" destOrd="0" presId="urn:microsoft.com/office/officeart/2005/8/layout/default"/>
    <dgm:cxn modelId="{740C5357-EE9C-41A9-A1EA-466CE2A58257}" type="presParOf" srcId="{3C0F3237-AC33-492A-8202-4A25D6A80F01}" destId="{16D93CCC-E754-4A62-8A59-F23B9043E7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161A80-EF39-4B6F-B134-DF1D417D18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2CB2427-8B1E-4A7D-828E-74421C87B523}">
      <dgm:prSet/>
      <dgm:spPr/>
      <dgm:t>
        <a:bodyPr/>
        <a:lstStyle/>
        <a:p>
          <a:r>
            <a:rPr lang="en-GB" dirty="0"/>
            <a:t>Integrate known NES motif patterns into the model</a:t>
          </a:r>
        </a:p>
      </dgm:t>
    </dgm:pt>
    <dgm:pt modelId="{89E30178-B0A0-4395-87D8-6D9D5D60B5D4}" type="parTrans" cxnId="{6011A3EF-C377-437D-9A69-1A3ED73ED926}">
      <dgm:prSet/>
      <dgm:spPr/>
      <dgm:t>
        <a:bodyPr/>
        <a:lstStyle/>
        <a:p>
          <a:endParaRPr lang="en-GB"/>
        </a:p>
      </dgm:t>
    </dgm:pt>
    <dgm:pt modelId="{D3B5D90C-96C7-4436-B809-EAD95316D561}" type="sibTrans" cxnId="{6011A3EF-C377-437D-9A69-1A3ED73ED926}">
      <dgm:prSet/>
      <dgm:spPr/>
      <dgm:t>
        <a:bodyPr/>
        <a:lstStyle/>
        <a:p>
          <a:endParaRPr lang="en-GB"/>
        </a:p>
      </dgm:t>
    </dgm:pt>
    <dgm:pt modelId="{C1FE2F9E-7245-4F72-833B-BC2ABB94085E}">
      <dgm:prSet/>
      <dgm:spPr/>
      <dgm:t>
        <a:bodyPr/>
        <a:lstStyle/>
        <a:p>
          <a:r>
            <a:rPr lang="en-GB" dirty="0"/>
            <a:t>Instead of binary labels, predict per-residue binding confidence </a:t>
          </a:r>
        </a:p>
      </dgm:t>
    </dgm:pt>
    <dgm:pt modelId="{E20396D4-0C14-448C-B503-EDD02A108B4D}" type="parTrans" cxnId="{DAD17652-A8BE-4563-93A4-502B18F89AB9}">
      <dgm:prSet/>
      <dgm:spPr/>
      <dgm:t>
        <a:bodyPr/>
        <a:lstStyle/>
        <a:p>
          <a:endParaRPr lang="en-GB"/>
        </a:p>
      </dgm:t>
    </dgm:pt>
    <dgm:pt modelId="{D38601A9-BE84-4B89-BCD8-7EED4094CA14}" type="sibTrans" cxnId="{DAD17652-A8BE-4563-93A4-502B18F89AB9}">
      <dgm:prSet/>
      <dgm:spPr/>
      <dgm:t>
        <a:bodyPr/>
        <a:lstStyle/>
        <a:p>
          <a:endParaRPr lang="en-GB"/>
        </a:p>
      </dgm:t>
    </dgm:pt>
    <dgm:pt modelId="{306067AC-1413-4111-84AF-D2827A3ACD0B}">
      <dgm:prSet/>
      <dgm:spPr/>
      <dgm:t>
        <a:bodyPr/>
        <a:lstStyle/>
        <a:p>
          <a:r>
            <a:rPr lang="en-GB" dirty="0"/>
            <a:t>Integrate structure (e.g., distance maps)</a:t>
          </a:r>
        </a:p>
      </dgm:t>
    </dgm:pt>
    <dgm:pt modelId="{C828686F-431D-4B04-AEA1-E97E1330CE9A}" type="parTrans" cxnId="{18085127-C4F7-41A6-96DB-95F5219853FD}">
      <dgm:prSet/>
      <dgm:spPr/>
      <dgm:t>
        <a:bodyPr/>
        <a:lstStyle/>
        <a:p>
          <a:endParaRPr lang="en-GB"/>
        </a:p>
      </dgm:t>
    </dgm:pt>
    <dgm:pt modelId="{0213D912-2E0E-404B-942E-E1C50D5C5601}" type="sibTrans" cxnId="{18085127-C4F7-41A6-96DB-95F5219853FD}">
      <dgm:prSet/>
      <dgm:spPr/>
      <dgm:t>
        <a:bodyPr/>
        <a:lstStyle/>
        <a:p>
          <a:endParaRPr lang="en-GB"/>
        </a:p>
      </dgm:t>
    </dgm:pt>
    <dgm:pt modelId="{3C0F3237-AC33-492A-8202-4A25D6A80F01}" type="pres">
      <dgm:prSet presAssocID="{EB161A80-EF39-4B6F-B134-DF1D417D1818}" presName="diagram" presStyleCnt="0">
        <dgm:presLayoutVars>
          <dgm:dir/>
          <dgm:resizeHandles val="exact"/>
        </dgm:presLayoutVars>
      </dgm:prSet>
      <dgm:spPr/>
    </dgm:pt>
    <dgm:pt modelId="{2816A283-3E07-42E5-9593-C5BAD2438C47}" type="pres">
      <dgm:prSet presAssocID="{306067AC-1413-4111-84AF-D2827A3ACD0B}" presName="node" presStyleLbl="node1" presStyleIdx="0" presStyleCnt="3">
        <dgm:presLayoutVars>
          <dgm:bulletEnabled val="1"/>
        </dgm:presLayoutVars>
      </dgm:prSet>
      <dgm:spPr/>
    </dgm:pt>
    <dgm:pt modelId="{2E2753BD-5ABB-48D5-961C-507A9ABB1DE0}" type="pres">
      <dgm:prSet presAssocID="{0213D912-2E0E-404B-942E-E1C50D5C5601}" presName="sibTrans" presStyleCnt="0"/>
      <dgm:spPr/>
    </dgm:pt>
    <dgm:pt modelId="{E1B42E5A-550E-45D8-AE49-12839598DF30}" type="pres">
      <dgm:prSet presAssocID="{42CB2427-8B1E-4A7D-828E-74421C87B523}" presName="node" presStyleLbl="node1" presStyleIdx="1" presStyleCnt="3">
        <dgm:presLayoutVars>
          <dgm:bulletEnabled val="1"/>
        </dgm:presLayoutVars>
      </dgm:prSet>
      <dgm:spPr/>
    </dgm:pt>
    <dgm:pt modelId="{9FA96688-97EC-42D9-A2E8-FCD4954584D5}" type="pres">
      <dgm:prSet presAssocID="{D3B5D90C-96C7-4436-B809-EAD95316D561}" presName="sibTrans" presStyleCnt="0"/>
      <dgm:spPr/>
    </dgm:pt>
    <dgm:pt modelId="{16D93CCC-E754-4A62-8A59-F23B9043E76A}" type="pres">
      <dgm:prSet presAssocID="{C1FE2F9E-7245-4F72-833B-BC2ABB94085E}" presName="node" presStyleLbl="node1" presStyleIdx="2" presStyleCnt="3">
        <dgm:presLayoutVars>
          <dgm:bulletEnabled val="1"/>
        </dgm:presLayoutVars>
      </dgm:prSet>
      <dgm:spPr/>
    </dgm:pt>
  </dgm:ptLst>
  <dgm:cxnLst>
    <dgm:cxn modelId="{18085127-C4F7-41A6-96DB-95F5219853FD}" srcId="{EB161A80-EF39-4B6F-B134-DF1D417D1818}" destId="{306067AC-1413-4111-84AF-D2827A3ACD0B}" srcOrd="0" destOrd="0" parTransId="{C828686F-431D-4B04-AEA1-E97E1330CE9A}" sibTransId="{0213D912-2E0E-404B-942E-E1C50D5C5601}"/>
    <dgm:cxn modelId="{DAD17652-A8BE-4563-93A4-502B18F89AB9}" srcId="{EB161A80-EF39-4B6F-B134-DF1D417D1818}" destId="{C1FE2F9E-7245-4F72-833B-BC2ABB94085E}" srcOrd="2" destOrd="0" parTransId="{E20396D4-0C14-448C-B503-EDD02A108B4D}" sibTransId="{D38601A9-BE84-4B89-BCD8-7EED4094CA14}"/>
    <dgm:cxn modelId="{CBBA117C-4F3A-41E5-BFF4-5F5EE9CB02BF}" type="presOf" srcId="{C1FE2F9E-7245-4F72-833B-BC2ABB94085E}" destId="{16D93CCC-E754-4A62-8A59-F23B9043E76A}" srcOrd="0" destOrd="0" presId="urn:microsoft.com/office/officeart/2005/8/layout/default"/>
    <dgm:cxn modelId="{B943F483-9DC4-447A-8513-7C877D4DCD14}" type="presOf" srcId="{EB161A80-EF39-4B6F-B134-DF1D417D1818}" destId="{3C0F3237-AC33-492A-8202-4A25D6A80F01}" srcOrd="0" destOrd="0" presId="urn:microsoft.com/office/officeart/2005/8/layout/default"/>
    <dgm:cxn modelId="{4593BE9B-8BAB-4952-AC2C-DC63F1A85B37}" type="presOf" srcId="{306067AC-1413-4111-84AF-D2827A3ACD0B}" destId="{2816A283-3E07-42E5-9593-C5BAD2438C47}" srcOrd="0" destOrd="0" presId="urn:microsoft.com/office/officeart/2005/8/layout/default"/>
    <dgm:cxn modelId="{786CECB0-BCE8-4F6D-806D-C740F2F08A69}" type="presOf" srcId="{42CB2427-8B1E-4A7D-828E-74421C87B523}" destId="{E1B42E5A-550E-45D8-AE49-12839598DF30}" srcOrd="0" destOrd="0" presId="urn:microsoft.com/office/officeart/2005/8/layout/default"/>
    <dgm:cxn modelId="{6011A3EF-C377-437D-9A69-1A3ED73ED926}" srcId="{EB161A80-EF39-4B6F-B134-DF1D417D1818}" destId="{42CB2427-8B1E-4A7D-828E-74421C87B523}" srcOrd="1" destOrd="0" parTransId="{89E30178-B0A0-4395-87D8-6D9D5D60B5D4}" sibTransId="{D3B5D90C-96C7-4436-B809-EAD95316D561}"/>
    <dgm:cxn modelId="{77E7D638-0516-437E-BD36-F8B3BB9999C2}" type="presParOf" srcId="{3C0F3237-AC33-492A-8202-4A25D6A80F01}" destId="{2816A283-3E07-42E5-9593-C5BAD2438C47}" srcOrd="0" destOrd="0" presId="urn:microsoft.com/office/officeart/2005/8/layout/default"/>
    <dgm:cxn modelId="{988E7292-9D51-4CC7-B1CF-CF73D7596427}" type="presParOf" srcId="{3C0F3237-AC33-492A-8202-4A25D6A80F01}" destId="{2E2753BD-5ABB-48D5-961C-507A9ABB1DE0}" srcOrd="1" destOrd="0" presId="urn:microsoft.com/office/officeart/2005/8/layout/default"/>
    <dgm:cxn modelId="{D6FA3C31-4AFF-426B-B78A-FB3B2731455B}" type="presParOf" srcId="{3C0F3237-AC33-492A-8202-4A25D6A80F01}" destId="{E1B42E5A-550E-45D8-AE49-12839598DF30}" srcOrd="2" destOrd="0" presId="urn:microsoft.com/office/officeart/2005/8/layout/default"/>
    <dgm:cxn modelId="{F8EC8688-322F-40C4-A4E5-42D69A021BCC}" type="presParOf" srcId="{3C0F3237-AC33-492A-8202-4A25D6A80F01}" destId="{9FA96688-97EC-42D9-A2E8-FCD4954584D5}" srcOrd="3" destOrd="0" presId="urn:microsoft.com/office/officeart/2005/8/layout/default"/>
    <dgm:cxn modelId="{740C5357-EE9C-41A9-A1EA-466CE2A58257}" type="presParOf" srcId="{3C0F3237-AC33-492A-8202-4A25D6A80F01}" destId="{16D93CCC-E754-4A62-8A59-F23B9043E7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4320D-64BD-4EBF-8EF3-93CDA5F30D98}">
      <dsp:nvSpPr>
        <dsp:cNvPr id="0" name=""/>
        <dsp:cNvSpPr/>
      </dsp:nvSpPr>
      <dsp:spPr>
        <a:xfrm>
          <a:off x="5134" y="1619990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Structure parsing</a:t>
          </a:r>
        </a:p>
      </dsp:txBody>
      <dsp:txXfrm>
        <a:off x="33106" y="1647962"/>
        <a:ext cx="1535772" cy="899086"/>
      </dsp:txXfrm>
    </dsp:sp>
    <dsp:sp modelId="{693B5C8B-1B19-414F-B2DB-121B1BED7647}">
      <dsp:nvSpPr>
        <dsp:cNvPr id="0" name=""/>
        <dsp:cNvSpPr/>
      </dsp:nvSpPr>
      <dsp:spPr>
        <a:xfrm>
          <a:off x="1756023" y="190013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756023" y="1979081"/>
        <a:ext cx="236210" cy="236847"/>
      </dsp:txXfrm>
    </dsp:sp>
    <dsp:sp modelId="{0BC3490F-E6D9-4454-A0A2-B45F1029448A}">
      <dsp:nvSpPr>
        <dsp:cNvPr id="0" name=""/>
        <dsp:cNvSpPr/>
      </dsp:nvSpPr>
      <dsp:spPr>
        <a:xfrm>
          <a:off x="2233538" y="1619990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Label generation</a:t>
          </a:r>
        </a:p>
      </dsp:txBody>
      <dsp:txXfrm>
        <a:off x="2261510" y="1647962"/>
        <a:ext cx="1535772" cy="899086"/>
      </dsp:txXfrm>
    </dsp:sp>
    <dsp:sp modelId="{3AE1C7D1-ABD9-4C6A-9E5A-A7A4E0E55EEC}">
      <dsp:nvSpPr>
        <dsp:cNvPr id="0" name=""/>
        <dsp:cNvSpPr/>
      </dsp:nvSpPr>
      <dsp:spPr>
        <a:xfrm>
          <a:off x="3984426" y="190013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84426" y="1979081"/>
        <a:ext cx="236210" cy="236847"/>
      </dsp:txXfrm>
    </dsp:sp>
    <dsp:sp modelId="{96EE9FDE-E764-4E17-A598-27C7976B789C}">
      <dsp:nvSpPr>
        <dsp:cNvPr id="0" name=""/>
        <dsp:cNvSpPr/>
      </dsp:nvSpPr>
      <dsp:spPr>
        <a:xfrm>
          <a:off x="4461941" y="1619990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ESM2 embeddings</a:t>
          </a:r>
        </a:p>
      </dsp:txBody>
      <dsp:txXfrm>
        <a:off x="4489913" y="1647962"/>
        <a:ext cx="1535772" cy="899086"/>
      </dsp:txXfrm>
    </dsp:sp>
    <dsp:sp modelId="{54D2308E-7B62-46AF-B3E6-3ED3EFFCAC94}">
      <dsp:nvSpPr>
        <dsp:cNvPr id="0" name=""/>
        <dsp:cNvSpPr/>
      </dsp:nvSpPr>
      <dsp:spPr>
        <a:xfrm>
          <a:off x="6212830" y="190013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212830" y="1979081"/>
        <a:ext cx="236210" cy="236847"/>
      </dsp:txXfrm>
    </dsp:sp>
    <dsp:sp modelId="{7F9908DD-5939-4415-A0BD-752140D2D500}">
      <dsp:nvSpPr>
        <dsp:cNvPr id="0" name=""/>
        <dsp:cNvSpPr/>
      </dsp:nvSpPr>
      <dsp:spPr>
        <a:xfrm>
          <a:off x="6690345" y="1619990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BiLSTM classification</a:t>
          </a:r>
        </a:p>
      </dsp:txBody>
      <dsp:txXfrm>
        <a:off x="6718317" y="1647962"/>
        <a:ext cx="1535772" cy="899086"/>
      </dsp:txXfrm>
    </dsp:sp>
    <dsp:sp modelId="{E4282408-C074-4CA1-B86D-D879D7C9A9C7}">
      <dsp:nvSpPr>
        <dsp:cNvPr id="0" name=""/>
        <dsp:cNvSpPr/>
      </dsp:nvSpPr>
      <dsp:spPr>
        <a:xfrm>
          <a:off x="8441233" y="1900132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8441233" y="1979081"/>
        <a:ext cx="236210" cy="236847"/>
      </dsp:txXfrm>
    </dsp:sp>
    <dsp:sp modelId="{D5F6F277-28B3-45BC-939A-C2E4C6CA7DE7}">
      <dsp:nvSpPr>
        <dsp:cNvPr id="0" name=""/>
        <dsp:cNvSpPr/>
      </dsp:nvSpPr>
      <dsp:spPr>
        <a:xfrm>
          <a:off x="8918748" y="1619990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Evaluation</a:t>
          </a:r>
        </a:p>
      </dsp:txBody>
      <dsp:txXfrm>
        <a:off x="8946720" y="1647962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942BE-B8FE-4E01-AC93-FAF014362FB1}">
      <dsp:nvSpPr>
        <dsp:cNvPr id="0" name=""/>
        <dsp:cNvSpPr/>
      </dsp:nvSpPr>
      <dsp:spPr>
        <a:xfrm>
          <a:off x="266513" y="69"/>
          <a:ext cx="2616568" cy="1569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Labels from AlphaFold, not experimental</a:t>
          </a:r>
        </a:p>
      </dsp:txBody>
      <dsp:txXfrm>
        <a:off x="266513" y="69"/>
        <a:ext cx="2616568" cy="1569941"/>
      </dsp:txXfrm>
    </dsp:sp>
    <dsp:sp modelId="{E1B42E5A-550E-45D8-AE49-12839598DF30}">
      <dsp:nvSpPr>
        <dsp:cNvPr id="0" name=""/>
        <dsp:cNvSpPr/>
      </dsp:nvSpPr>
      <dsp:spPr>
        <a:xfrm>
          <a:off x="3144738" y="69"/>
          <a:ext cx="2616568" cy="1569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Train based sequence-only: lacks explicit 3D input</a:t>
          </a:r>
        </a:p>
      </dsp:txBody>
      <dsp:txXfrm>
        <a:off x="3144738" y="69"/>
        <a:ext cx="2616568" cy="1569941"/>
      </dsp:txXfrm>
    </dsp:sp>
    <dsp:sp modelId="{16D93CCC-E754-4A62-8A59-F23B9043E76A}">
      <dsp:nvSpPr>
        <dsp:cNvPr id="0" name=""/>
        <dsp:cNvSpPr/>
      </dsp:nvSpPr>
      <dsp:spPr>
        <a:xfrm>
          <a:off x="1705626" y="1831667"/>
          <a:ext cx="2616568" cy="1569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Assumes exactly 5 binders per peptide</a:t>
          </a:r>
        </a:p>
      </dsp:txBody>
      <dsp:txXfrm>
        <a:off x="1705626" y="1831667"/>
        <a:ext cx="2616568" cy="1569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6A283-3E07-42E5-9593-C5BAD2438C47}">
      <dsp:nvSpPr>
        <dsp:cNvPr id="0" name=""/>
        <dsp:cNvSpPr/>
      </dsp:nvSpPr>
      <dsp:spPr>
        <a:xfrm>
          <a:off x="266513" y="69"/>
          <a:ext cx="2616568" cy="1569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Integrate structure (e.g., distance maps)</a:t>
          </a:r>
        </a:p>
      </dsp:txBody>
      <dsp:txXfrm>
        <a:off x="266513" y="69"/>
        <a:ext cx="2616568" cy="1569941"/>
      </dsp:txXfrm>
    </dsp:sp>
    <dsp:sp modelId="{E1B42E5A-550E-45D8-AE49-12839598DF30}">
      <dsp:nvSpPr>
        <dsp:cNvPr id="0" name=""/>
        <dsp:cNvSpPr/>
      </dsp:nvSpPr>
      <dsp:spPr>
        <a:xfrm>
          <a:off x="3144738" y="69"/>
          <a:ext cx="2616568" cy="1569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Integrate known NES motif patterns into the model</a:t>
          </a:r>
        </a:p>
      </dsp:txBody>
      <dsp:txXfrm>
        <a:off x="3144738" y="69"/>
        <a:ext cx="2616568" cy="1569941"/>
      </dsp:txXfrm>
    </dsp:sp>
    <dsp:sp modelId="{16D93CCC-E754-4A62-8A59-F23B9043E76A}">
      <dsp:nvSpPr>
        <dsp:cNvPr id="0" name=""/>
        <dsp:cNvSpPr/>
      </dsp:nvSpPr>
      <dsp:spPr>
        <a:xfrm>
          <a:off x="1705626" y="1831667"/>
          <a:ext cx="2616568" cy="1569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Instead of binary labels, predict per-residue binding confidence </a:t>
          </a:r>
        </a:p>
      </dsp:txBody>
      <dsp:txXfrm>
        <a:off x="1705626" y="1831667"/>
        <a:ext cx="2616568" cy="1569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56DEA-917E-43A4-8CD7-6ABBB5DF9010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FA0FF-7FF8-42EC-AF13-ED92363E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4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Today I’ll present a deep learning pipeline for identifying which residues in Nuclear Export Signals (NESs) bind to the CRM1 receptor. This work combines structural biology, language models, and sequence-based learning.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FA0FF-7FF8-42EC-AF13-ED92363ED2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NESs are short, leucine-rich motifs. They control cellular localization of key proteins and bind CRM1 at 5 defined sites. Predicting which residues bind CRM1 helps both biology and drug discovery.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FA0FF-7FF8-42EC-AF13-ED92363ED2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2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used AlphaFold structures, identified NES and CRM1 chains, and </a:t>
            </a:r>
            <a:r>
              <a:rPr lang="en-GB" dirty="0" err="1"/>
              <a:t>labeled</a:t>
            </a:r>
            <a:r>
              <a:rPr lang="en-GB" dirty="0"/>
              <a:t> the 5 closest residues as "binders"—reflecting CRM1's 5 pockets.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FA0FF-7FF8-42EC-AF13-ED92363ED2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606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approach is sequence-only: we use ESM2 to embed peptides, then apply a </a:t>
            </a:r>
            <a:r>
              <a:rPr lang="en-GB" dirty="0" err="1"/>
              <a:t>BiLSTM</a:t>
            </a:r>
            <a:r>
              <a:rPr lang="en-GB" dirty="0"/>
              <a:t> to predict binding residues. We constrain the model to predict 5 per sequence.</a:t>
            </a:r>
          </a:p>
          <a:p>
            <a:r>
              <a:rPr lang="he-IL" dirty="0"/>
              <a:t>חישבנו עד כמה המודל טוב לפי כמה חיבורים נכונים הוא חזה מתוך ה-5.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FA0FF-7FF8-42EC-AF13-ED92363ED2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7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While modest, the model outperforms random guessing (F1 ≈ 0.20). Performance was highest on shorter peptides. Longer sequences made residue selection harder.</a:t>
            </a:r>
          </a:p>
          <a:p>
            <a:r>
              <a:rPr lang="he-IL" dirty="0"/>
              <a:t>עשינו גרסה </a:t>
            </a:r>
            <a:r>
              <a:rPr lang="he-IL" dirty="0" err="1"/>
              <a:t>ממושקלת</a:t>
            </a:r>
            <a:r>
              <a:rPr lang="he-IL" dirty="0"/>
              <a:t>, שנותנת באימון משקל גבוה יותר ל-1 (כי הוא רואה פחות 1 כי רוב הרצף הוא 0) אבל ראינו שזה לא שיפר באופן ניכר את התוצאות.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FA0FF-7FF8-42EC-AF13-ED92363ED2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0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a visual example from the test set. The model captures most true binders, though some are missed or incorrectly added. Weighted loss helped recall but slightly hurt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FA0FF-7FF8-42EC-AF13-ED92363ED2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While powerful, our model has limitations: AlphaFold noise, no 3D context, and fixed-size output. Future work should incorporate structure or motif awareness.</a:t>
            </a:r>
          </a:p>
          <a:p>
            <a:r>
              <a:rPr lang="he-IL" dirty="0"/>
              <a:t>המודל משתמש במבנים של אלפא </a:t>
            </a:r>
            <a:r>
              <a:rPr lang="he-IL" dirty="0" err="1"/>
              <a:t>פולד</a:t>
            </a:r>
            <a:r>
              <a:rPr lang="he-IL" dirty="0"/>
              <a:t>-בעצמם יכולים להיות לא </a:t>
            </a:r>
            <a:r>
              <a:rPr lang="he-IL" dirty="0" err="1"/>
              <a:t>מדוייקים</a:t>
            </a:r>
            <a:r>
              <a:rPr lang="he-IL" dirty="0"/>
              <a:t>, האימון לא רואה מבנים, רק רצפים, הנחנו שיש בדיוק 5 חומצות מינו שמתחברות, הנחה שלא בהכרח </a:t>
            </a:r>
            <a:r>
              <a:rPr lang="he-IL" dirty="0" err="1"/>
              <a:t>מדוייקת</a:t>
            </a:r>
            <a:r>
              <a:rPr lang="he-IL" dirty="0"/>
              <a:t> במציאות ואולי מגבילה את הביצועים של המודל.</a:t>
            </a:r>
          </a:p>
          <a:p>
            <a:r>
              <a:rPr lang="he-IL" dirty="0"/>
              <a:t>הצעות להמשך- לשלב מבנים באימון, לשלב מידע על רצפים ידועים של נסים (כמו שראינו שיש) ולחזות הסתברויות במקום בינארי.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FA0FF-7FF8-42EC-AF13-ED92363ED2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79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conclude, this project shows how pretrained protein models and sequence-based learning can approach structural tasks like binding site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FA0FF-7FF8-42EC-AF13-ED92363ED2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6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4C4A-7A01-443E-47C3-4A32CE780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BE550-9CE3-8861-F639-13288951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3BE2-9884-0CF7-EEDF-C1ECB7D8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11FE-38FE-B7CF-FBE2-D7F79BBE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880D-3074-C374-802D-5A33AC99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83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541-625F-FE1A-2C4E-747BDCFB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D815C-268C-5416-1884-76F82D389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C957-C1AC-A768-E996-AEF17E28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9B22-C8CA-DAD2-488A-330955CF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560D-6125-F9DE-68C6-E8CA54D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6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B3E5B-8CD9-6306-AA32-ED118E99D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BD575-D962-B92B-578A-DD85D9AF0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D194-2134-5446-4D10-D37EDB61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E5AD-1EC0-FD93-EA17-6790C7AA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EDC9-7128-AA77-334C-341641E2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F1B2-5526-475F-2DF9-FEB74DB9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0E7F-F2B1-7E23-412F-4DBE622F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31F6-75DA-5A80-3900-6100E645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56F5-FA07-911C-78A5-C33D407A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59E1-517F-4B1B-99E9-5A6611A9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3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B957-56DD-AA3C-FE83-F3511DB9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7DA81-DE36-980B-A6D4-50C4E70F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6BCE-74AE-0A18-405A-8EDBCD42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EE25-353C-2FA2-4B57-C30E19A2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2FB05-1BCC-2EE0-60C6-50BF48E8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7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0E98-ADD4-CD82-14E1-EE66D070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70E5-1066-0E75-529A-9FC0F9196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AB431-1508-2F4F-54DC-5AD6AD07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63C6-6287-96C1-5496-6E730970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BD79-3F14-0787-6461-7D381E7F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A76E6-7F7C-7DA3-3E1D-8546AC0B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40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4E0B-7762-9F1E-25F5-7A0202DF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CE0F-6394-96E7-0157-F835AB1F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F60FB-C276-45A3-F63D-E3C52327D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DCA31-A393-AFB3-4EFD-19400C8D6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5316-5F3A-8701-ED07-CEDC89C51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E7166-3747-513F-A47E-347F97E2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5BD1E-3728-A148-31E2-CEE7CDF0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1476C-8EA7-C88A-762E-D1FA1562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91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0943-9792-75E2-4F4C-E8E95C80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8BA07-1C97-29C4-45B5-6392526F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C616C-A199-B7B1-2B22-1F27BA3A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1F524-02FC-BCB9-30CD-F809890C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6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964EB-1CFF-58E0-1C92-6F72130C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98406-3D8D-B380-FF43-C63E9E6C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11BF0-4054-18DE-FA36-FC2920E9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89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546F-1A41-DE7F-CD0E-F3AB5671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18B4-06D7-9C41-82FB-C0756EEC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7464C-28C8-0401-5EC6-018D7B94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F54D-4598-25B0-C1BB-EDCB5DB8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D374A-4DBC-93BF-8E35-727C5B34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1E723-A055-84F7-491C-D2EC2F65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2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9079-D407-5EE0-19DE-3098E9DD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5FE38-6567-555C-9452-909743BF7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9F6A3-4344-832C-969E-1E6F21299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72E4C-D6B2-CCDD-7A89-8CE8FDA6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F07BA-1106-A8EF-0D48-53A15F22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03D80-4F14-C1DE-B1A6-4A10BD11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09F24-76BE-DD72-8F87-65067B40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9A10-A7CD-6400-4882-29BFEF13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F824-D54B-15D4-7FA2-048CA8D67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900CB-C1B5-4DCA-92C8-AE9372EB8B1F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DF7B-336A-C7EA-889D-1A706C4DB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667D2-5324-A9F0-13BD-A2B37E15E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566B4-8C91-4917-AE12-F69AEABE7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1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28FB-61C2-62D3-64C3-1958B6B2E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 Deep Learning Approach to Residue-Level NES–CRM1 Binding Prediction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CF31B-65FF-9C85-57C9-8A929704E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27119"/>
            <a:ext cx="9144000" cy="617036"/>
          </a:xfrm>
        </p:spPr>
        <p:txBody>
          <a:bodyPr/>
          <a:lstStyle/>
          <a:p>
            <a:r>
              <a:rPr lang="en-GB" dirty="0"/>
              <a:t>Amitai Turkel, Yedaaya Zivan, Ori Kitsberg, </a:t>
            </a:r>
            <a:r>
              <a:rPr lang="en-GB" dirty="0" err="1"/>
              <a:t>Yifa</a:t>
            </a:r>
            <a:r>
              <a:rPr lang="en-GB" dirty="0"/>
              <a:t> Admoni</a:t>
            </a:r>
          </a:p>
        </p:txBody>
      </p:sp>
    </p:spTree>
    <p:extLst>
      <p:ext uri="{BB962C8B-B14F-4D97-AF65-F5344CB8AC3E}">
        <p14:creationId xmlns:p14="http://schemas.microsoft.com/office/powerpoint/2010/main" val="270026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1962-F422-58A1-AA6C-B8D64E31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Biological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8D50-2AF1-8FEA-8732-E31C7DA3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Why NES–CRM1?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NESs export proteins from the nucleus via CRM1.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CRM1 has </a:t>
            </a:r>
            <a:r>
              <a:rPr lang="en-GB" b="1" dirty="0"/>
              <a:t>5 hydrophobic pockets</a:t>
            </a:r>
            <a:r>
              <a:rPr lang="en-GB" dirty="0"/>
              <a:t> that bind specific residues.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Accurate residue-level prediction is key for understanding nuclear export and targeting CRM1 in cancer.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97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6BE78-57C6-3A10-E2C2-F0873D057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E199-B6AC-DC1B-5193-803A8361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 &amp;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Labeling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DFAC-FAED-7B97-56C3-8A08A9FC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03375"/>
          </a:xfrm>
        </p:spPr>
        <p:txBody>
          <a:bodyPr/>
          <a:lstStyle/>
          <a:p>
            <a:pPr>
              <a:buNone/>
            </a:pPr>
            <a:r>
              <a:rPr lang="en-GB" b="1" dirty="0"/>
              <a:t>Data Source: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AlphaFold-predicted</a:t>
            </a:r>
            <a:r>
              <a:rPr lang="en-GB" dirty="0"/>
              <a:t> CRM1–NES complexes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Labels assigned using </a:t>
            </a:r>
            <a:r>
              <a:rPr lang="en-GB" b="1" dirty="0"/>
              <a:t>top-5 closest residues</a:t>
            </a:r>
            <a:r>
              <a:rPr lang="en-GB" dirty="0"/>
              <a:t> to CRM1 atoms</a:t>
            </a:r>
          </a:p>
          <a:p>
            <a:endParaRPr lang="en-GB" dirty="0"/>
          </a:p>
        </p:txBody>
      </p:sp>
      <p:pic>
        <p:nvPicPr>
          <p:cNvPr id="5" name="Picture 4" descr="A close-up of a structure&#10;&#10;AI-generated content may be incorrect.">
            <a:extLst>
              <a:ext uri="{FF2B5EF4-FFF2-40B4-BE49-F238E27FC236}">
                <a16:creationId xmlns:a16="http://schemas.microsoft.com/office/drawing/2014/main" id="{743DEBBA-DBBB-1DBD-4AAC-6248A7D4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85" y="3294063"/>
            <a:ext cx="4507830" cy="33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47B8E-D648-C50F-C259-AA7CCB73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3D66-0034-C0C0-2652-BE45A4D8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7DF0-5BCE-F8AD-0A44-2796C6F1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239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/>
              <a:t>Architecture: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Input: </a:t>
            </a:r>
            <a:r>
              <a:rPr lang="en-GB" b="1" dirty="0"/>
              <a:t>ESM2 embeddings</a:t>
            </a:r>
            <a:r>
              <a:rPr lang="en-GB" dirty="0"/>
              <a:t> (protein language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Backbone: </a:t>
            </a:r>
            <a:r>
              <a:rPr lang="en-GB" b="1" dirty="0" err="1"/>
              <a:t>BiLSTM</a:t>
            </a:r>
            <a:r>
              <a:rPr lang="en-GB" dirty="0"/>
              <a:t> for sequence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Output: </a:t>
            </a:r>
            <a:r>
              <a:rPr lang="en-GB" b="1" dirty="0"/>
              <a:t>Top-5 residue prediction</a:t>
            </a:r>
            <a:r>
              <a:rPr lang="en-GB" dirty="0"/>
              <a:t> via sigmoid + ranking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Pipeline Summary:</a:t>
            </a:r>
          </a:p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CC6D44-94A8-DA68-0510-187CE0669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703414"/>
              </p:ext>
            </p:extLst>
          </p:nvPr>
        </p:nvGraphicFramePr>
        <p:xfrm>
          <a:off x="838200" y="2662989"/>
          <a:ext cx="10515600" cy="4195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6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C1D7-1AF3-E994-8D86-859DC1F5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166A-04EF-92A4-36AF-71D9CD22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0A2E-4BAD-74D8-7371-E24B1417D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84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/>
              <a:t>Model Performance (Best Config):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Precision: </a:t>
            </a:r>
            <a:r>
              <a:rPr lang="en-GB" b="1" dirty="0"/>
              <a:t>0.45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Recall: </a:t>
            </a:r>
            <a:r>
              <a:rPr lang="en-GB" b="1" dirty="0"/>
              <a:t>0.45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F1 Score: </a:t>
            </a:r>
            <a:r>
              <a:rPr lang="en-GB" b="1" dirty="0"/>
              <a:t>0.45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D126A260-E3E2-B2F6-5A16-D52C3068B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58" y="3814010"/>
            <a:ext cx="4301294" cy="2867529"/>
          </a:xfrm>
          <a:prstGeom prst="rect">
            <a:avLst/>
          </a:prstGeom>
        </p:spPr>
      </p:pic>
      <p:pic>
        <p:nvPicPr>
          <p:cNvPr id="7" name="Picture 6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443D7B34-725E-A69E-1A89-6E8D75513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19" y="3814010"/>
            <a:ext cx="4306824" cy="2871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64F3BA-B62F-B14E-9FBC-631C95AEBDFF}"/>
              </a:ext>
            </a:extLst>
          </p:cNvPr>
          <p:cNvSpPr txBox="1"/>
          <p:nvPr/>
        </p:nvSpPr>
        <p:spPr>
          <a:xfrm>
            <a:off x="3352804" y="3508846"/>
            <a:ext cx="14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8443F-E290-9338-F79F-624B88739139}"/>
              </a:ext>
            </a:extLst>
          </p:cNvPr>
          <p:cNvSpPr txBox="1"/>
          <p:nvPr/>
        </p:nvSpPr>
        <p:spPr>
          <a:xfrm>
            <a:off x="7659628" y="3508846"/>
            <a:ext cx="22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Weight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62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EE6B-34EC-9A7F-FB28-52D635C6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 Example - pos_FA68_E357_al</a:t>
            </a:r>
          </a:p>
        </p:txBody>
      </p:sp>
      <p:pic>
        <p:nvPicPr>
          <p:cNvPr id="5" name="Picture 4" descr="A close-up of a structure&#10;&#10;AI-generated content may be incorrect.">
            <a:extLst>
              <a:ext uri="{FF2B5EF4-FFF2-40B4-BE49-F238E27FC236}">
                <a16:creationId xmlns:a16="http://schemas.microsoft.com/office/drawing/2014/main" id="{F468474A-C2CE-1855-2EE3-71D5D9CA7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7" y="2057400"/>
            <a:ext cx="4892843" cy="3669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E23C1-6969-E1E0-0B68-F1E70BE06F7F}"/>
              </a:ext>
            </a:extLst>
          </p:cNvPr>
          <p:cNvSpPr txBox="1"/>
          <p:nvPr/>
        </p:nvSpPr>
        <p:spPr>
          <a:xfrm>
            <a:off x="1949115" y="1560415"/>
            <a:ext cx="340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</a:t>
            </a:r>
            <a:r>
              <a:rPr lang="en-GB" dirty="0" err="1"/>
              <a:t>lable</a:t>
            </a:r>
            <a:r>
              <a:rPr lang="en-GB" dirty="0"/>
              <a:t>:</a:t>
            </a:r>
          </a:p>
        </p:txBody>
      </p:sp>
      <p:pic>
        <p:nvPicPr>
          <p:cNvPr id="8" name="Picture 7" descr="A close-up of a dna molecule&#10;&#10;AI-generated content may be incorrect.">
            <a:extLst>
              <a:ext uri="{FF2B5EF4-FFF2-40B4-BE49-F238E27FC236}">
                <a16:creationId xmlns:a16="http://schemas.microsoft.com/office/drawing/2014/main" id="{934ABE7D-BD5F-3BF7-6CF6-A66D3DB62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3" y="2057400"/>
            <a:ext cx="4888992" cy="3666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6F30DE-B4A6-83F8-DB2E-F3068BCB0787}"/>
              </a:ext>
            </a:extLst>
          </p:cNvPr>
          <p:cNvSpPr txBox="1"/>
          <p:nvPr/>
        </p:nvSpPr>
        <p:spPr>
          <a:xfrm>
            <a:off x="7321296" y="1560415"/>
            <a:ext cx="340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Weighted model predication:</a:t>
            </a:r>
          </a:p>
        </p:txBody>
      </p:sp>
    </p:spTree>
    <p:extLst>
      <p:ext uri="{BB962C8B-B14F-4D97-AF65-F5344CB8AC3E}">
        <p14:creationId xmlns:p14="http://schemas.microsoft.com/office/powerpoint/2010/main" val="33384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FFDD4-AF57-66E3-0169-5AB1C27C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FE8F-B213-70F5-9917-4EE4E477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Limitations &amp; Future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5066AD-265E-7E93-0836-FAC414927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753444"/>
              </p:ext>
            </p:extLst>
          </p:nvPr>
        </p:nvGraphicFramePr>
        <p:xfrm>
          <a:off x="228600" y="2709912"/>
          <a:ext cx="6027821" cy="3401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C78FE98-195E-4D42-CC9D-DC8A94E3915D}"/>
              </a:ext>
            </a:extLst>
          </p:cNvPr>
          <p:cNvSpPr/>
          <p:nvPr/>
        </p:nvSpPr>
        <p:spPr>
          <a:xfrm>
            <a:off x="1335678" y="1495442"/>
            <a:ext cx="38136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Limitations</a:t>
            </a:r>
            <a:endParaRPr lang="en-US" sz="240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92174AF-667B-2F70-48D8-B38F110A5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138448"/>
              </p:ext>
            </p:extLst>
          </p:nvPr>
        </p:nvGraphicFramePr>
        <p:xfrm>
          <a:off x="6096000" y="2708708"/>
          <a:ext cx="6027821" cy="3401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FDE4E23-F714-2891-02A4-962B78184FD9}"/>
              </a:ext>
            </a:extLst>
          </p:cNvPr>
          <p:cNvSpPr/>
          <p:nvPr/>
        </p:nvSpPr>
        <p:spPr>
          <a:xfrm>
            <a:off x="7203078" y="1494238"/>
            <a:ext cx="38136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dirty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Steps</a:t>
            </a:r>
            <a:endParaRPr lang="en-US" sz="480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02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0ED5-FE19-BC6A-EB6C-D44E6E3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D5AE50-5D07-631E-36B9-FA0360EC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29"/>
            <a:ext cx="10515600" cy="1603375"/>
          </a:xfrm>
        </p:spPr>
        <p:txBody>
          <a:bodyPr/>
          <a:lstStyle/>
          <a:p>
            <a:pPr lvl="0"/>
            <a:r>
              <a:rPr lang="en-GB" sz="2800" dirty="0"/>
              <a:t>Sequence-based model predicts CRM1-binding NES residues</a:t>
            </a:r>
          </a:p>
          <a:p>
            <a:r>
              <a:rPr lang="en-GB" sz="2800" dirty="0"/>
              <a:t>Uses ESM2 embeddings + </a:t>
            </a:r>
            <a:r>
              <a:rPr lang="en-GB" sz="2800" dirty="0" err="1"/>
              <a:t>BiLSTM</a:t>
            </a:r>
            <a:r>
              <a:rPr lang="en-GB" sz="2800" dirty="0"/>
              <a:t> + top-5 strategy</a:t>
            </a:r>
          </a:p>
          <a:p>
            <a:r>
              <a:rPr lang="en-GB" sz="2800" dirty="0"/>
              <a:t>F1 ≈ 0.45: &gt;2× better than random</a:t>
            </a:r>
          </a:p>
        </p:txBody>
      </p:sp>
      <p:pic>
        <p:nvPicPr>
          <p:cNvPr id="8" name="Picture 7" descr="A close-up of a structure&#10;&#10;AI-generated content may be incorrect.">
            <a:extLst>
              <a:ext uri="{FF2B5EF4-FFF2-40B4-BE49-F238E27FC236}">
                <a16:creationId xmlns:a16="http://schemas.microsoft.com/office/drawing/2014/main" id="{A0D9A2A7-6550-7E8A-62B4-05E28BB5E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85" y="3429000"/>
            <a:ext cx="4507830" cy="33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1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596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 Deep Learning Approach to Residue-Level NES–CRM1 Binding Prediction </vt:lpstr>
      <vt:lpstr>Biological Motivation</vt:lpstr>
      <vt:lpstr>Dataset &amp; Labeling Strategy</vt:lpstr>
      <vt:lpstr>Model Overview</vt:lpstr>
      <vt:lpstr>Results &amp; Insights</vt:lpstr>
      <vt:lpstr>Visual Example - pos_FA68_E357_al</vt:lpstr>
      <vt:lpstr>Limitations &amp; 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Ori Kitsberg</dc:creator>
  <cp:lastModifiedBy>Ori Kitsberg</cp:lastModifiedBy>
  <cp:revision>2</cp:revision>
  <dcterms:created xsi:type="dcterms:W3CDTF">2025-06-22T18:06:04Z</dcterms:created>
  <dcterms:modified xsi:type="dcterms:W3CDTF">2025-06-23T05:59:24Z</dcterms:modified>
</cp:coreProperties>
</file>