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9"/>
  </p:notesMasterIdLst>
  <p:sldIdLst>
    <p:sldId id="256" r:id="rId2"/>
    <p:sldId id="262" r:id="rId3"/>
    <p:sldId id="258" r:id="rId4"/>
    <p:sldId id="257" r:id="rId5"/>
    <p:sldId id="259"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3979" autoAdjust="0"/>
  </p:normalViewPr>
  <p:slideViewPr>
    <p:cSldViewPr snapToGrid="0">
      <p:cViewPr varScale="1">
        <p:scale>
          <a:sx n="69" d="100"/>
          <a:sy n="69" d="100"/>
        </p:scale>
        <p:origin x="54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945436-7FA2-4F5C-9743-1F400B13D5B6}" type="datetimeFigureOut">
              <a:rPr lang="en-US" smtClean="0"/>
              <a:t>30-Oct-22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069D56-CAA6-41D9-B482-CD0C12A3500D}" type="slidenum">
              <a:rPr lang="en-US" smtClean="0"/>
              <a:t>‹#›</a:t>
            </a:fld>
            <a:endParaRPr lang="en-US"/>
          </a:p>
        </p:txBody>
      </p:sp>
    </p:spTree>
    <p:extLst>
      <p:ext uri="{BB962C8B-B14F-4D97-AF65-F5344CB8AC3E}">
        <p14:creationId xmlns:p14="http://schemas.microsoft.com/office/powerpoint/2010/main" val="13984154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need to estimate the capacity required for the production. This can be estimated based on the following:</a:t>
            </a:r>
          </a:p>
          <a:p>
            <a:pPr marL="228600" indent="-228600">
              <a:buFont typeface="+mj-lt"/>
              <a:buAutoNum type="arabicPeriod"/>
            </a:pPr>
            <a:r>
              <a:rPr lang="en-US" dirty="0" smtClean="0"/>
              <a:t>Estimate the demand for different brands</a:t>
            </a:r>
            <a:r>
              <a:rPr lang="en-US" baseline="0" dirty="0" smtClean="0"/>
              <a:t> </a:t>
            </a:r>
            <a:r>
              <a:rPr lang="en-US" baseline="0" dirty="0" smtClean="0">
                <a:sym typeface="Wingdings" panose="05000000000000000000" pitchFamily="2" charset="2"/>
              </a:rPr>
              <a:t> Based on the region wise demand per brand, demand predictions in near future </a:t>
            </a:r>
            <a:endParaRPr lang="en-US" dirty="0" smtClean="0"/>
          </a:p>
          <a:p>
            <a:pPr marL="228600" indent="-228600">
              <a:buFont typeface="+mj-lt"/>
              <a:buAutoNum type="arabicPeriod"/>
            </a:pPr>
            <a:r>
              <a:rPr lang="en-US" dirty="0" smtClean="0"/>
              <a:t>Estimate the capacity </a:t>
            </a:r>
            <a:r>
              <a:rPr lang="en-US" dirty="0" smtClean="0">
                <a:sym typeface="Wingdings" panose="05000000000000000000" pitchFamily="2" charset="2"/>
              </a:rPr>
              <a:t> Based on the predicted demands</a:t>
            </a:r>
          </a:p>
          <a:p>
            <a:pPr marL="685800" lvl="1" indent="-228600">
              <a:buFont typeface="+mj-lt"/>
              <a:buAutoNum type="arabicPeriod"/>
            </a:pPr>
            <a:r>
              <a:rPr lang="en-US" dirty="0" smtClean="0">
                <a:sym typeface="Wingdings" panose="05000000000000000000" pitchFamily="2" charset="2"/>
              </a:rPr>
              <a:t>Note: This</a:t>
            </a:r>
            <a:r>
              <a:rPr lang="en-US" baseline="0" dirty="0" smtClean="0">
                <a:sym typeface="Wingdings" panose="05000000000000000000" pitchFamily="2" charset="2"/>
              </a:rPr>
              <a:t> includes brand wise predictions</a:t>
            </a:r>
            <a:endParaRPr lang="en-US" dirty="0" smtClean="0">
              <a:sym typeface="Wingdings" panose="05000000000000000000" pitchFamily="2" charset="2"/>
            </a:endParaRPr>
          </a:p>
          <a:p>
            <a:pPr marL="228600" indent="-228600">
              <a:buFont typeface="+mj-lt"/>
              <a:buAutoNum type="arabicPeriod"/>
            </a:pPr>
            <a:r>
              <a:rPr lang="en-US" dirty="0" smtClean="0">
                <a:sym typeface="Wingdings" panose="05000000000000000000" pitchFamily="2" charset="2"/>
              </a:rPr>
              <a:t>Estimate the capacity utilization  Based on</a:t>
            </a:r>
            <a:r>
              <a:rPr lang="en-US" baseline="0" dirty="0" smtClean="0">
                <a:sym typeface="Wingdings" panose="05000000000000000000" pitchFamily="2" charset="2"/>
              </a:rPr>
              <a:t> the capacity utilization at the current site</a:t>
            </a:r>
          </a:p>
          <a:p>
            <a:pPr marL="685800" lvl="1" indent="-228600">
              <a:buFont typeface="+mj-lt"/>
              <a:buAutoNum type="arabicPeriod"/>
            </a:pPr>
            <a:r>
              <a:rPr lang="en-US" baseline="0" dirty="0" smtClean="0">
                <a:sym typeface="Wingdings" panose="05000000000000000000" pitchFamily="2" charset="2"/>
              </a:rPr>
              <a:t>Note: Please keep some room for the lower capacity utilization in the initial phases of the site.</a:t>
            </a:r>
            <a:endParaRPr lang="en-US" dirty="0"/>
          </a:p>
        </p:txBody>
      </p:sp>
      <p:sp>
        <p:nvSpPr>
          <p:cNvPr id="4" name="Slide Number Placeholder 3"/>
          <p:cNvSpPr>
            <a:spLocks noGrp="1"/>
          </p:cNvSpPr>
          <p:nvPr>
            <p:ph type="sldNum" sz="quarter" idx="10"/>
          </p:nvPr>
        </p:nvSpPr>
        <p:spPr/>
        <p:txBody>
          <a:bodyPr/>
          <a:lstStyle/>
          <a:p>
            <a:fld id="{AD069D56-CAA6-41D9-B482-CD0C12A3500D}" type="slidenum">
              <a:rPr lang="en-US" smtClean="0"/>
              <a:t>3</a:t>
            </a:fld>
            <a:endParaRPr lang="en-US"/>
          </a:p>
        </p:txBody>
      </p:sp>
    </p:spTree>
    <p:extLst>
      <p:ext uri="{BB962C8B-B14F-4D97-AF65-F5344CB8AC3E}">
        <p14:creationId xmlns:p14="http://schemas.microsoft.com/office/powerpoint/2010/main" val="3519042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need to</a:t>
            </a:r>
            <a:r>
              <a:rPr lang="en-US" baseline="0" dirty="0" smtClean="0"/>
              <a:t> understand the distribution impact based on the following:</a:t>
            </a:r>
          </a:p>
          <a:p>
            <a:pPr marL="228600" indent="-228600">
              <a:buFont typeface="+mj-lt"/>
              <a:buAutoNum type="arabicPeriod"/>
            </a:pPr>
            <a:r>
              <a:rPr lang="en-US" baseline="0" dirty="0" smtClean="0"/>
              <a:t>Estimate the median distribution distance </a:t>
            </a:r>
            <a:r>
              <a:rPr lang="en-US" baseline="0" dirty="0" smtClean="0">
                <a:sym typeface="Wingdings" panose="05000000000000000000" pitchFamily="2" charset="2"/>
              </a:rPr>
              <a:t> Based on the Geographical distribution distance from the new site, and current site distribution distance</a:t>
            </a:r>
          </a:p>
          <a:p>
            <a:pPr marL="685800" lvl="1" indent="-228600">
              <a:buFont typeface="+mj-lt"/>
              <a:buAutoNum type="arabicPeriod"/>
            </a:pPr>
            <a:r>
              <a:rPr lang="en-US" baseline="0" dirty="0" smtClean="0">
                <a:sym typeface="Wingdings" panose="05000000000000000000" pitchFamily="2" charset="2"/>
              </a:rPr>
              <a:t>Note: Divide the distribution between the 2 sites when estimating the median distance.</a:t>
            </a:r>
          </a:p>
          <a:p>
            <a:pPr marL="228600" lvl="0" indent="-228600">
              <a:buFont typeface="+mj-lt"/>
              <a:buAutoNum type="arabicPeriod"/>
            </a:pPr>
            <a:r>
              <a:rPr lang="en-US" baseline="0" dirty="0" smtClean="0">
                <a:sym typeface="Wingdings" panose="05000000000000000000" pitchFamily="2" charset="2"/>
              </a:rPr>
              <a:t>Gather data about the current wholesalers association, so that the strategy to include the new wholesalers near the new site and the regions can be worked on.</a:t>
            </a:r>
          </a:p>
          <a:p>
            <a:pPr marL="685800" lvl="1" indent="-228600">
              <a:buFont typeface="+mj-lt"/>
              <a:buAutoNum type="arabicPeriod"/>
            </a:pPr>
            <a:r>
              <a:rPr lang="en-US" baseline="0" dirty="0" smtClean="0">
                <a:sym typeface="Wingdings" panose="05000000000000000000" pitchFamily="2" charset="2"/>
              </a:rPr>
              <a:t>Currently associated wholesalers region wise, their shares</a:t>
            </a:r>
          </a:p>
          <a:p>
            <a:pPr marL="685800" lvl="1" indent="-228600">
              <a:buFont typeface="+mj-lt"/>
              <a:buAutoNum type="arabicPeriod"/>
            </a:pPr>
            <a:r>
              <a:rPr lang="en-US" baseline="0" dirty="0" smtClean="0">
                <a:sym typeface="Wingdings" panose="05000000000000000000" pitchFamily="2" charset="2"/>
              </a:rPr>
              <a:t>Sales at the wholesalers, brand wise sales</a:t>
            </a:r>
          </a:p>
          <a:p>
            <a:pPr marL="685800" lvl="1" indent="-228600">
              <a:buFont typeface="+mj-lt"/>
              <a:buAutoNum type="arabicPeriod"/>
            </a:pPr>
            <a:r>
              <a:rPr lang="en-US" baseline="0" dirty="0" smtClean="0">
                <a:sym typeface="Wingdings" panose="05000000000000000000" pitchFamily="2" charset="2"/>
              </a:rPr>
              <a:t>Average beer destroyed at the wholesalers</a:t>
            </a:r>
          </a:p>
          <a:p>
            <a:pPr marL="685800" lvl="1" indent="-228600">
              <a:buFont typeface="+mj-lt"/>
              <a:buAutoNum type="arabicPeriod"/>
            </a:pPr>
            <a:r>
              <a:rPr lang="en-US" baseline="0" dirty="0" smtClean="0">
                <a:sym typeface="Wingdings" panose="05000000000000000000" pitchFamily="2" charset="2"/>
              </a:rPr>
              <a:t>Cost of market development</a:t>
            </a:r>
          </a:p>
          <a:p>
            <a:pPr marL="228600" lvl="0" indent="-228600">
              <a:buFont typeface="+mj-lt"/>
              <a:buAutoNum type="arabicPeriod"/>
            </a:pPr>
            <a:r>
              <a:rPr lang="en-US" baseline="0" dirty="0" smtClean="0">
                <a:sym typeface="Wingdings" panose="05000000000000000000" pitchFamily="2" charset="2"/>
              </a:rPr>
              <a:t>Collect the external data about the available wholesalers:</a:t>
            </a:r>
          </a:p>
          <a:p>
            <a:pPr marL="685800" lvl="1" indent="-228600">
              <a:buFont typeface="+mj-lt"/>
              <a:buAutoNum type="arabicPeriod"/>
            </a:pPr>
            <a:r>
              <a:rPr lang="en-US" baseline="0" dirty="0" smtClean="0">
                <a:sym typeface="Wingdings" panose="05000000000000000000" pitchFamily="2" charset="2"/>
              </a:rPr>
              <a:t>Available wholesalers</a:t>
            </a:r>
          </a:p>
          <a:p>
            <a:pPr marL="685800" lvl="1" indent="-228600">
              <a:buFont typeface="+mj-lt"/>
              <a:buAutoNum type="arabicPeriod"/>
            </a:pPr>
            <a:r>
              <a:rPr lang="en-US" baseline="0" dirty="0" smtClean="0">
                <a:sym typeface="Wingdings" panose="05000000000000000000" pitchFamily="2" charset="2"/>
              </a:rPr>
              <a:t>Their sales</a:t>
            </a:r>
          </a:p>
          <a:p>
            <a:pPr marL="685800" lvl="1" indent="-228600">
              <a:buFont typeface="+mj-lt"/>
              <a:buAutoNum type="arabicPeriod"/>
            </a:pPr>
            <a:r>
              <a:rPr lang="en-US" baseline="0" dirty="0" smtClean="0">
                <a:sym typeface="Wingdings" panose="05000000000000000000" pitchFamily="2" charset="2"/>
              </a:rPr>
              <a:t>Brands sold by them</a:t>
            </a:r>
          </a:p>
          <a:p>
            <a:pPr marL="228600" lvl="0" indent="-228600">
              <a:buFont typeface="+mj-lt"/>
              <a:buAutoNum type="arabicPeriod"/>
            </a:pPr>
            <a:endParaRPr lang="en-US" baseline="0" dirty="0" smtClean="0">
              <a:sym typeface="Wingdings" panose="05000000000000000000" pitchFamily="2" charset="2"/>
            </a:endParaRPr>
          </a:p>
          <a:p>
            <a:pPr marL="0" lvl="0" indent="0">
              <a:buFont typeface="+mj-lt"/>
              <a:buNone/>
            </a:pPr>
            <a:r>
              <a:rPr lang="en-US" baseline="0" dirty="0" smtClean="0">
                <a:sym typeface="Wingdings" panose="05000000000000000000" pitchFamily="2" charset="2"/>
              </a:rPr>
              <a:t>Based on these details, some experiments can be run to capture the new wholesalers. These experiments can be performed even with respect to the current site productions.</a:t>
            </a:r>
          </a:p>
          <a:p>
            <a:pPr marL="685800" lvl="1" indent="-228600">
              <a:buFont typeface="+mj-lt"/>
              <a:buAutoNum type="arabicPeriod"/>
            </a:pPr>
            <a:endParaRPr lang="en-US" baseline="0" dirty="0" smtClean="0">
              <a:sym typeface="Wingdings" panose="05000000000000000000" pitchFamily="2" charset="2"/>
            </a:endParaRPr>
          </a:p>
          <a:p>
            <a:pPr marL="685800" lvl="1" indent="-228600">
              <a:buFont typeface="+mj-lt"/>
              <a:buAutoNum type="arabicPeriod"/>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AD069D56-CAA6-41D9-B482-CD0C12A3500D}" type="slidenum">
              <a:rPr lang="en-US" smtClean="0"/>
              <a:t>4</a:t>
            </a:fld>
            <a:endParaRPr lang="en-US"/>
          </a:p>
        </p:txBody>
      </p:sp>
    </p:spTree>
    <p:extLst>
      <p:ext uri="{BB962C8B-B14F-4D97-AF65-F5344CB8AC3E}">
        <p14:creationId xmlns:p14="http://schemas.microsoft.com/office/powerpoint/2010/main" val="27910000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Collect the following data in order to understand the resources for procurement:</a:t>
            </a:r>
          </a:p>
          <a:p>
            <a:pPr marL="228600" indent="-228600">
              <a:buFont typeface="+mj-lt"/>
              <a:buAutoNum type="arabicPeriod"/>
            </a:pPr>
            <a:r>
              <a:rPr lang="en-US" dirty="0" smtClean="0"/>
              <a:t>Required amount of water</a:t>
            </a:r>
            <a:r>
              <a:rPr lang="en-US" baseline="0" dirty="0" smtClean="0"/>
              <a:t> per brand </a:t>
            </a:r>
            <a:r>
              <a:rPr lang="en-US" baseline="0" dirty="0" smtClean="0">
                <a:sym typeface="Wingdings" panose="05000000000000000000" pitchFamily="2" charset="2"/>
              </a:rPr>
              <a:t> Based on the capacity estimates</a:t>
            </a:r>
            <a:endParaRPr lang="en-US" baseline="0" dirty="0" smtClean="0"/>
          </a:p>
          <a:p>
            <a:pPr marL="228600" indent="-228600">
              <a:buFont typeface="+mj-lt"/>
              <a:buAutoNum type="arabicPeriod"/>
            </a:pPr>
            <a:r>
              <a:rPr lang="en-US" dirty="0" smtClean="0"/>
              <a:t>Geographical availability of water reservoir in vicinity</a:t>
            </a:r>
          </a:p>
          <a:p>
            <a:pPr marL="228600" indent="-228600">
              <a:buFont typeface="+mj-lt"/>
              <a:buAutoNum type="arabicPeriod"/>
            </a:pPr>
            <a:r>
              <a:rPr lang="en-US" dirty="0" smtClean="0"/>
              <a:t>Required amount</a:t>
            </a:r>
            <a:r>
              <a:rPr lang="en-US" baseline="0" dirty="0" smtClean="0"/>
              <a:t> of barley </a:t>
            </a:r>
            <a:r>
              <a:rPr lang="en-US" baseline="0" dirty="0" smtClean="0">
                <a:sym typeface="Wingdings" panose="05000000000000000000" pitchFamily="2" charset="2"/>
              </a:rPr>
              <a:t> based on the capacity estimates</a:t>
            </a:r>
            <a:endParaRPr lang="en-US" baseline="0" dirty="0" smtClean="0"/>
          </a:p>
          <a:p>
            <a:pPr marL="228600" indent="-228600">
              <a:buFont typeface="+mj-lt"/>
              <a:buAutoNum type="arabicPeriod"/>
            </a:pPr>
            <a:r>
              <a:rPr lang="en-US" baseline="0" dirty="0" smtClean="0"/>
              <a:t>Geographical availability of barley in vicinity</a:t>
            </a:r>
          </a:p>
          <a:p>
            <a:pPr marL="228600" indent="-228600">
              <a:buFont typeface="+mj-lt"/>
              <a:buAutoNum type="arabicPeriod"/>
            </a:pPr>
            <a:r>
              <a:rPr lang="en-US" baseline="0" dirty="0" smtClean="0"/>
              <a:t>Required amount of rice and grains </a:t>
            </a:r>
            <a:r>
              <a:rPr lang="en-US" baseline="0" dirty="0" smtClean="0">
                <a:sym typeface="Wingdings" panose="05000000000000000000" pitchFamily="2" charset="2"/>
              </a:rPr>
              <a:t> Based on the capacity estimates</a:t>
            </a:r>
            <a:endParaRPr lang="en-US" baseline="0" dirty="0" smtClean="0"/>
          </a:p>
          <a:p>
            <a:pPr marL="228600" indent="-228600">
              <a:buFont typeface="+mj-lt"/>
              <a:buAutoNum type="arabicPeriod"/>
            </a:pPr>
            <a:r>
              <a:rPr lang="en-US" baseline="0" dirty="0" smtClean="0"/>
              <a:t>Geographical availability of rice and gran in vicinity</a:t>
            </a:r>
            <a:endParaRPr lang="en-US" dirty="0"/>
          </a:p>
        </p:txBody>
      </p:sp>
      <p:sp>
        <p:nvSpPr>
          <p:cNvPr id="4" name="Slide Number Placeholder 3"/>
          <p:cNvSpPr>
            <a:spLocks noGrp="1"/>
          </p:cNvSpPr>
          <p:nvPr>
            <p:ph type="sldNum" sz="quarter" idx="10"/>
          </p:nvPr>
        </p:nvSpPr>
        <p:spPr/>
        <p:txBody>
          <a:bodyPr/>
          <a:lstStyle/>
          <a:p>
            <a:fld id="{AD069D56-CAA6-41D9-B482-CD0C12A3500D}" type="slidenum">
              <a:rPr lang="en-US" smtClean="0"/>
              <a:t>5</a:t>
            </a:fld>
            <a:endParaRPr lang="en-US"/>
          </a:p>
        </p:txBody>
      </p:sp>
    </p:spTree>
    <p:extLst>
      <p:ext uri="{BB962C8B-B14F-4D97-AF65-F5344CB8AC3E}">
        <p14:creationId xmlns:p14="http://schemas.microsoft.com/office/powerpoint/2010/main" val="18745846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order to estimate</a:t>
            </a:r>
            <a:r>
              <a:rPr lang="en-US" baseline="0" dirty="0" smtClean="0"/>
              <a:t> the profits and initial capital required, we need to do the following:</a:t>
            </a:r>
          </a:p>
          <a:p>
            <a:pPr marL="228600" indent="-228600">
              <a:buFont typeface="+mj-lt"/>
              <a:buAutoNum type="arabicPeriod"/>
            </a:pPr>
            <a:r>
              <a:rPr lang="en-US" baseline="0" dirty="0" smtClean="0"/>
              <a:t>Estimate the capital required for capacity </a:t>
            </a:r>
            <a:r>
              <a:rPr lang="en-US" baseline="0" dirty="0" smtClean="0">
                <a:sym typeface="Wingdings" panose="05000000000000000000" pitchFamily="2" charset="2"/>
              </a:rPr>
              <a:t> Based on the required capacity and capacity utilization estimated earlier. Inductive approach to be used by studying the current site capital investments.</a:t>
            </a:r>
            <a:endParaRPr lang="en-US" baseline="0" dirty="0" smtClean="0"/>
          </a:p>
          <a:p>
            <a:pPr marL="228600" indent="-228600">
              <a:buFont typeface="+mj-lt"/>
              <a:buAutoNum type="arabicPeriod"/>
            </a:pPr>
            <a:r>
              <a:rPr lang="en-US" baseline="0" dirty="0" smtClean="0"/>
              <a:t>Estimate the cost of production </a:t>
            </a:r>
            <a:r>
              <a:rPr lang="en-US" baseline="0" dirty="0" smtClean="0">
                <a:sym typeface="Wingdings" panose="05000000000000000000" pitchFamily="2" charset="2"/>
              </a:rPr>
              <a:t> Based on the cost of procurement (estimated earlier), cost of labor (Estimated based on labor requirements) and cost of production (Estimated based on production requirements)</a:t>
            </a:r>
            <a:endParaRPr lang="en-US" baseline="0" dirty="0" smtClean="0"/>
          </a:p>
          <a:p>
            <a:pPr marL="228600" indent="-228600">
              <a:buFont typeface="+mj-lt"/>
              <a:buAutoNum type="arabicPeriod"/>
            </a:pPr>
            <a:r>
              <a:rPr lang="en-US" baseline="0" dirty="0" smtClean="0"/>
              <a:t>Estimate the cost of marketing </a:t>
            </a:r>
            <a:r>
              <a:rPr lang="en-US" baseline="0" dirty="0" smtClean="0">
                <a:sym typeface="Wingdings" panose="05000000000000000000" pitchFamily="2" charset="2"/>
              </a:rPr>
              <a:t> Based on the advertising data available</a:t>
            </a:r>
            <a:endParaRPr lang="en-US" baseline="0" dirty="0" smtClean="0"/>
          </a:p>
          <a:p>
            <a:pPr marL="228600" indent="-228600">
              <a:buFont typeface="+mj-lt"/>
              <a:buAutoNum type="arabicPeriod"/>
            </a:pPr>
            <a:r>
              <a:rPr lang="en-US" baseline="0" dirty="0" smtClean="0"/>
              <a:t>Estimate the cost of distribution </a:t>
            </a:r>
            <a:r>
              <a:rPr lang="en-US" baseline="0" dirty="0" smtClean="0">
                <a:sym typeface="Wingdings" panose="05000000000000000000" pitchFamily="2" charset="2"/>
              </a:rPr>
              <a:t> Based on the median distribution distance (Calculated earlier) and shipping costs (Estimated based on the distance and current shipping cost data)</a:t>
            </a:r>
            <a:endParaRPr lang="en-US" baseline="0" dirty="0" smtClean="0"/>
          </a:p>
          <a:p>
            <a:pPr marL="228600" indent="-228600">
              <a:buFont typeface="+mj-lt"/>
              <a:buAutoNum type="arabicPeriod"/>
            </a:pPr>
            <a:r>
              <a:rPr lang="en-US" baseline="0" dirty="0" smtClean="0"/>
              <a:t>Estimate the total profits </a:t>
            </a:r>
            <a:r>
              <a:rPr lang="en-US" baseline="0" dirty="0" smtClean="0">
                <a:sym typeface="Wingdings" panose="05000000000000000000" pitchFamily="2" charset="2"/>
              </a:rPr>
              <a:t> Based on the revenue (Estimated based on per brand price and per brand sales region wise) and the total production (Estimated earlier) and distribution costs involved (Estimated earlier)</a:t>
            </a:r>
            <a:endParaRPr lang="en-US" dirty="0"/>
          </a:p>
        </p:txBody>
      </p:sp>
      <p:sp>
        <p:nvSpPr>
          <p:cNvPr id="4" name="Slide Number Placeholder 3"/>
          <p:cNvSpPr>
            <a:spLocks noGrp="1"/>
          </p:cNvSpPr>
          <p:nvPr>
            <p:ph type="sldNum" sz="quarter" idx="10"/>
          </p:nvPr>
        </p:nvSpPr>
        <p:spPr/>
        <p:txBody>
          <a:bodyPr/>
          <a:lstStyle/>
          <a:p>
            <a:fld id="{AD069D56-CAA6-41D9-B482-CD0C12A3500D}" type="slidenum">
              <a:rPr lang="en-US" smtClean="0"/>
              <a:t>6</a:t>
            </a:fld>
            <a:endParaRPr lang="en-US"/>
          </a:p>
        </p:txBody>
      </p:sp>
    </p:spTree>
    <p:extLst>
      <p:ext uri="{BB962C8B-B14F-4D97-AF65-F5344CB8AC3E}">
        <p14:creationId xmlns:p14="http://schemas.microsoft.com/office/powerpoint/2010/main" val="37631023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7B0B06A-90D3-4153-B08C-1E10CE631995}" type="datetime1">
              <a:rPr lang="en-US" smtClean="0"/>
              <a:t>30-Oct-22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C6C6B1-2555-419C-A586-FD97C5F49386}" type="slidenum">
              <a:rPr lang="en-US" smtClean="0"/>
              <a:t>‹#›</a:t>
            </a:fld>
            <a:endParaRPr lang="en-US"/>
          </a:p>
        </p:txBody>
      </p:sp>
    </p:spTree>
    <p:extLst>
      <p:ext uri="{BB962C8B-B14F-4D97-AF65-F5344CB8AC3E}">
        <p14:creationId xmlns:p14="http://schemas.microsoft.com/office/powerpoint/2010/main" val="3069950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2BD0C9-4915-4052-85D2-BD001CDAA343}" type="datetime1">
              <a:rPr lang="en-US" smtClean="0"/>
              <a:t>30-Oct-22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C6C6B1-2555-419C-A586-FD97C5F49386}" type="slidenum">
              <a:rPr lang="en-US" smtClean="0"/>
              <a:t>‹#›</a:t>
            </a:fld>
            <a:endParaRPr lang="en-US"/>
          </a:p>
        </p:txBody>
      </p:sp>
    </p:spTree>
    <p:extLst>
      <p:ext uri="{BB962C8B-B14F-4D97-AF65-F5344CB8AC3E}">
        <p14:creationId xmlns:p14="http://schemas.microsoft.com/office/powerpoint/2010/main" val="4074384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D7FABD-AA4B-4EC7-8DE5-985D7F168854}" type="datetime1">
              <a:rPr lang="en-US" smtClean="0"/>
              <a:t>30-Oct-22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C6C6B1-2555-419C-A586-FD97C5F49386}" type="slidenum">
              <a:rPr lang="en-US" smtClean="0"/>
              <a:t>‹#›</a:t>
            </a:fld>
            <a:endParaRPr lang="en-US"/>
          </a:p>
        </p:txBody>
      </p:sp>
    </p:spTree>
    <p:extLst>
      <p:ext uri="{BB962C8B-B14F-4D97-AF65-F5344CB8AC3E}">
        <p14:creationId xmlns:p14="http://schemas.microsoft.com/office/powerpoint/2010/main" val="4043304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041F55-D62D-45E8-B846-6C80C0616CBA}" type="datetime1">
              <a:rPr lang="en-US" smtClean="0"/>
              <a:t>30-Oct-22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C6C6B1-2555-419C-A586-FD97C5F49386}" type="slidenum">
              <a:rPr lang="en-US" smtClean="0"/>
              <a:t>‹#›</a:t>
            </a:fld>
            <a:endParaRPr lang="en-US"/>
          </a:p>
        </p:txBody>
      </p:sp>
    </p:spTree>
    <p:extLst>
      <p:ext uri="{BB962C8B-B14F-4D97-AF65-F5344CB8AC3E}">
        <p14:creationId xmlns:p14="http://schemas.microsoft.com/office/powerpoint/2010/main" val="2613345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493EE3A-17BB-4FAD-A8B0-2ED6668178D8}" type="datetime1">
              <a:rPr lang="en-US" smtClean="0"/>
              <a:t>30-Oct-22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C6C6B1-2555-419C-A586-FD97C5F49386}" type="slidenum">
              <a:rPr lang="en-US" smtClean="0"/>
              <a:t>‹#›</a:t>
            </a:fld>
            <a:endParaRPr lang="en-US"/>
          </a:p>
        </p:txBody>
      </p:sp>
    </p:spTree>
    <p:extLst>
      <p:ext uri="{BB962C8B-B14F-4D97-AF65-F5344CB8AC3E}">
        <p14:creationId xmlns:p14="http://schemas.microsoft.com/office/powerpoint/2010/main" val="1482636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FD76769-5F9E-482C-87F0-020E21CF9BA7}" type="datetime1">
              <a:rPr lang="en-US" smtClean="0"/>
              <a:t>30-Oct-22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C6C6B1-2555-419C-A586-FD97C5F49386}" type="slidenum">
              <a:rPr lang="en-US" smtClean="0"/>
              <a:t>‹#›</a:t>
            </a:fld>
            <a:endParaRPr lang="en-US"/>
          </a:p>
        </p:txBody>
      </p:sp>
    </p:spTree>
    <p:extLst>
      <p:ext uri="{BB962C8B-B14F-4D97-AF65-F5344CB8AC3E}">
        <p14:creationId xmlns:p14="http://schemas.microsoft.com/office/powerpoint/2010/main" val="1100493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6446F91-D0C6-4A8F-9571-72CA6EE39A62}" type="datetime1">
              <a:rPr lang="en-US" smtClean="0"/>
              <a:t>30-Oct-22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C6C6B1-2555-419C-A586-FD97C5F49386}" type="slidenum">
              <a:rPr lang="en-US" smtClean="0"/>
              <a:t>‹#›</a:t>
            </a:fld>
            <a:endParaRPr lang="en-US"/>
          </a:p>
        </p:txBody>
      </p:sp>
    </p:spTree>
    <p:extLst>
      <p:ext uri="{BB962C8B-B14F-4D97-AF65-F5344CB8AC3E}">
        <p14:creationId xmlns:p14="http://schemas.microsoft.com/office/powerpoint/2010/main" val="4169586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0018633-18F2-4896-9958-7EF66516AEA9}" type="datetime1">
              <a:rPr lang="en-US" smtClean="0"/>
              <a:t>30-Oct-22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C6C6B1-2555-419C-A586-FD97C5F49386}" type="slidenum">
              <a:rPr lang="en-US" smtClean="0"/>
              <a:t>‹#›</a:t>
            </a:fld>
            <a:endParaRPr lang="en-US"/>
          </a:p>
        </p:txBody>
      </p:sp>
    </p:spTree>
    <p:extLst>
      <p:ext uri="{BB962C8B-B14F-4D97-AF65-F5344CB8AC3E}">
        <p14:creationId xmlns:p14="http://schemas.microsoft.com/office/powerpoint/2010/main" val="1727079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313F07-E925-4AB4-9426-5D237375BC01}" type="datetime1">
              <a:rPr lang="en-US" smtClean="0"/>
              <a:t>30-Oct-22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C6C6B1-2555-419C-A586-FD97C5F49386}" type="slidenum">
              <a:rPr lang="en-US" smtClean="0"/>
              <a:t>‹#›</a:t>
            </a:fld>
            <a:endParaRPr lang="en-US"/>
          </a:p>
        </p:txBody>
      </p:sp>
    </p:spTree>
    <p:extLst>
      <p:ext uri="{BB962C8B-B14F-4D97-AF65-F5344CB8AC3E}">
        <p14:creationId xmlns:p14="http://schemas.microsoft.com/office/powerpoint/2010/main" val="627568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A129890-F2B1-43DD-8214-187A89CA84CB}" type="datetime1">
              <a:rPr lang="en-US" smtClean="0"/>
              <a:t>30-Oct-22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C6C6B1-2555-419C-A586-FD97C5F49386}" type="slidenum">
              <a:rPr lang="en-US" smtClean="0"/>
              <a:t>‹#›</a:t>
            </a:fld>
            <a:endParaRPr lang="en-US"/>
          </a:p>
        </p:txBody>
      </p:sp>
    </p:spTree>
    <p:extLst>
      <p:ext uri="{BB962C8B-B14F-4D97-AF65-F5344CB8AC3E}">
        <p14:creationId xmlns:p14="http://schemas.microsoft.com/office/powerpoint/2010/main" val="4192549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B4CC0D9-CB16-424E-8D0A-377EF8458D44}" type="datetime1">
              <a:rPr lang="en-US" smtClean="0"/>
              <a:t>30-Oct-22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C6C6B1-2555-419C-A586-FD97C5F49386}" type="slidenum">
              <a:rPr lang="en-US" smtClean="0"/>
              <a:t>‹#›</a:t>
            </a:fld>
            <a:endParaRPr lang="en-US"/>
          </a:p>
        </p:txBody>
      </p:sp>
    </p:spTree>
    <p:extLst>
      <p:ext uri="{BB962C8B-B14F-4D97-AF65-F5344CB8AC3E}">
        <p14:creationId xmlns:p14="http://schemas.microsoft.com/office/powerpoint/2010/main" val="2224024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DA42C7-9AE9-4948-824C-30A46B8FFF49}" type="datetime1">
              <a:rPr lang="en-US" smtClean="0"/>
              <a:t>30-Oct-22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C6C6B1-2555-419C-A586-FD97C5F49386}" type="slidenum">
              <a:rPr lang="en-US" smtClean="0"/>
              <a:t>‹#›</a:t>
            </a:fld>
            <a:endParaRPr lang="en-US"/>
          </a:p>
        </p:txBody>
      </p:sp>
    </p:spTree>
    <p:extLst>
      <p:ext uri="{BB962C8B-B14F-4D97-AF65-F5344CB8AC3E}">
        <p14:creationId xmlns:p14="http://schemas.microsoft.com/office/powerpoint/2010/main" val="1351376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0.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1.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2.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i="1" dirty="0" smtClean="0"/>
              <a:t>Coors problem framing</a:t>
            </a:r>
            <a:endParaRPr lang="en-US" b="1" i="1" dirty="0"/>
          </a:p>
        </p:txBody>
      </p:sp>
      <p:sp>
        <p:nvSpPr>
          <p:cNvPr id="3" name="Subtitle 2"/>
          <p:cNvSpPr>
            <a:spLocks noGrp="1"/>
          </p:cNvSpPr>
          <p:nvPr>
            <p:ph type="subTitle" idx="1"/>
          </p:nvPr>
        </p:nvSpPr>
        <p:spPr>
          <a:xfrm>
            <a:off x="7269018" y="3602038"/>
            <a:ext cx="3398982" cy="461962"/>
          </a:xfrm>
        </p:spPr>
        <p:txBody>
          <a:bodyPr/>
          <a:lstStyle/>
          <a:p>
            <a:r>
              <a:rPr lang="en-US" dirty="0" smtClean="0"/>
              <a:t>- Amita K</a:t>
            </a:r>
            <a:endParaRPr lang="en-US" dirty="0"/>
          </a:p>
        </p:txBody>
      </p:sp>
    </p:spTree>
    <p:extLst>
      <p:ext uri="{BB962C8B-B14F-4D97-AF65-F5344CB8AC3E}">
        <p14:creationId xmlns:p14="http://schemas.microsoft.com/office/powerpoint/2010/main" val="767793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Problem framing</a:t>
            </a:r>
            <a:endParaRPr lang="en-US" b="1" dirty="0"/>
          </a:p>
        </p:txBody>
      </p:sp>
      <p:sp>
        <p:nvSpPr>
          <p:cNvPr id="3" name="Slide Number Placeholder 2"/>
          <p:cNvSpPr>
            <a:spLocks noGrp="1"/>
          </p:cNvSpPr>
          <p:nvPr>
            <p:ph type="sldNum" sz="quarter" idx="12"/>
          </p:nvPr>
        </p:nvSpPr>
        <p:spPr/>
        <p:txBody>
          <a:bodyPr/>
          <a:lstStyle/>
          <a:p>
            <a:fld id="{92C6C6B1-2555-419C-A586-FD97C5F49386}" type="slidenum">
              <a:rPr lang="en-US" smtClean="0"/>
              <a:t>2</a:t>
            </a:fld>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7089" y="1860691"/>
            <a:ext cx="11680013" cy="4272255"/>
          </a:xfrm>
          <a:prstGeom prst="rect">
            <a:avLst/>
          </a:prstGeom>
        </p:spPr>
      </p:pic>
    </p:spTree>
    <p:extLst>
      <p:ext uri="{BB962C8B-B14F-4D97-AF65-F5344CB8AC3E}">
        <p14:creationId xmlns:p14="http://schemas.microsoft.com/office/powerpoint/2010/main" val="38765268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072" y="1536565"/>
            <a:ext cx="10058400" cy="5061647"/>
          </a:xfrm>
          <a:prstGeom prst="rect">
            <a:avLst/>
          </a:prstGeom>
        </p:spPr>
      </p:pic>
      <p:sp>
        <p:nvSpPr>
          <p:cNvPr id="2" name="Title 1"/>
          <p:cNvSpPr>
            <a:spLocks noGrp="1"/>
          </p:cNvSpPr>
          <p:nvPr>
            <p:ph type="title"/>
          </p:nvPr>
        </p:nvSpPr>
        <p:spPr>
          <a:xfrm>
            <a:off x="8544232" y="365125"/>
            <a:ext cx="2802194" cy="844243"/>
          </a:xfrm>
        </p:spPr>
        <p:txBody>
          <a:bodyPr>
            <a:normAutofit/>
          </a:bodyPr>
          <a:lstStyle/>
          <a:p>
            <a:pPr algn="r"/>
            <a:r>
              <a:rPr lang="en-US" b="1" dirty="0" smtClean="0"/>
              <a:t>Production</a:t>
            </a:r>
            <a:endParaRPr lang="en-US" b="1" dirty="0"/>
          </a:p>
        </p:txBody>
      </p:sp>
      <p:sp>
        <p:nvSpPr>
          <p:cNvPr id="4" name="Round Diagonal Corner Rectangle 3"/>
          <p:cNvSpPr/>
          <p:nvPr/>
        </p:nvSpPr>
        <p:spPr>
          <a:xfrm>
            <a:off x="7302315" y="3206229"/>
            <a:ext cx="2310580" cy="1435510"/>
          </a:xfrm>
          <a:prstGeom prst="round2Diag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000" b="1" dirty="0" smtClean="0"/>
              <a:t>Collect data about demand per brand region wise.</a:t>
            </a:r>
          </a:p>
          <a:p>
            <a:r>
              <a:rPr lang="en-US" sz="1000" b="1" dirty="0" smtClean="0"/>
              <a:t>We can also plot a regression graph to predict the near future demands.</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63175" y="3263525"/>
            <a:ext cx="2257848" cy="1320918"/>
          </a:xfrm>
          <a:prstGeom prst="rect">
            <a:avLst/>
          </a:prstGeom>
        </p:spPr>
      </p:pic>
      <p:sp>
        <p:nvSpPr>
          <p:cNvPr id="6" name="Round Diagonal Corner Rectangle 5"/>
          <p:cNvSpPr/>
          <p:nvPr/>
        </p:nvSpPr>
        <p:spPr>
          <a:xfrm>
            <a:off x="602344" y="655212"/>
            <a:ext cx="2310580" cy="1435510"/>
          </a:xfrm>
          <a:prstGeom prst="round2Diag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000" b="1" dirty="0" smtClean="0"/>
              <a:t>Estimate the required capacity of the site based on the demand and demand predictions.</a:t>
            </a:r>
          </a:p>
          <a:p>
            <a:r>
              <a:rPr lang="en-US" sz="1000" b="1" dirty="0" smtClean="0"/>
              <a:t>Note: Consider the different capacity utilizations in order to predict the production. Keep some space for unutilized capacity in the initial period.</a:t>
            </a:r>
          </a:p>
        </p:txBody>
      </p:sp>
      <p:sp>
        <p:nvSpPr>
          <p:cNvPr id="8" name="Round Diagonal Corner Rectangle 7"/>
          <p:cNvSpPr/>
          <p:nvPr/>
        </p:nvSpPr>
        <p:spPr>
          <a:xfrm>
            <a:off x="5938919" y="1118191"/>
            <a:ext cx="2310580" cy="1435510"/>
          </a:xfrm>
          <a:prstGeom prst="round2Diag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000" b="1" dirty="0" smtClean="0"/>
              <a:t>Collect the capacity utilization data  YoY to understand how much capacity is used for the existing site.</a:t>
            </a:r>
          </a:p>
        </p:txBody>
      </p:sp>
      <p:grpSp>
        <p:nvGrpSpPr>
          <p:cNvPr id="9" name="Group 8"/>
          <p:cNvGrpSpPr/>
          <p:nvPr/>
        </p:nvGrpSpPr>
        <p:grpSpPr>
          <a:xfrm>
            <a:off x="9945329" y="5274733"/>
            <a:ext cx="2175933" cy="1583267"/>
            <a:chOff x="9871520" y="4840908"/>
            <a:chExt cx="2278453" cy="1770989"/>
          </a:xfrm>
        </p:grpSpPr>
        <p:pic>
          <p:nvPicPr>
            <p:cNvPr id="10" name="Picture 9"/>
            <p:cNvPicPr>
              <a:picLocks noChangeAspect="1"/>
            </p:cNvPicPr>
            <p:nvPr/>
          </p:nvPicPr>
          <p:blipFill>
            <a:blip r:embed="rId5"/>
            <a:stretch>
              <a:fillRect/>
            </a:stretch>
          </p:blipFill>
          <p:spPr>
            <a:xfrm>
              <a:off x="9871521" y="4840908"/>
              <a:ext cx="288479" cy="323096"/>
            </a:xfrm>
            <a:prstGeom prst="rect">
              <a:avLst/>
            </a:prstGeom>
          </p:spPr>
        </p:pic>
        <p:pic>
          <p:nvPicPr>
            <p:cNvPr id="11" name="Picture 10"/>
            <p:cNvPicPr>
              <a:picLocks noChangeAspect="1"/>
            </p:cNvPicPr>
            <p:nvPr/>
          </p:nvPicPr>
          <p:blipFill>
            <a:blip r:embed="rId6"/>
            <a:stretch>
              <a:fillRect/>
            </a:stretch>
          </p:blipFill>
          <p:spPr>
            <a:xfrm>
              <a:off x="9871521" y="5164004"/>
              <a:ext cx="288479" cy="288479"/>
            </a:xfrm>
            <a:prstGeom prst="rect">
              <a:avLst/>
            </a:prstGeom>
          </p:spPr>
        </p:pic>
        <p:pic>
          <p:nvPicPr>
            <p:cNvPr id="12" name="Picture 11"/>
            <p:cNvPicPr>
              <a:picLocks noChangeAspect="1"/>
            </p:cNvPicPr>
            <p:nvPr/>
          </p:nvPicPr>
          <p:blipFill>
            <a:blip r:embed="rId7"/>
            <a:stretch>
              <a:fillRect/>
            </a:stretch>
          </p:blipFill>
          <p:spPr>
            <a:xfrm>
              <a:off x="9871521" y="5452484"/>
              <a:ext cx="288479" cy="277794"/>
            </a:xfrm>
            <a:prstGeom prst="rect">
              <a:avLst/>
            </a:prstGeom>
          </p:spPr>
        </p:pic>
        <p:pic>
          <p:nvPicPr>
            <p:cNvPr id="13" name="Picture 12"/>
            <p:cNvPicPr>
              <a:picLocks noChangeAspect="1"/>
            </p:cNvPicPr>
            <p:nvPr/>
          </p:nvPicPr>
          <p:blipFill>
            <a:blip r:embed="rId8"/>
            <a:stretch>
              <a:fillRect/>
            </a:stretch>
          </p:blipFill>
          <p:spPr>
            <a:xfrm>
              <a:off x="9871520" y="6290736"/>
              <a:ext cx="302191" cy="276473"/>
            </a:xfrm>
            <a:prstGeom prst="rect">
              <a:avLst/>
            </a:prstGeom>
          </p:spPr>
        </p:pic>
        <p:pic>
          <p:nvPicPr>
            <p:cNvPr id="14" name="Picture 13"/>
            <p:cNvPicPr>
              <a:picLocks noChangeAspect="1"/>
            </p:cNvPicPr>
            <p:nvPr/>
          </p:nvPicPr>
          <p:blipFill>
            <a:blip r:embed="rId9"/>
            <a:stretch>
              <a:fillRect/>
            </a:stretch>
          </p:blipFill>
          <p:spPr>
            <a:xfrm>
              <a:off x="9871520" y="6018756"/>
              <a:ext cx="288479" cy="302551"/>
            </a:xfrm>
            <a:prstGeom prst="rect">
              <a:avLst/>
            </a:prstGeom>
          </p:spPr>
        </p:pic>
        <p:pic>
          <p:nvPicPr>
            <p:cNvPr id="15" name="Picture 14"/>
            <p:cNvPicPr>
              <a:picLocks noChangeAspect="1"/>
            </p:cNvPicPr>
            <p:nvPr/>
          </p:nvPicPr>
          <p:blipFill>
            <a:blip r:embed="rId10"/>
            <a:stretch>
              <a:fillRect/>
            </a:stretch>
          </p:blipFill>
          <p:spPr>
            <a:xfrm>
              <a:off x="9871521" y="5730278"/>
              <a:ext cx="298548" cy="345687"/>
            </a:xfrm>
            <a:prstGeom prst="rect">
              <a:avLst/>
            </a:prstGeom>
          </p:spPr>
        </p:pic>
        <p:sp>
          <p:nvSpPr>
            <p:cNvPr id="16" name="TextBox 15"/>
            <p:cNvSpPr txBox="1"/>
            <p:nvPr/>
          </p:nvSpPr>
          <p:spPr>
            <a:xfrm>
              <a:off x="10170069" y="4840908"/>
              <a:ext cx="1628587" cy="307777"/>
            </a:xfrm>
            <a:prstGeom prst="rect">
              <a:avLst/>
            </a:prstGeom>
            <a:noFill/>
          </p:spPr>
          <p:txBody>
            <a:bodyPr wrap="none" rtlCol="0">
              <a:spAutoFit/>
            </a:bodyPr>
            <a:lstStyle/>
            <a:p>
              <a:r>
                <a:rPr lang="en-US" sz="1400" dirty="0" smtClean="0"/>
                <a:t>Estimation required</a:t>
              </a:r>
              <a:endParaRPr lang="en-US" sz="1400" dirty="0"/>
            </a:p>
          </p:txBody>
        </p:sp>
        <p:sp>
          <p:nvSpPr>
            <p:cNvPr id="17" name="TextBox 16"/>
            <p:cNvSpPr txBox="1"/>
            <p:nvPr/>
          </p:nvSpPr>
          <p:spPr>
            <a:xfrm>
              <a:off x="10180138" y="5131699"/>
              <a:ext cx="1969835" cy="307777"/>
            </a:xfrm>
            <a:prstGeom prst="rect">
              <a:avLst/>
            </a:prstGeom>
            <a:noFill/>
          </p:spPr>
          <p:txBody>
            <a:bodyPr wrap="none" rtlCol="0">
              <a:spAutoFit/>
            </a:bodyPr>
            <a:lstStyle/>
            <a:p>
              <a:r>
                <a:rPr lang="en-US" sz="1400" dirty="0" smtClean="0"/>
                <a:t>Additional data required</a:t>
              </a:r>
              <a:endParaRPr lang="en-US" sz="1400" dirty="0"/>
            </a:p>
          </p:txBody>
        </p:sp>
        <p:sp>
          <p:nvSpPr>
            <p:cNvPr id="18" name="TextBox 17"/>
            <p:cNvSpPr txBox="1"/>
            <p:nvPr/>
          </p:nvSpPr>
          <p:spPr>
            <a:xfrm>
              <a:off x="10180138" y="5452483"/>
              <a:ext cx="1210781" cy="307777"/>
            </a:xfrm>
            <a:prstGeom prst="rect">
              <a:avLst/>
            </a:prstGeom>
            <a:noFill/>
          </p:spPr>
          <p:txBody>
            <a:bodyPr wrap="none" rtlCol="0">
              <a:spAutoFit/>
            </a:bodyPr>
            <a:lstStyle/>
            <a:p>
              <a:r>
                <a:rPr lang="en-US" sz="1400" dirty="0" smtClean="0"/>
                <a:t>Data available</a:t>
              </a:r>
              <a:endParaRPr lang="en-US" sz="1400" dirty="0"/>
            </a:p>
          </p:txBody>
        </p:sp>
        <p:sp>
          <p:nvSpPr>
            <p:cNvPr id="19" name="TextBox 18"/>
            <p:cNvSpPr txBox="1"/>
            <p:nvPr/>
          </p:nvSpPr>
          <p:spPr>
            <a:xfrm>
              <a:off x="10159999" y="5748696"/>
              <a:ext cx="1121397" cy="307777"/>
            </a:xfrm>
            <a:prstGeom prst="rect">
              <a:avLst/>
            </a:prstGeom>
            <a:noFill/>
          </p:spPr>
          <p:txBody>
            <a:bodyPr wrap="none" rtlCol="0">
              <a:spAutoFit/>
            </a:bodyPr>
            <a:lstStyle/>
            <a:p>
              <a:r>
                <a:rPr lang="en-US" sz="1400" dirty="0" smtClean="0"/>
                <a:t>Internal data</a:t>
              </a:r>
              <a:endParaRPr lang="en-US" sz="1400" dirty="0"/>
            </a:p>
          </p:txBody>
        </p:sp>
        <p:sp>
          <p:nvSpPr>
            <p:cNvPr id="20" name="TextBox 19"/>
            <p:cNvSpPr txBox="1"/>
            <p:nvPr/>
          </p:nvSpPr>
          <p:spPr>
            <a:xfrm>
              <a:off x="10157724" y="6057674"/>
              <a:ext cx="1150828" cy="307777"/>
            </a:xfrm>
            <a:prstGeom prst="rect">
              <a:avLst/>
            </a:prstGeom>
            <a:noFill/>
          </p:spPr>
          <p:txBody>
            <a:bodyPr wrap="none" rtlCol="0">
              <a:spAutoFit/>
            </a:bodyPr>
            <a:lstStyle/>
            <a:p>
              <a:r>
                <a:rPr lang="en-US" sz="1400" dirty="0" smtClean="0"/>
                <a:t>External data</a:t>
              </a:r>
              <a:endParaRPr lang="en-US" sz="1400" dirty="0"/>
            </a:p>
          </p:txBody>
        </p:sp>
        <p:sp>
          <p:nvSpPr>
            <p:cNvPr id="21" name="TextBox 20"/>
            <p:cNvSpPr txBox="1"/>
            <p:nvPr/>
          </p:nvSpPr>
          <p:spPr>
            <a:xfrm>
              <a:off x="10157724" y="6304120"/>
              <a:ext cx="1791837" cy="307777"/>
            </a:xfrm>
            <a:prstGeom prst="rect">
              <a:avLst/>
            </a:prstGeom>
            <a:noFill/>
          </p:spPr>
          <p:txBody>
            <a:bodyPr wrap="none" rtlCol="0">
              <a:spAutoFit/>
            </a:bodyPr>
            <a:lstStyle/>
            <a:p>
              <a:r>
                <a:rPr lang="en-US" sz="1400" dirty="0" smtClean="0"/>
                <a:t>Estimate the numbers</a:t>
              </a:r>
              <a:endParaRPr lang="en-US" sz="1400" dirty="0"/>
            </a:p>
          </p:txBody>
        </p:sp>
      </p:grpSp>
      <p:sp>
        <p:nvSpPr>
          <p:cNvPr id="22" name="Slide Number Placeholder 21"/>
          <p:cNvSpPr>
            <a:spLocks noGrp="1"/>
          </p:cNvSpPr>
          <p:nvPr>
            <p:ph type="sldNum" sz="quarter" idx="12"/>
          </p:nvPr>
        </p:nvSpPr>
        <p:spPr/>
        <p:txBody>
          <a:bodyPr/>
          <a:lstStyle/>
          <a:p>
            <a:fld id="{92C6C6B1-2555-419C-A586-FD97C5F49386}" type="slidenum">
              <a:rPr lang="en-US" smtClean="0"/>
              <a:t>3</a:t>
            </a:fld>
            <a:endParaRPr lang="en-US"/>
          </a:p>
        </p:txBody>
      </p:sp>
    </p:spTree>
    <p:extLst>
      <p:ext uri="{BB962C8B-B14F-4D97-AF65-F5344CB8AC3E}">
        <p14:creationId xmlns:p14="http://schemas.microsoft.com/office/powerpoint/2010/main" val="3450095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459" y="5192"/>
            <a:ext cx="7035085" cy="6858000"/>
          </a:xfrm>
          <a:prstGeom prst="rect">
            <a:avLst/>
          </a:prstGeom>
        </p:spPr>
      </p:pic>
      <p:sp>
        <p:nvSpPr>
          <p:cNvPr id="5" name="Round Diagonal Corner Rectangle 4"/>
          <p:cNvSpPr/>
          <p:nvPr/>
        </p:nvSpPr>
        <p:spPr>
          <a:xfrm>
            <a:off x="683342" y="5259592"/>
            <a:ext cx="2310580" cy="1435510"/>
          </a:xfrm>
          <a:prstGeom prst="round2Diag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000" b="1" dirty="0"/>
              <a:t>Run experiments to understand if new wholesalers can be added by</a:t>
            </a:r>
          </a:p>
          <a:p>
            <a:pPr marL="171450" indent="-171450">
              <a:buFont typeface="Arial" panose="020B0604020202020204" pitchFamily="34" charset="0"/>
              <a:buChar char="•"/>
            </a:pPr>
            <a:r>
              <a:rPr lang="en-US" sz="1000" b="1" dirty="0"/>
              <a:t>Absorbing the </a:t>
            </a:r>
            <a:r>
              <a:rPr lang="en-US" sz="1000" b="1" dirty="0" smtClean="0"/>
              <a:t>market </a:t>
            </a:r>
            <a:r>
              <a:rPr lang="en-US" sz="1000" b="1" dirty="0"/>
              <a:t>development cost partially</a:t>
            </a:r>
          </a:p>
          <a:p>
            <a:pPr marL="171450" indent="-171450">
              <a:buFont typeface="Arial" panose="020B0604020202020204" pitchFamily="34" charset="0"/>
              <a:buChar char="•"/>
            </a:pPr>
            <a:r>
              <a:rPr lang="en-US" sz="1000" b="1" dirty="0"/>
              <a:t>Absorbing costs of expired beers</a:t>
            </a:r>
          </a:p>
          <a:p>
            <a:pPr marL="171450" indent="-171450">
              <a:buFont typeface="Arial" panose="020B0604020202020204" pitchFamily="34" charset="0"/>
              <a:buChar char="•"/>
            </a:pPr>
            <a:r>
              <a:rPr lang="en-US" sz="1000" b="1" dirty="0"/>
              <a:t>Providing beer pricing liberty </a:t>
            </a:r>
            <a:r>
              <a:rPr lang="en-US" sz="1000" b="1" dirty="0" smtClean="0"/>
              <a:t>partially</a:t>
            </a:r>
            <a:endParaRPr lang="en-US" sz="1000" b="1" dirty="0"/>
          </a:p>
        </p:txBody>
      </p:sp>
      <p:sp>
        <p:nvSpPr>
          <p:cNvPr id="6" name="Round Diagonal Corner Rectangle 5"/>
          <p:cNvSpPr/>
          <p:nvPr/>
        </p:nvSpPr>
        <p:spPr>
          <a:xfrm>
            <a:off x="6896010" y="2125187"/>
            <a:ext cx="2310580" cy="1435510"/>
          </a:xfrm>
          <a:prstGeom prst="round2Diag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000" b="1" dirty="0" smtClean="0"/>
              <a:t>Collect data about associated wholesalers to analyze their trends, which will help in running the experiments.</a:t>
            </a:r>
            <a:endParaRPr lang="en-US" sz="1000" b="1" dirty="0"/>
          </a:p>
        </p:txBody>
      </p:sp>
      <p:sp>
        <p:nvSpPr>
          <p:cNvPr id="7" name="Round Diagonal Corner Rectangle 6"/>
          <p:cNvSpPr/>
          <p:nvPr/>
        </p:nvSpPr>
        <p:spPr>
          <a:xfrm>
            <a:off x="6389058" y="202048"/>
            <a:ext cx="2310580" cy="1435510"/>
          </a:xfrm>
          <a:prstGeom prst="round2Diag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000" b="1" dirty="0" smtClean="0"/>
              <a:t>Collect the data about geographical distances from the new manufacturing sites to the existing wholesalers, to calculate the median distribution distance.</a:t>
            </a:r>
          </a:p>
          <a:p>
            <a:r>
              <a:rPr lang="en-US" sz="1000" b="1" dirty="0" smtClean="0"/>
              <a:t>Note: The distributions should be divided in the two regions, based on 2 sites locations.</a:t>
            </a:r>
            <a:endParaRPr lang="en-US" sz="1000" b="1" dirty="0"/>
          </a:p>
        </p:txBody>
      </p:sp>
      <p:sp>
        <p:nvSpPr>
          <p:cNvPr id="9" name="Title 8"/>
          <p:cNvSpPr>
            <a:spLocks noGrp="1"/>
          </p:cNvSpPr>
          <p:nvPr>
            <p:ph type="title"/>
          </p:nvPr>
        </p:nvSpPr>
        <p:spPr>
          <a:xfrm>
            <a:off x="1270819" y="66970"/>
            <a:ext cx="10515600" cy="1325563"/>
          </a:xfrm>
        </p:spPr>
        <p:txBody>
          <a:bodyPr/>
          <a:lstStyle/>
          <a:p>
            <a:pPr algn="r"/>
            <a:r>
              <a:rPr lang="en-US" b="1" dirty="0" smtClean="0"/>
              <a:t>Distribution</a:t>
            </a:r>
            <a:endParaRPr lang="en-US" b="1" dirty="0"/>
          </a:p>
        </p:txBody>
      </p:sp>
      <p:grpSp>
        <p:nvGrpSpPr>
          <p:cNvPr id="10" name="Group 9"/>
          <p:cNvGrpSpPr/>
          <p:nvPr/>
        </p:nvGrpSpPr>
        <p:grpSpPr>
          <a:xfrm>
            <a:off x="9790853" y="4993302"/>
            <a:ext cx="2116667" cy="1701800"/>
            <a:chOff x="9871520" y="4840908"/>
            <a:chExt cx="2278453" cy="1770989"/>
          </a:xfrm>
        </p:grpSpPr>
        <p:pic>
          <p:nvPicPr>
            <p:cNvPr id="11" name="Picture 10"/>
            <p:cNvPicPr>
              <a:picLocks noChangeAspect="1"/>
            </p:cNvPicPr>
            <p:nvPr/>
          </p:nvPicPr>
          <p:blipFill>
            <a:blip r:embed="rId4"/>
            <a:stretch>
              <a:fillRect/>
            </a:stretch>
          </p:blipFill>
          <p:spPr>
            <a:xfrm>
              <a:off x="9871521" y="4840908"/>
              <a:ext cx="288479" cy="323096"/>
            </a:xfrm>
            <a:prstGeom prst="rect">
              <a:avLst/>
            </a:prstGeom>
          </p:spPr>
        </p:pic>
        <p:pic>
          <p:nvPicPr>
            <p:cNvPr id="12" name="Picture 11"/>
            <p:cNvPicPr>
              <a:picLocks noChangeAspect="1"/>
            </p:cNvPicPr>
            <p:nvPr/>
          </p:nvPicPr>
          <p:blipFill>
            <a:blip r:embed="rId5"/>
            <a:stretch>
              <a:fillRect/>
            </a:stretch>
          </p:blipFill>
          <p:spPr>
            <a:xfrm>
              <a:off x="9871521" y="5164004"/>
              <a:ext cx="288479" cy="288479"/>
            </a:xfrm>
            <a:prstGeom prst="rect">
              <a:avLst/>
            </a:prstGeom>
          </p:spPr>
        </p:pic>
        <p:pic>
          <p:nvPicPr>
            <p:cNvPr id="13" name="Picture 12"/>
            <p:cNvPicPr>
              <a:picLocks noChangeAspect="1"/>
            </p:cNvPicPr>
            <p:nvPr/>
          </p:nvPicPr>
          <p:blipFill>
            <a:blip r:embed="rId6"/>
            <a:stretch>
              <a:fillRect/>
            </a:stretch>
          </p:blipFill>
          <p:spPr>
            <a:xfrm>
              <a:off x="9871521" y="5452484"/>
              <a:ext cx="288479" cy="277794"/>
            </a:xfrm>
            <a:prstGeom prst="rect">
              <a:avLst/>
            </a:prstGeom>
          </p:spPr>
        </p:pic>
        <p:pic>
          <p:nvPicPr>
            <p:cNvPr id="14" name="Picture 13"/>
            <p:cNvPicPr>
              <a:picLocks noChangeAspect="1"/>
            </p:cNvPicPr>
            <p:nvPr/>
          </p:nvPicPr>
          <p:blipFill>
            <a:blip r:embed="rId7"/>
            <a:stretch>
              <a:fillRect/>
            </a:stretch>
          </p:blipFill>
          <p:spPr>
            <a:xfrm>
              <a:off x="9871520" y="6290736"/>
              <a:ext cx="302191" cy="276473"/>
            </a:xfrm>
            <a:prstGeom prst="rect">
              <a:avLst/>
            </a:prstGeom>
          </p:spPr>
        </p:pic>
        <p:pic>
          <p:nvPicPr>
            <p:cNvPr id="15" name="Picture 14"/>
            <p:cNvPicPr>
              <a:picLocks noChangeAspect="1"/>
            </p:cNvPicPr>
            <p:nvPr/>
          </p:nvPicPr>
          <p:blipFill>
            <a:blip r:embed="rId8"/>
            <a:stretch>
              <a:fillRect/>
            </a:stretch>
          </p:blipFill>
          <p:spPr>
            <a:xfrm>
              <a:off x="9871520" y="6018756"/>
              <a:ext cx="288479" cy="302551"/>
            </a:xfrm>
            <a:prstGeom prst="rect">
              <a:avLst/>
            </a:prstGeom>
          </p:spPr>
        </p:pic>
        <p:pic>
          <p:nvPicPr>
            <p:cNvPr id="16" name="Picture 15"/>
            <p:cNvPicPr>
              <a:picLocks noChangeAspect="1"/>
            </p:cNvPicPr>
            <p:nvPr/>
          </p:nvPicPr>
          <p:blipFill>
            <a:blip r:embed="rId9"/>
            <a:stretch>
              <a:fillRect/>
            </a:stretch>
          </p:blipFill>
          <p:spPr>
            <a:xfrm>
              <a:off x="9871521" y="5730278"/>
              <a:ext cx="298548" cy="345687"/>
            </a:xfrm>
            <a:prstGeom prst="rect">
              <a:avLst/>
            </a:prstGeom>
          </p:spPr>
        </p:pic>
        <p:sp>
          <p:nvSpPr>
            <p:cNvPr id="17" name="TextBox 16"/>
            <p:cNvSpPr txBox="1"/>
            <p:nvPr/>
          </p:nvSpPr>
          <p:spPr>
            <a:xfrm>
              <a:off x="10170069" y="4840908"/>
              <a:ext cx="1628587" cy="307777"/>
            </a:xfrm>
            <a:prstGeom prst="rect">
              <a:avLst/>
            </a:prstGeom>
            <a:noFill/>
          </p:spPr>
          <p:txBody>
            <a:bodyPr wrap="none" rtlCol="0">
              <a:spAutoFit/>
            </a:bodyPr>
            <a:lstStyle/>
            <a:p>
              <a:r>
                <a:rPr lang="en-US" sz="1400" dirty="0" smtClean="0"/>
                <a:t>Estimation required</a:t>
              </a:r>
              <a:endParaRPr lang="en-US" sz="1400" dirty="0"/>
            </a:p>
          </p:txBody>
        </p:sp>
        <p:sp>
          <p:nvSpPr>
            <p:cNvPr id="18" name="TextBox 17"/>
            <p:cNvSpPr txBox="1"/>
            <p:nvPr/>
          </p:nvSpPr>
          <p:spPr>
            <a:xfrm>
              <a:off x="10180138" y="5131699"/>
              <a:ext cx="1969835" cy="307777"/>
            </a:xfrm>
            <a:prstGeom prst="rect">
              <a:avLst/>
            </a:prstGeom>
            <a:noFill/>
          </p:spPr>
          <p:txBody>
            <a:bodyPr wrap="none" rtlCol="0">
              <a:spAutoFit/>
            </a:bodyPr>
            <a:lstStyle/>
            <a:p>
              <a:r>
                <a:rPr lang="en-US" sz="1400" dirty="0" smtClean="0"/>
                <a:t>Additional data required</a:t>
              </a:r>
              <a:endParaRPr lang="en-US" sz="1400" dirty="0"/>
            </a:p>
          </p:txBody>
        </p:sp>
        <p:sp>
          <p:nvSpPr>
            <p:cNvPr id="19" name="TextBox 18"/>
            <p:cNvSpPr txBox="1"/>
            <p:nvPr/>
          </p:nvSpPr>
          <p:spPr>
            <a:xfrm>
              <a:off x="10180138" y="5452483"/>
              <a:ext cx="1210781" cy="307777"/>
            </a:xfrm>
            <a:prstGeom prst="rect">
              <a:avLst/>
            </a:prstGeom>
            <a:noFill/>
          </p:spPr>
          <p:txBody>
            <a:bodyPr wrap="none" rtlCol="0">
              <a:spAutoFit/>
            </a:bodyPr>
            <a:lstStyle/>
            <a:p>
              <a:r>
                <a:rPr lang="en-US" sz="1400" dirty="0" smtClean="0"/>
                <a:t>Data available</a:t>
              </a:r>
              <a:endParaRPr lang="en-US" sz="1400" dirty="0"/>
            </a:p>
          </p:txBody>
        </p:sp>
        <p:sp>
          <p:nvSpPr>
            <p:cNvPr id="20" name="TextBox 19"/>
            <p:cNvSpPr txBox="1"/>
            <p:nvPr/>
          </p:nvSpPr>
          <p:spPr>
            <a:xfrm>
              <a:off x="10159999" y="5748696"/>
              <a:ext cx="1121397" cy="307777"/>
            </a:xfrm>
            <a:prstGeom prst="rect">
              <a:avLst/>
            </a:prstGeom>
            <a:noFill/>
          </p:spPr>
          <p:txBody>
            <a:bodyPr wrap="none" rtlCol="0">
              <a:spAutoFit/>
            </a:bodyPr>
            <a:lstStyle/>
            <a:p>
              <a:r>
                <a:rPr lang="en-US" sz="1400" dirty="0" smtClean="0"/>
                <a:t>Internal data</a:t>
              </a:r>
              <a:endParaRPr lang="en-US" sz="1400" dirty="0"/>
            </a:p>
          </p:txBody>
        </p:sp>
        <p:sp>
          <p:nvSpPr>
            <p:cNvPr id="21" name="TextBox 20"/>
            <p:cNvSpPr txBox="1"/>
            <p:nvPr/>
          </p:nvSpPr>
          <p:spPr>
            <a:xfrm>
              <a:off x="10157724" y="6057674"/>
              <a:ext cx="1150828" cy="307777"/>
            </a:xfrm>
            <a:prstGeom prst="rect">
              <a:avLst/>
            </a:prstGeom>
            <a:noFill/>
          </p:spPr>
          <p:txBody>
            <a:bodyPr wrap="none" rtlCol="0">
              <a:spAutoFit/>
            </a:bodyPr>
            <a:lstStyle/>
            <a:p>
              <a:r>
                <a:rPr lang="en-US" sz="1400" dirty="0" smtClean="0"/>
                <a:t>External data</a:t>
              </a:r>
              <a:endParaRPr lang="en-US" sz="1400" dirty="0"/>
            </a:p>
          </p:txBody>
        </p:sp>
        <p:sp>
          <p:nvSpPr>
            <p:cNvPr id="22" name="TextBox 21"/>
            <p:cNvSpPr txBox="1"/>
            <p:nvPr/>
          </p:nvSpPr>
          <p:spPr>
            <a:xfrm>
              <a:off x="10157724" y="6304120"/>
              <a:ext cx="1791837" cy="307777"/>
            </a:xfrm>
            <a:prstGeom prst="rect">
              <a:avLst/>
            </a:prstGeom>
            <a:noFill/>
          </p:spPr>
          <p:txBody>
            <a:bodyPr wrap="none" rtlCol="0">
              <a:spAutoFit/>
            </a:bodyPr>
            <a:lstStyle/>
            <a:p>
              <a:r>
                <a:rPr lang="en-US" sz="1400" dirty="0" smtClean="0"/>
                <a:t>Estimate the numbers</a:t>
              </a:r>
              <a:endParaRPr lang="en-US" sz="1400" dirty="0"/>
            </a:p>
          </p:txBody>
        </p:sp>
      </p:grpSp>
      <p:sp>
        <p:nvSpPr>
          <p:cNvPr id="3" name="Slide Number Placeholder 2"/>
          <p:cNvSpPr>
            <a:spLocks noGrp="1"/>
          </p:cNvSpPr>
          <p:nvPr>
            <p:ph type="sldNum" sz="quarter" idx="12"/>
          </p:nvPr>
        </p:nvSpPr>
        <p:spPr/>
        <p:txBody>
          <a:bodyPr/>
          <a:lstStyle/>
          <a:p>
            <a:fld id="{92C6C6B1-2555-419C-A586-FD97C5F49386}" type="slidenum">
              <a:rPr lang="en-US" smtClean="0"/>
              <a:t>4</a:t>
            </a:fld>
            <a:endParaRPr lang="en-US"/>
          </a:p>
        </p:txBody>
      </p:sp>
    </p:spTree>
    <p:extLst>
      <p:ext uri="{BB962C8B-B14F-4D97-AF65-F5344CB8AC3E}">
        <p14:creationId xmlns:p14="http://schemas.microsoft.com/office/powerpoint/2010/main" val="3533294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4452" y="0"/>
            <a:ext cx="6938756" cy="6858000"/>
          </a:xfrm>
          <a:prstGeom prst="rect">
            <a:avLst/>
          </a:prstGeom>
        </p:spPr>
      </p:pic>
      <p:sp>
        <p:nvSpPr>
          <p:cNvPr id="2" name="Title 1"/>
          <p:cNvSpPr>
            <a:spLocks noGrp="1"/>
          </p:cNvSpPr>
          <p:nvPr>
            <p:ph type="title"/>
          </p:nvPr>
        </p:nvSpPr>
        <p:spPr>
          <a:xfrm>
            <a:off x="8052618" y="365126"/>
            <a:ext cx="3301181" cy="1286694"/>
          </a:xfrm>
        </p:spPr>
        <p:txBody>
          <a:bodyPr/>
          <a:lstStyle/>
          <a:p>
            <a:pPr algn="r"/>
            <a:r>
              <a:rPr lang="en-US" b="1" dirty="0" smtClean="0"/>
              <a:t>Procurement</a:t>
            </a:r>
            <a:endParaRPr lang="en-US" b="1" dirty="0"/>
          </a:p>
        </p:txBody>
      </p:sp>
      <p:sp>
        <p:nvSpPr>
          <p:cNvPr id="4" name="Round Diagonal Corner Rectangle 3"/>
          <p:cNvSpPr/>
          <p:nvPr/>
        </p:nvSpPr>
        <p:spPr>
          <a:xfrm>
            <a:off x="749709" y="290718"/>
            <a:ext cx="2310580" cy="1435510"/>
          </a:xfrm>
          <a:prstGeom prst="round2Diag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000" b="1" dirty="0" smtClean="0"/>
              <a:t>Estimate the required amount of all these resources based on the following data analyzed / collected earlier:</a:t>
            </a:r>
          </a:p>
          <a:p>
            <a:pPr marL="228600" indent="-228600">
              <a:buFont typeface="+mj-lt"/>
              <a:buAutoNum type="arabicPeriod"/>
            </a:pPr>
            <a:r>
              <a:rPr lang="en-US" sz="1000" b="1" dirty="0" smtClean="0"/>
              <a:t>Demand for each brand</a:t>
            </a:r>
          </a:p>
          <a:p>
            <a:pPr marL="228600" indent="-228600">
              <a:buFont typeface="+mj-lt"/>
              <a:buAutoNum type="arabicPeriod"/>
            </a:pPr>
            <a:r>
              <a:rPr lang="en-US" sz="1000" b="1" dirty="0" smtClean="0"/>
              <a:t>Brand wise resources required</a:t>
            </a:r>
          </a:p>
          <a:p>
            <a:pPr marL="228600" indent="-228600">
              <a:buFont typeface="+mj-lt"/>
              <a:buAutoNum type="arabicPeriod"/>
            </a:pPr>
            <a:r>
              <a:rPr lang="en-US" sz="1000" b="1" dirty="0" smtClean="0"/>
              <a:t>Beer wastage due to expiry</a:t>
            </a:r>
            <a:endParaRPr lang="en-US" sz="1000" b="1" dirty="0"/>
          </a:p>
        </p:txBody>
      </p:sp>
      <p:sp>
        <p:nvSpPr>
          <p:cNvPr id="5" name="Round Diagonal Corner Rectangle 4"/>
          <p:cNvSpPr/>
          <p:nvPr/>
        </p:nvSpPr>
        <p:spPr>
          <a:xfrm>
            <a:off x="7851058" y="5265174"/>
            <a:ext cx="2310580" cy="1435510"/>
          </a:xfrm>
          <a:prstGeom prst="round2Diag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000" b="1" dirty="0" smtClean="0"/>
              <a:t>Based on the required amount of resources, collect the external data about the availability of those resources in the near vicinity of the site.</a:t>
            </a:r>
            <a:br>
              <a:rPr lang="en-US" sz="1000" b="1" dirty="0" smtClean="0"/>
            </a:br>
            <a:r>
              <a:rPr lang="en-US" sz="1000" b="1" dirty="0" smtClean="0"/>
              <a:t>Note: Multiple resources can be considered to cater to the site requirements.</a:t>
            </a:r>
            <a:endParaRPr lang="en-US" sz="1000" b="1" dirty="0"/>
          </a:p>
        </p:txBody>
      </p:sp>
      <p:grpSp>
        <p:nvGrpSpPr>
          <p:cNvPr id="6" name="Group 5"/>
          <p:cNvGrpSpPr/>
          <p:nvPr/>
        </p:nvGrpSpPr>
        <p:grpSpPr>
          <a:xfrm>
            <a:off x="0" y="5087011"/>
            <a:ext cx="2278453" cy="1770989"/>
            <a:chOff x="9871520" y="4840908"/>
            <a:chExt cx="2278453" cy="1770989"/>
          </a:xfrm>
        </p:grpSpPr>
        <p:pic>
          <p:nvPicPr>
            <p:cNvPr id="7" name="Picture 6"/>
            <p:cNvPicPr>
              <a:picLocks noChangeAspect="1"/>
            </p:cNvPicPr>
            <p:nvPr/>
          </p:nvPicPr>
          <p:blipFill>
            <a:blip r:embed="rId4"/>
            <a:stretch>
              <a:fillRect/>
            </a:stretch>
          </p:blipFill>
          <p:spPr>
            <a:xfrm>
              <a:off x="9871521" y="4840908"/>
              <a:ext cx="288479" cy="323096"/>
            </a:xfrm>
            <a:prstGeom prst="rect">
              <a:avLst/>
            </a:prstGeom>
          </p:spPr>
        </p:pic>
        <p:pic>
          <p:nvPicPr>
            <p:cNvPr id="8" name="Picture 7"/>
            <p:cNvPicPr>
              <a:picLocks noChangeAspect="1"/>
            </p:cNvPicPr>
            <p:nvPr/>
          </p:nvPicPr>
          <p:blipFill>
            <a:blip r:embed="rId5"/>
            <a:stretch>
              <a:fillRect/>
            </a:stretch>
          </p:blipFill>
          <p:spPr>
            <a:xfrm>
              <a:off x="9871521" y="5164004"/>
              <a:ext cx="288479" cy="288479"/>
            </a:xfrm>
            <a:prstGeom prst="rect">
              <a:avLst/>
            </a:prstGeom>
          </p:spPr>
        </p:pic>
        <p:pic>
          <p:nvPicPr>
            <p:cNvPr id="9" name="Picture 8"/>
            <p:cNvPicPr>
              <a:picLocks noChangeAspect="1"/>
            </p:cNvPicPr>
            <p:nvPr/>
          </p:nvPicPr>
          <p:blipFill>
            <a:blip r:embed="rId6"/>
            <a:stretch>
              <a:fillRect/>
            </a:stretch>
          </p:blipFill>
          <p:spPr>
            <a:xfrm>
              <a:off x="9871521" y="5452484"/>
              <a:ext cx="288479" cy="277794"/>
            </a:xfrm>
            <a:prstGeom prst="rect">
              <a:avLst/>
            </a:prstGeom>
          </p:spPr>
        </p:pic>
        <p:pic>
          <p:nvPicPr>
            <p:cNvPr id="10" name="Picture 9"/>
            <p:cNvPicPr>
              <a:picLocks noChangeAspect="1"/>
            </p:cNvPicPr>
            <p:nvPr/>
          </p:nvPicPr>
          <p:blipFill>
            <a:blip r:embed="rId7"/>
            <a:stretch>
              <a:fillRect/>
            </a:stretch>
          </p:blipFill>
          <p:spPr>
            <a:xfrm>
              <a:off x="9871520" y="6290736"/>
              <a:ext cx="302191" cy="276473"/>
            </a:xfrm>
            <a:prstGeom prst="rect">
              <a:avLst/>
            </a:prstGeom>
          </p:spPr>
        </p:pic>
        <p:pic>
          <p:nvPicPr>
            <p:cNvPr id="11" name="Picture 10"/>
            <p:cNvPicPr>
              <a:picLocks noChangeAspect="1"/>
            </p:cNvPicPr>
            <p:nvPr/>
          </p:nvPicPr>
          <p:blipFill>
            <a:blip r:embed="rId8"/>
            <a:stretch>
              <a:fillRect/>
            </a:stretch>
          </p:blipFill>
          <p:spPr>
            <a:xfrm>
              <a:off x="9871520" y="6018756"/>
              <a:ext cx="288479" cy="302551"/>
            </a:xfrm>
            <a:prstGeom prst="rect">
              <a:avLst/>
            </a:prstGeom>
          </p:spPr>
        </p:pic>
        <p:pic>
          <p:nvPicPr>
            <p:cNvPr id="12" name="Picture 11"/>
            <p:cNvPicPr>
              <a:picLocks noChangeAspect="1"/>
            </p:cNvPicPr>
            <p:nvPr/>
          </p:nvPicPr>
          <p:blipFill>
            <a:blip r:embed="rId9"/>
            <a:stretch>
              <a:fillRect/>
            </a:stretch>
          </p:blipFill>
          <p:spPr>
            <a:xfrm>
              <a:off x="9871521" y="5730278"/>
              <a:ext cx="298548" cy="345687"/>
            </a:xfrm>
            <a:prstGeom prst="rect">
              <a:avLst/>
            </a:prstGeom>
          </p:spPr>
        </p:pic>
        <p:sp>
          <p:nvSpPr>
            <p:cNvPr id="13" name="TextBox 12"/>
            <p:cNvSpPr txBox="1"/>
            <p:nvPr/>
          </p:nvSpPr>
          <p:spPr>
            <a:xfrm>
              <a:off x="10170069" y="4840908"/>
              <a:ext cx="1628587" cy="307777"/>
            </a:xfrm>
            <a:prstGeom prst="rect">
              <a:avLst/>
            </a:prstGeom>
            <a:noFill/>
          </p:spPr>
          <p:txBody>
            <a:bodyPr wrap="none" rtlCol="0">
              <a:spAutoFit/>
            </a:bodyPr>
            <a:lstStyle/>
            <a:p>
              <a:r>
                <a:rPr lang="en-US" sz="1400" dirty="0" smtClean="0"/>
                <a:t>Estimation required</a:t>
              </a:r>
              <a:endParaRPr lang="en-US" sz="1400" dirty="0"/>
            </a:p>
          </p:txBody>
        </p:sp>
        <p:sp>
          <p:nvSpPr>
            <p:cNvPr id="14" name="TextBox 13"/>
            <p:cNvSpPr txBox="1"/>
            <p:nvPr/>
          </p:nvSpPr>
          <p:spPr>
            <a:xfrm>
              <a:off x="10180138" y="5131699"/>
              <a:ext cx="1969835" cy="307777"/>
            </a:xfrm>
            <a:prstGeom prst="rect">
              <a:avLst/>
            </a:prstGeom>
            <a:noFill/>
          </p:spPr>
          <p:txBody>
            <a:bodyPr wrap="none" rtlCol="0">
              <a:spAutoFit/>
            </a:bodyPr>
            <a:lstStyle/>
            <a:p>
              <a:r>
                <a:rPr lang="en-US" sz="1400" dirty="0" smtClean="0"/>
                <a:t>Additional data required</a:t>
              </a:r>
              <a:endParaRPr lang="en-US" sz="1400" dirty="0"/>
            </a:p>
          </p:txBody>
        </p:sp>
        <p:sp>
          <p:nvSpPr>
            <p:cNvPr id="15" name="TextBox 14"/>
            <p:cNvSpPr txBox="1"/>
            <p:nvPr/>
          </p:nvSpPr>
          <p:spPr>
            <a:xfrm>
              <a:off x="10180138" y="5452483"/>
              <a:ext cx="1210781" cy="307777"/>
            </a:xfrm>
            <a:prstGeom prst="rect">
              <a:avLst/>
            </a:prstGeom>
            <a:noFill/>
          </p:spPr>
          <p:txBody>
            <a:bodyPr wrap="none" rtlCol="0">
              <a:spAutoFit/>
            </a:bodyPr>
            <a:lstStyle/>
            <a:p>
              <a:r>
                <a:rPr lang="en-US" sz="1400" dirty="0" smtClean="0"/>
                <a:t>Data available</a:t>
              </a:r>
              <a:endParaRPr lang="en-US" sz="1400" dirty="0"/>
            </a:p>
          </p:txBody>
        </p:sp>
        <p:sp>
          <p:nvSpPr>
            <p:cNvPr id="16" name="TextBox 15"/>
            <p:cNvSpPr txBox="1"/>
            <p:nvPr/>
          </p:nvSpPr>
          <p:spPr>
            <a:xfrm>
              <a:off x="10159999" y="5748696"/>
              <a:ext cx="1121397" cy="307777"/>
            </a:xfrm>
            <a:prstGeom prst="rect">
              <a:avLst/>
            </a:prstGeom>
            <a:noFill/>
          </p:spPr>
          <p:txBody>
            <a:bodyPr wrap="none" rtlCol="0">
              <a:spAutoFit/>
            </a:bodyPr>
            <a:lstStyle/>
            <a:p>
              <a:r>
                <a:rPr lang="en-US" sz="1400" dirty="0" smtClean="0"/>
                <a:t>Internal data</a:t>
              </a:r>
              <a:endParaRPr lang="en-US" sz="1400" dirty="0"/>
            </a:p>
          </p:txBody>
        </p:sp>
        <p:sp>
          <p:nvSpPr>
            <p:cNvPr id="17" name="TextBox 16"/>
            <p:cNvSpPr txBox="1"/>
            <p:nvPr/>
          </p:nvSpPr>
          <p:spPr>
            <a:xfrm>
              <a:off x="10157724" y="6057674"/>
              <a:ext cx="1150828" cy="307777"/>
            </a:xfrm>
            <a:prstGeom prst="rect">
              <a:avLst/>
            </a:prstGeom>
            <a:noFill/>
          </p:spPr>
          <p:txBody>
            <a:bodyPr wrap="none" rtlCol="0">
              <a:spAutoFit/>
            </a:bodyPr>
            <a:lstStyle/>
            <a:p>
              <a:r>
                <a:rPr lang="en-US" sz="1400" dirty="0" smtClean="0"/>
                <a:t>External data</a:t>
              </a:r>
              <a:endParaRPr lang="en-US" sz="1400" dirty="0"/>
            </a:p>
          </p:txBody>
        </p:sp>
        <p:sp>
          <p:nvSpPr>
            <p:cNvPr id="18" name="TextBox 17"/>
            <p:cNvSpPr txBox="1"/>
            <p:nvPr/>
          </p:nvSpPr>
          <p:spPr>
            <a:xfrm>
              <a:off x="10157724" y="6304120"/>
              <a:ext cx="1791837" cy="307777"/>
            </a:xfrm>
            <a:prstGeom prst="rect">
              <a:avLst/>
            </a:prstGeom>
            <a:noFill/>
          </p:spPr>
          <p:txBody>
            <a:bodyPr wrap="none" rtlCol="0">
              <a:spAutoFit/>
            </a:bodyPr>
            <a:lstStyle/>
            <a:p>
              <a:r>
                <a:rPr lang="en-US" sz="1400" dirty="0" smtClean="0"/>
                <a:t>Estimate the numbers</a:t>
              </a:r>
              <a:endParaRPr lang="en-US" sz="1400" dirty="0"/>
            </a:p>
          </p:txBody>
        </p:sp>
      </p:grpSp>
      <p:sp>
        <p:nvSpPr>
          <p:cNvPr id="20" name="Slide Number Placeholder 19"/>
          <p:cNvSpPr>
            <a:spLocks noGrp="1"/>
          </p:cNvSpPr>
          <p:nvPr>
            <p:ph type="sldNum" sz="quarter" idx="12"/>
          </p:nvPr>
        </p:nvSpPr>
        <p:spPr/>
        <p:txBody>
          <a:bodyPr/>
          <a:lstStyle/>
          <a:p>
            <a:fld id="{92C6C6B1-2555-419C-A586-FD97C5F49386}" type="slidenum">
              <a:rPr lang="en-US" smtClean="0"/>
              <a:t>5</a:t>
            </a:fld>
            <a:endParaRPr lang="en-US"/>
          </a:p>
        </p:txBody>
      </p:sp>
    </p:spTree>
    <p:extLst>
      <p:ext uri="{BB962C8B-B14F-4D97-AF65-F5344CB8AC3E}">
        <p14:creationId xmlns:p14="http://schemas.microsoft.com/office/powerpoint/2010/main" val="1400042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1329" y="0"/>
            <a:ext cx="5635356" cy="6858000"/>
          </a:xfrm>
          <a:prstGeom prst="rect">
            <a:avLst/>
          </a:prstGeom>
        </p:spPr>
      </p:pic>
      <p:sp>
        <p:nvSpPr>
          <p:cNvPr id="2" name="Title 1"/>
          <p:cNvSpPr>
            <a:spLocks noGrp="1"/>
          </p:cNvSpPr>
          <p:nvPr>
            <p:ph type="title"/>
          </p:nvPr>
        </p:nvSpPr>
        <p:spPr>
          <a:xfrm>
            <a:off x="9468464" y="365125"/>
            <a:ext cx="1885335" cy="1217869"/>
          </a:xfrm>
        </p:spPr>
        <p:txBody>
          <a:bodyPr/>
          <a:lstStyle/>
          <a:p>
            <a:pPr algn="r"/>
            <a:r>
              <a:rPr lang="en-US" b="1" dirty="0" smtClean="0"/>
              <a:t>Profits</a:t>
            </a:r>
            <a:endParaRPr lang="en-US" b="1" dirty="0"/>
          </a:p>
        </p:txBody>
      </p:sp>
      <p:sp>
        <p:nvSpPr>
          <p:cNvPr id="5" name="Round Diagonal Corner Rectangle 4"/>
          <p:cNvSpPr/>
          <p:nvPr/>
        </p:nvSpPr>
        <p:spPr>
          <a:xfrm>
            <a:off x="3456039" y="974059"/>
            <a:ext cx="2310580" cy="1435510"/>
          </a:xfrm>
          <a:prstGeom prst="round2Diag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000" b="1" dirty="0" smtClean="0"/>
              <a:t>Collect the external data about the labor cost for the region of the site. And then estimate the labor cost based on the following:</a:t>
            </a:r>
          </a:p>
          <a:p>
            <a:pPr marL="228600" indent="-228600">
              <a:buFont typeface="+mj-lt"/>
              <a:buAutoNum type="arabicPeriod"/>
            </a:pPr>
            <a:r>
              <a:rPr lang="en-US" sz="1000" b="1" dirty="0" smtClean="0"/>
              <a:t>Required labor based on the required production</a:t>
            </a:r>
          </a:p>
          <a:p>
            <a:pPr marL="228600" indent="-228600">
              <a:buFont typeface="+mj-lt"/>
              <a:buAutoNum type="arabicPeriod"/>
            </a:pPr>
            <a:r>
              <a:rPr lang="en-US" sz="1000" b="1" dirty="0" smtClean="0"/>
              <a:t>Average labor cost in the region</a:t>
            </a:r>
            <a:endParaRPr lang="en-US" sz="1000" b="1" dirty="0"/>
          </a:p>
        </p:txBody>
      </p:sp>
      <p:sp>
        <p:nvSpPr>
          <p:cNvPr id="6" name="Round Diagonal Corner Rectangle 5"/>
          <p:cNvSpPr/>
          <p:nvPr/>
        </p:nvSpPr>
        <p:spPr>
          <a:xfrm>
            <a:off x="2493124" y="5131699"/>
            <a:ext cx="2310580" cy="1435510"/>
          </a:xfrm>
          <a:prstGeom prst="round2Diag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000" b="1" dirty="0" smtClean="0"/>
              <a:t>Collect the following internal data to estimate the revenue:</a:t>
            </a:r>
          </a:p>
          <a:p>
            <a:pPr marL="228600" indent="-228600">
              <a:buFont typeface="+mj-lt"/>
              <a:buAutoNum type="arabicPeriod"/>
            </a:pPr>
            <a:r>
              <a:rPr lang="en-US" sz="1000" b="1" dirty="0" smtClean="0"/>
              <a:t>Region wise price per brand</a:t>
            </a:r>
          </a:p>
          <a:p>
            <a:pPr marL="228600" indent="-228600">
              <a:buFont typeface="+mj-lt"/>
              <a:buAutoNum type="arabicPeriod"/>
            </a:pPr>
            <a:r>
              <a:rPr lang="en-US" sz="1000" b="1" dirty="0" smtClean="0"/>
              <a:t>Region wise sales per brand</a:t>
            </a:r>
            <a:endParaRPr lang="en-US" sz="1000" b="1" dirty="0"/>
          </a:p>
        </p:txBody>
      </p:sp>
      <p:grpSp>
        <p:nvGrpSpPr>
          <p:cNvPr id="25" name="Group 24"/>
          <p:cNvGrpSpPr/>
          <p:nvPr/>
        </p:nvGrpSpPr>
        <p:grpSpPr>
          <a:xfrm>
            <a:off x="9913547" y="5087011"/>
            <a:ext cx="2278453" cy="1770989"/>
            <a:chOff x="9871520" y="4840908"/>
            <a:chExt cx="2278453" cy="1770989"/>
          </a:xfrm>
        </p:grpSpPr>
        <p:pic>
          <p:nvPicPr>
            <p:cNvPr id="10" name="Picture 9"/>
            <p:cNvPicPr>
              <a:picLocks noChangeAspect="1"/>
            </p:cNvPicPr>
            <p:nvPr/>
          </p:nvPicPr>
          <p:blipFill>
            <a:blip r:embed="rId4"/>
            <a:stretch>
              <a:fillRect/>
            </a:stretch>
          </p:blipFill>
          <p:spPr>
            <a:xfrm>
              <a:off x="9871521" y="4840908"/>
              <a:ext cx="288479" cy="323096"/>
            </a:xfrm>
            <a:prstGeom prst="rect">
              <a:avLst/>
            </a:prstGeom>
          </p:spPr>
        </p:pic>
        <p:pic>
          <p:nvPicPr>
            <p:cNvPr id="11" name="Picture 10"/>
            <p:cNvPicPr>
              <a:picLocks noChangeAspect="1"/>
            </p:cNvPicPr>
            <p:nvPr/>
          </p:nvPicPr>
          <p:blipFill>
            <a:blip r:embed="rId5"/>
            <a:stretch>
              <a:fillRect/>
            </a:stretch>
          </p:blipFill>
          <p:spPr>
            <a:xfrm>
              <a:off x="9871521" y="5164004"/>
              <a:ext cx="288479" cy="288479"/>
            </a:xfrm>
            <a:prstGeom prst="rect">
              <a:avLst/>
            </a:prstGeom>
          </p:spPr>
        </p:pic>
        <p:pic>
          <p:nvPicPr>
            <p:cNvPr id="13" name="Picture 12"/>
            <p:cNvPicPr>
              <a:picLocks noChangeAspect="1"/>
            </p:cNvPicPr>
            <p:nvPr/>
          </p:nvPicPr>
          <p:blipFill>
            <a:blip r:embed="rId6"/>
            <a:stretch>
              <a:fillRect/>
            </a:stretch>
          </p:blipFill>
          <p:spPr>
            <a:xfrm>
              <a:off x="9871521" y="5452484"/>
              <a:ext cx="288479" cy="277794"/>
            </a:xfrm>
            <a:prstGeom prst="rect">
              <a:avLst/>
            </a:prstGeom>
          </p:spPr>
        </p:pic>
        <p:pic>
          <p:nvPicPr>
            <p:cNvPr id="15" name="Picture 14"/>
            <p:cNvPicPr>
              <a:picLocks noChangeAspect="1"/>
            </p:cNvPicPr>
            <p:nvPr/>
          </p:nvPicPr>
          <p:blipFill>
            <a:blip r:embed="rId7"/>
            <a:stretch>
              <a:fillRect/>
            </a:stretch>
          </p:blipFill>
          <p:spPr>
            <a:xfrm>
              <a:off x="9871520" y="6290736"/>
              <a:ext cx="302191" cy="276473"/>
            </a:xfrm>
            <a:prstGeom prst="rect">
              <a:avLst/>
            </a:prstGeom>
          </p:spPr>
        </p:pic>
        <p:pic>
          <p:nvPicPr>
            <p:cNvPr id="16" name="Picture 15"/>
            <p:cNvPicPr>
              <a:picLocks noChangeAspect="1"/>
            </p:cNvPicPr>
            <p:nvPr/>
          </p:nvPicPr>
          <p:blipFill>
            <a:blip r:embed="rId8"/>
            <a:stretch>
              <a:fillRect/>
            </a:stretch>
          </p:blipFill>
          <p:spPr>
            <a:xfrm>
              <a:off x="9871520" y="6018756"/>
              <a:ext cx="288479" cy="302551"/>
            </a:xfrm>
            <a:prstGeom prst="rect">
              <a:avLst/>
            </a:prstGeom>
          </p:spPr>
        </p:pic>
        <p:pic>
          <p:nvPicPr>
            <p:cNvPr id="17" name="Picture 16"/>
            <p:cNvPicPr>
              <a:picLocks noChangeAspect="1"/>
            </p:cNvPicPr>
            <p:nvPr/>
          </p:nvPicPr>
          <p:blipFill>
            <a:blip r:embed="rId9"/>
            <a:stretch>
              <a:fillRect/>
            </a:stretch>
          </p:blipFill>
          <p:spPr>
            <a:xfrm>
              <a:off x="9871521" y="5730278"/>
              <a:ext cx="298548" cy="345687"/>
            </a:xfrm>
            <a:prstGeom prst="rect">
              <a:avLst/>
            </a:prstGeom>
          </p:spPr>
        </p:pic>
        <p:sp>
          <p:nvSpPr>
            <p:cNvPr id="18" name="TextBox 17"/>
            <p:cNvSpPr txBox="1"/>
            <p:nvPr/>
          </p:nvSpPr>
          <p:spPr>
            <a:xfrm>
              <a:off x="10170069" y="4840908"/>
              <a:ext cx="1628587" cy="307777"/>
            </a:xfrm>
            <a:prstGeom prst="rect">
              <a:avLst/>
            </a:prstGeom>
            <a:noFill/>
          </p:spPr>
          <p:txBody>
            <a:bodyPr wrap="none" rtlCol="0">
              <a:spAutoFit/>
            </a:bodyPr>
            <a:lstStyle/>
            <a:p>
              <a:r>
                <a:rPr lang="en-US" sz="1400" dirty="0" smtClean="0"/>
                <a:t>Estimation required</a:t>
              </a:r>
              <a:endParaRPr lang="en-US" sz="1400" dirty="0"/>
            </a:p>
          </p:txBody>
        </p:sp>
        <p:sp>
          <p:nvSpPr>
            <p:cNvPr id="19" name="TextBox 18"/>
            <p:cNvSpPr txBox="1"/>
            <p:nvPr/>
          </p:nvSpPr>
          <p:spPr>
            <a:xfrm>
              <a:off x="10180138" y="5131699"/>
              <a:ext cx="1969835" cy="307777"/>
            </a:xfrm>
            <a:prstGeom prst="rect">
              <a:avLst/>
            </a:prstGeom>
            <a:noFill/>
          </p:spPr>
          <p:txBody>
            <a:bodyPr wrap="none" rtlCol="0">
              <a:spAutoFit/>
            </a:bodyPr>
            <a:lstStyle/>
            <a:p>
              <a:r>
                <a:rPr lang="en-US" sz="1400" dirty="0" smtClean="0"/>
                <a:t>Additional data required</a:t>
              </a:r>
              <a:endParaRPr lang="en-US" sz="1400" dirty="0"/>
            </a:p>
          </p:txBody>
        </p:sp>
        <p:sp>
          <p:nvSpPr>
            <p:cNvPr id="20" name="TextBox 19"/>
            <p:cNvSpPr txBox="1"/>
            <p:nvPr/>
          </p:nvSpPr>
          <p:spPr>
            <a:xfrm>
              <a:off x="10180138" y="5452483"/>
              <a:ext cx="1210781" cy="307777"/>
            </a:xfrm>
            <a:prstGeom prst="rect">
              <a:avLst/>
            </a:prstGeom>
            <a:noFill/>
          </p:spPr>
          <p:txBody>
            <a:bodyPr wrap="none" rtlCol="0">
              <a:spAutoFit/>
            </a:bodyPr>
            <a:lstStyle/>
            <a:p>
              <a:r>
                <a:rPr lang="en-US" sz="1400" dirty="0" smtClean="0"/>
                <a:t>Data available</a:t>
              </a:r>
              <a:endParaRPr lang="en-US" sz="1400" dirty="0"/>
            </a:p>
          </p:txBody>
        </p:sp>
        <p:sp>
          <p:nvSpPr>
            <p:cNvPr id="21" name="TextBox 20"/>
            <p:cNvSpPr txBox="1"/>
            <p:nvPr/>
          </p:nvSpPr>
          <p:spPr>
            <a:xfrm>
              <a:off x="10159999" y="5748696"/>
              <a:ext cx="1121397" cy="307777"/>
            </a:xfrm>
            <a:prstGeom prst="rect">
              <a:avLst/>
            </a:prstGeom>
            <a:noFill/>
          </p:spPr>
          <p:txBody>
            <a:bodyPr wrap="none" rtlCol="0">
              <a:spAutoFit/>
            </a:bodyPr>
            <a:lstStyle/>
            <a:p>
              <a:r>
                <a:rPr lang="en-US" sz="1400" dirty="0" smtClean="0"/>
                <a:t>Internal data</a:t>
              </a:r>
              <a:endParaRPr lang="en-US" sz="1400" dirty="0"/>
            </a:p>
          </p:txBody>
        </p:sp>
        <p:sp>
          <p:nvSpPr>
            <p:cNvPr id="22" name="TextBox 21"/>
            <p:cNvSpPr txBox="1"/>
            <p:nvPr/>
          </p:nvSpPr>
          <p:spPr>
            <a:xfrm>
              <a:off x="10157724" y="6057674"/>
              <a:ext cx="1150828" cy="307777"/>
            </a:xfrm>
            <a:prstGeom prst="rect">
              <a:avLst/>
            </a:prstGeom>
            <a:noFill/>
          </p:spPr>
          <p:txBody>
            <a:bodyPr wrap="none" rtlCol="0">
              <a:spAutoFit/>
            </a:bodyPr>
            <a:lstStyle/>
            <a:p>
              <a:r>
                <a:rPr lang="en-US" sz="1400" dirty="0" smtClean="0"/>
                <a:t>External data</a:t>
              </a:r>
              <a:endParaRPr lang="en-US" sz="1400" dirty="0"/>
            </a:p>
          </p:txBody>
        </p:sp>
        <p:sp>
          <p:nvSpPr>
            <p:cNvPr id="23" name="TextBox 22"/>
            <p:cNvSpPr txBox="1"/>
            <p:nvPr/>
          </p:nvSpPr>
          <p:spPr>
            <a:xfrm>
              <a:off x="10157724" y="6304120"/>
              <a:ext cx="1791837" cy="307777"/>
            </a:xfrm>
            <a:prstGeom prst="rect">
              <a:avLst/>
            </a:prstGeom>
            <a:noFill/>
          </p:spPr>
          <p:txBody>
            <a:bodyPr wrap="none" rtlCol="0">
              <a:spAutoFit/>
            </a:bodyPr>
            <a:lstStyle/>
            <a:p>
              <a:r>
                <a:rPr lang="en-US" sz="1400" dirty="0" smtClean="0"/>
                <a:t>Estimate the numbers</a:t>
              </a:r>
              <a:endParaRPr lang="en-US" sz="1400" dirty="0"/>
            </a:p>
          </p:txBody>
        </p:sp>
      </p:grpSp>
      <p:sp>
        <p:nvSpPr>
          <p:cNvPr id="26" name="Slide Number Placeholder 25"/>
          <p:cNvSpPr>
            <a:spLocks noGrp="1"/>
          </p:cNvSpPr>
          <p:nvPr>
            <p:ph type="sldNum" sz="quarter" idx="12"/>
          </p:nvPr>
        </p:nvSpPr>
        <p:spPr/>
        <p:txBody>
          <a:bodyPr/>
          <a:lstStyle/>
          <a:p>
            <a:fld id="{92C6C6B1-2555-419C-A586-FD97C5F49386}" type="slidenum">
              <a:rPr lang="en-US" smtClean="0"/>
              <a:t>6</a:t>
            </a:fld>
            <a:endParaRPr lang="en-US"/>
          </a:p>
        </p:txBody>
      </p:sp>
    </p:spTree>
    <p:extLst>
      <p:ext uri="{BB962C8B-B14F-4D97-AF65-F5344CB8AC3E}">
        <p14:creationId xmlns:p14="http://schemas.microsoft.com/office/powerpoint/2010/main" val="2760816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0656"/>
          </a:xfrm>
        </p:spPr>
        <p:txBody>
          <a:bodyPr/>
          <a:lstStyle/>
          <a:p>
            <a:r>
              <a:rPr lang="en-US" b="1" dirty="0" smtClean="0"/>
              <a:t>Capacity estimations | Analysis details</a:t>
            </a:r>
            <a:endParaRPr lang="en-US" b="1" dirty="0"/>
          </a:p>
        </p:txBody>
      </p:sp>
      <p:graphicFrame>
        <p:nvGraphicFramePr>
          <p:cNvPr id="3" name="Table 2"/>
          <p:cNvGraphicFramePr>
            <a:graphicFrameLocks noGrp="1"/>
          </p:cNvGraphicFramePr>
          <p:nvPr>
            <p:extLst>
              <p:ext uri="{D42A27DB-BD31-4B8C-83A1-F6EECF244321}">
                <p14:modId xmlns:p14="http://schemas.microsoft.com/office/powerpoint/2010/main" val="2471814850"/>
              </p:ext>
            </p:extLst>
          </p:nvPr>
        </p:nvGraphicFramePr>
        <p:xfrm>
          <a:off x="559335" y="1647956"/>
          <a:ext cx="5408328" cy="2560320"/>
        </p:xfrm>
        <a:graphic>
          <a:graphicData uri="http://schemas.openxmlformats.org/drawingml/2006/table">
            <a:tbl>
              <a:tblPr firstRow="1" bandRow="1">
                <a:tableStyleId>{5C22544A-7EE6-4342-B048-85BDC9FD1C3A}</a:tableStyleId>
              </a:tblPr>
              <a:tblGrid>
                <a:gridCol w="1802776">
                  <a:extLst>
                    <a:ext uri="{9D8B030D-6E8A-4147-A177-3AD203B41FA5}">
                      <a16:colId xmlns:a16="http://schemas.microsoft.com/office/drawing/2014/main" val="2470473837"/>
                    </a:ext>
                  </a:extLst>
                </a:gridCol>
                <a:gridCol w="1802776">
                  <a:extLst>
                    <a:ext uri="{9D8B030D-6E8A-4147-A177-3AD203B41FA5}">
                      <a16:colId xmlns:a16="http://schemas.microsoft.com/office/drawing/2014/main" val="2922986749"/>
                    </a:ext>
                  </a:extLst>
                </a:gridCol>
                <a:gridCol w="1802776">
                  <a:extLst>
                    <a:ext uri="{9D8B030D-6E8A-4147-A177-3AD203B41FA5}">
                      <a16:colId xmlns:a16="http://schemas.microsoft.com/office/drawing/2014/main" val="3543487026"/>
                    </a:ext>
                  </a:extLst>
                </a:gridCol>
              </a:tblGrid>
              <a:tr h="299671">
                <a:tc>
                  <a:txBody>
                    <a:bodyPr/>
                    <a:lstStyle/>
                    <a:p>
                      <a:r>
                        <a:rPr lang="en-US" dirty="0" smtClean="0"/>
                        <a:t>Year</a:t>
                      </a:r>
                      <a:endParaRPr lang="en-US" dirty="0"/>
                    </a:p>
                  </a:txBody>
                  <a:tcPr/>
                </a:tc>
                <a:tc>
                  <a:txBody>
                    <a:bodyPr/>
                    <a:lstStyle/>
                    <a:p>
                      <a:r>
                        <a:rPr lang="en-US" dirty="0" smtClean="0"/>
                        <a:t>Coors Banquet</a:t>
                      </a:r>
                      <a:endParaRPr lang="en-US" dirty="0"/>
                    </a:p>
                  </a:txBody>
                  <a:tcPr/>
                </a:tc>
                <a:tc>
                  <a:txBody>
                    <a:bodyPr/>
                    <a:lstStyle/>
                    <a:p>
                      <a:r>
                        <a:rPr lang="en-US" dirty="0" smtClean="0"/>
                        <a:t>Coors Light</a:t>
                      </a:r>
                      <a:endParaRPr lang="en-US" dirty="0"/>
                    </a:p>
                  </a:txBody>
                  <a:tcPr/>
                </a:tc>
                <a:extLst>
                  <a:ext uri="{0D108BD9-81ED-4DB2-BD59-A6C34878D82A}">
                    <a16:rowId xmlns:a16="http://schemas.microsoft.com/office/drawing/2014/main" val="1711124432"/>
                  </a:ext>
                </a:extLst>
              </a:tr>
              <a:tr h="299671">
                <a:tc>
                  <a:txBody>
                    <a:bodyPr/>
                    <a:lstStyle/>
                    <a:p>
                      <a:r>
                        <a:rPr lang="en-US" dirty="0" smtClean="0"/>
                        <a:t>1977</a:t>
                      </a:r>
                      <a:endParaRPr lang="en-US" dirty="0"/>
                    </a:p>
                  </a:txBody>
                  <a:tcPr/>
                </a:tc>
                <a:tc>
                  <a:txBody>
                    <a:bodyPr/>
                    <a:lstStyle/>
                    <a:p>
                      <a:r>
                        <a:rPr lang="en-US" dirty="0" smtClean="0"/>
                        <a:t>6.1</a:t>
                      </a:r>
                      <a:endParaRPr lang="en-US" dirty="0"/>
                    </a:p>
                  </a:txBody>
                  <a:tcPr/>
                </a:tc>
                <a:tc>
                  <a:txBody>
                    <a:bodyPr/>
                    <a:lstStyle/>
                    <a:p>
                      <a:r>
                        <a:rPr lang="en-US" dirty="0" smtClean="0"/>
                        <a:t>2.0</a:t>
                      </a:r>
                      <a:endParaRPr lang="en-US" dirty="0"/>
                    </a:p>
                  </a:txBody>
                  <a:tcPr/>
                </a:tc>
                <a:extLst>
                  <a:ext uri="{0D108BD9-81ED-4DB2-BD59-A6C34878D82A}">
                    <a16:rowId xmlns:a16="http://schemas.microsoft.com/office/drawing/2014/main" val="1182939498"/>
                  </a:ext>
                </a:extLst>
              </a:tr>
              <a:tr h="299671">
                <a:tc>
                  <a:txBody>
                    <a:bodyPr/>
                    <a:lstStyle/>
                    <a:p>
                      <a:r>
                        <a:rPr lang="en-US" dirty="0" smtClean="0"/>
                        <a:t>1978</a:t>
                      </a:r>
                      <a:endParaRPr lang="en-US" dirty="0"/>
                    </a:p>
                  </a:txBody>
                  <a:tcPr/>
                </a:tc>
                <a:tc>
                  <a:txBody>
                    <a:bodyPr/>
                    <a:lstStyle/>
                    <a:p>
                      <a:r>
                        <a:rPr lang="en-US" dirty="0" smtClean="0"/>
                        <a:t>5.5</a:t>
                      </a:r>
                      <a:endParaRPr lang="en-US" dirty="0"/>
                    </a:p>
                  </a:txBody>
                  <a:tcPr/>
                </a:tc>
                <a:tc>
                  <a:txBody>
                    <a:bodyPr/>
                    <a:lstStyle/>
                    <a:p>
                      <a:r>
                        <a:rPr lang="en-US" dirty="0" smtClean="0"/>
                        <a:t>2.5</a:t>
                      </a:r>
                      <a:endParaRPr lang="en-US" dirty="0"/>
                    </a:p>
                  </a:txBody>
                  <a:tcPr/>
                </a:tc>
                <a:extLst>
                  <a:ext uri="{0D108BD9-81ED-4DB2-BD59-A6C34878D82A}">
                    <a16:rowId xmlns:a16="http://schemas.microsoft.com/office/drawing/2014/main" val="3659181266"/>
                  </a:ext>
                </a:extLst>
              </a:tr>
              <a:tr h="299671">
                <a:tc>
                  <a:txBody>
                    <a:bodyPr/>
                    <a:lstStyle/>
                    <a:p>
                      <a:r>
                        <a:rPr lang="en-US" dirty="0" smtClean="0"/>
                        <a:t>1979</a:t>
                      </a:r>
                      <a:endParaRPr lang="en-US" dirty="0"/>
                    </a:p>
                  </a:txBody>
                  <a:tcPr/>
                </a:tc>
                <a:tc>
                  <a:txBody>
                    <a:bodyPr/>
                    <a:lstStyle/>
                    <a:p>
                      <a:r>
                        <a:rPr lang="en-US" dirty="0" smtClean="0"/>
                        <a:t>6.7</a:t>
                      </a:r>
                      <a:endParaRPr lang="en-US" dirty="0"/>
                    </a:p>
                  </a:txBody>
                  <a:tcPr/>
                </a:tc>
                <a:tc>
                  <a:txBody>
                    <a:bodyPr/>
                    <a:lstStyle/>
                    <a:p>
                      <a:r>
                        <a:rPr lang="en-US" dirty="0" smtClean="0"/>
                        <a:t>4.2</a:t>
                      </a:r>
                      <a:endParaRPr lang="en-US" dirty="0"/>
                    </a:p>
                  </a:txBody>
                  <a:tcPr/>
                </a:tc>
                <a:extLst>
                  <a:ext uri="{0D108BD9-81ED-4DB2-BD59-A6C34878D82A}">
                    <a16:rowId xmlns:a16="http://schemas.microsoft.com/office/drawing/2014/main" val="723191785"/>
                  </a:ext>
                </a:extLst>
              </a:tr>
              <a:tr h="299671">
                <a:tc>
                  <a:txBody>
                    <a:bodyPr/>
                    <a:lstStyle/>
                    <a:p>
                      <a:r>
                        <a:rPr lang="en-US" dirty="0" smtClean="0"/>
                        <a:t>1980</a:t>
                      </a:r>
                      <a:endParaRPr lang="en-US" dirty="0"/>
                    </a:p>
                  </a:txBody>
                  <a:tcPr/>
                </a:tc>
                <a:tc>
                  <a:txBody>
                    <a:bodyPr/>
                    <a:lstStyle/>
                    <a:p>
                      <a:r>
                        <a:rPr lang="en-US" dirty="0" smtClean="0"/>
                        <a:t>5.2</a:t>
                      </a:r>
                      <a:endParaRPr lang="en-US" dirty="0"/>
                    </a:p>
                  </a:txBody>
                  <a:tcPr/>
                </a:tc>
                <a:tc>
                  <a:txBody>
                    <a:bodyPr/>
                    <a:lstStyle/>
                    <a:p>
                      <a:r>
                        <a:rPr lang="en-US" dirty="0" smtClean="0"/>
                        <a:t>5.1</a:t>
                      </a:r>
                      <a:endParaRPr lang="en-US" dirty="0"/>
                    </a:p>
                  </a:txBody>
                  <a:tcPr/>
                </a:tc>
                <a:extLst>
                  <a:ext uri="{0D108BD9-81ED-4DB2-BD59-A6C34878D82A}">
                    <a16:rowId xmlns:a16="http://schemas.microsoft.com/office/drawing/2014/main" val="3952095838"/>
                  </a:ext>
                </a:extLst>
              </a:tr>
              <a:tr h="299671">
                <a:tc>
                  <a:txBody>
                    <a:bodyPr/>
                    <a:lstStyle/>
                    <a:p>
                      <a:r>
                        <a:rPr lang="en-US" dirty="0" smtClean="0"/>
                        <a:t>1981</a:t>
                      </a:r>
                      <a:endParaRPr lang="en-US" dirty="0"/>
                    </a:p>
                  </a:txBody>
                  <a:tcPr/>
                </a:tc>
                <a:tc>
                  <a:txBody>
                    <a:bodyPr/>
                    <a:lstStyle/>
                    <a:p>
                      <a:r>
                        <a:rPr lang="en-US" dirty="0" smtClean="0"/>
                        <a:t>4.0</a:t>
                      </a:r>
                      <a:endParaRPr lang="en-US" dirty="0"/>
                    </a:p>
                  </a:txBody>
                  <a:tcPr/>
                </a:tc>
                <a:tc>
                  <a:txBody>
                    <a:bodyPr/>
                    <a:lstStyle/>
                    <a:p>
                      <a:r>
                        <a:rPr lang="en-US" dirty="0" smtClean="0"/>
                        <a:t>6.1</a:t>
                      </a:r>
                      <a:endParaRPr lang="en-US" dirty="0"/>
                    </a:p>
                  </a:txBody>
                  <a:tcPr/>
                </a:tc>
                <a:extLst>
                  <a:ext uri="{0D108BD9-81ED-4DB2-BD59-A6C34878D82A}">
                    <a16:rowId xmlns:a16="http://schemas.microsoft.com/office/drawing/2014/main" val="480361677"/>
                  </a:ext>
                </a:extLst>
              </a:tr>
              <a:tr h="299671">
                <a:tc>
                  <a:txBody>
                    <a:bodyPr/>
                    <a:lstStyle/>
                    <a:p>
                      <a:r>
                        <a:rPr lang="en-US" dirty="0" smtClean="0"/>
                        <a:t>1995</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extLst>
                  <a:ext uri="{0D108BD9-81ED-4DB2-BD59-A6C34878D82A}">
                    <a16:rowId xmlns:a16="http://schemas.microsoft.com/office/drawing/2014/main" val="2075860674"/>
                  </a:ext>
                </a:extLst>
              </a:tr>
            </a:tbl>
          </a:graphicData>
        </a:graphic>
      </p:graphicFrame>
      <p:sp>
        <p:nvSpPr>
          <p:cNvPr id="4" name="TextBox 3"/>
          <p:cNvSpPr txBox="1"/>
          <p:nvPr/>
        </p:nvSpPr>
        <p:spPr>
          <a:xfrm>
            <a:off x="559335" y="1207203"/>
            <a:ext cx="2067233" cy="369332"/>
          </a:xfrm>
          <a:prstGeom prst="rect">
            <a:avLst/>
          </a:prstGeom>
          <a:noFill/>
        </p:spPr>
        <p:txBody>
          <a:bodyPr wrap="none" rtlCol="0">
            <a:spAutoFit/>
          </a:bodyPr>
          <a:lstStyle/>
          <a:p>
            <a:r>
              <a:rPr lang="en-US" dirty="0" smtClean="0"/>
              <a:t>New England region</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335" y="4279697"/>
            <a:ext cx="4284508" cy="2506583"/>
          </a:xfrm>
          <a:prstGeom prst="rect">
            <a:avLst/>
          </a:prstGeom>
        </p:spPr>
      </p:pic>
      <p:pic>
        <p:nvPicPr>
          <p:cNvPr id="7" name="Picture 6"/>
          <p:cNvPicPr>
            <a:picLocks noChangeAspect="1"/>
          </p:cNvPicPr>
          <p:nvPr/>
        </p:nvPicPr>
        <p:blipFill>
          <a:blip r:embed="rId3"/>
          <a:stretch>
            <a:fillRect/>
          </a:stretch>
        </p:blipFill>
        <p:spPr>
          <a:xfrm>
            <a:off x="7068102" y="1293776"/>
            <a:ext cx="3905250" cy="2985921"/>
          </a:xfrm>
          <a:prstGeom prst="rect">
            <a:avLst/>
          </a:prstGeom>
        </p:spPr>
      </p:pic>
      <p:sp>
        <p:nvSpPr>
          <p:cNvPr id="8" name="TextBox 7"/>
          <p:cNvSpPr txBox="1"/>
          <p:nvPr/>
        </p:nvSpPr>
        <p:spPr>
          <a:xfrm>
            <a:off x="6718434" y="4764505"/>
            <a:ext cx="4254918" cy="1200329"/>
          </a:xfrm>
          <a:prstGeom prst="rect">
            <a:avLst/>
          </a:prstGeom>
          <a:noFill/>
        </p:spPr>
        <p:txBody>
          <a:bodyPr wrap="square" rtlCol="0">
            <a:spAutoFit/>
          </a:bodyPr>
          <a:lstStyle/>
          <a:p>
            <a:r>
              <a:rPr lang="en-US" dirty="0" smtClean="0"/>
              <a:t>Predict the demand for the regions under blue color, which will be catered to by the second site. The summation of all these will be the required capacity of the new site.</a:t>
            </a:r>
            <a:endParaRPr lang="en-US" dirty="0"/>
          </a:p>
        </p:txBody>
      </p:sp>
      <p:sp>
        <p:nvSpPr>
          <p:cNvPr id="9" name="Slide Number Placeholder 8"/>
          <p:cNvSpPr>
            <a:spLocks noGrp="1"/>
          </p:cNvSpPr>
          <p:nvPr>
            <p:ph type="sldNum" sz="quarter" idx="12"/>
          </p:nvPr>
        </p:nvSpPr>
        <p:spPr/>
        <p:txBody>
          <a:bodyPr/>
          <a:lstStyle/>
          <a:p>
            <a:fld id="{92C6C6B1-2555-419C-A586-FD97C5F49386}" type="slidenum">
              <a:rPr lang="en-US" smtClean="0"/>
              <a:t>7</a:t>
            </a:fld>
            <a:endParaRPr lang="en-US"/>
          </a:p>
        </p:txBody>
      </p:sp>
    </p:spTree>
    <p:extLst>
      <p:ext uri="{BB962C8B-B14F-4D97-AF65-F5344CB8AC3E}">
        <p14:creationId xmlns:p14="http://schemas.microsoft.com/office/powerpoint/2010/main" val="15193711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664</TotalTime>
  <Words>919</Words>
  <Application>Microsoft Office PowerPoint</Application>
  <PresentationFormat>Widescreen</PresentationFormat>
  <Paragraphs>121</Paragraphs>
  <Slides>7</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Wingdings</vt:lpstr>
      <vt:lpstr>Office Theme</vt:lpstr>
      <vt:lpstr>Coors problem framing</vt:lpstr>
      <vt:lpstr>Problem framing</vt:lpstr>
      <vt:lpstr>Production</vt:lpstr>
      <vt:lpstr>Distribution</vt:lpstr>
      <vt:lpstr>Procurement</vt:lpstr>
      <vt:lpstr>Profits</vt:lpstr>
      <vt:lpstr>Capacity estimations | Analysis details</vt:lpstr>
    </vt:vector>
  </TitlesOfParts>
  <Company>Netcracker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Amita Ashok Kuvalekar</dc:creator>
  <cp:lastModifiedBy>Amita Ashok Kuvalekar</cp:lastModifiedBy>
  <cp:revision>41</cp:revision>
  <dcterms:created xsi:type="dcterms:W3CDTF">2022-10-18T13:20:03Z</dcterms:created>
  <dcterms:modified xsi:type="dcterms:W3CDTF">2022-10-30T04:37:52Z</dcterms:modified>
</cp:coreProperties>
</file>