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71" r:id="rId9"/>
    <p:sldId id="272" r:id="rId10"/>
    <p:sldId id="265" r:id="rId11"/>
    <p:sldId id="266" r:id="rId12"/>
    <p:sldId id="261" r:id="rId13"/>
    <p:sldId id="262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E09DD-A271-4E46-9B09-7316EE422583}" type="datetimeFigureOut">
              <a:rPr lang="en-US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C1EAC-EC95-40C2-8C11-3A25F20A67F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5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11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2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07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7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67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15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85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76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47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40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rextester.com/l/postgresql_online_compil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qlalchemy.or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utorials.jenkov.com/jdbc/index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rcobehler.com/make-it-so-java-db-connections-and-transaction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ncities.com/2017/10/16/catholic-united-financial-data-breach-may-have-affected-nearly-130k-accounts/" TargetMode="External"/><Relationship Id="rId2" Type="http://schemas.openxmlformats.org/officeDocument/2006/relationships/hyperlink" Target="https://thenextweb.com/insider/2016/03/27/last-name-null-is-tough-for-computer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co.org.uk/about-the-ico/news-and-events/news-and-blogs/2016/10/talktalk-gets-record-400-000-fine-for-failing-to-prevent-october-2015-attack/" TargetMode="External"/><Relationship Id="rId4" Type="http://schemas.openxmlformats.org/officeDocument/2006/relationships/hyperlink" Target="https://www.moneyweb.co.za/news/tech/revealed-the-real-source-of-sas-massive-data-breach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studio.pl/index.rvt?act=downloa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masnield/oreilly_advanced_sql_for_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/>
          </p:nvPr>
        </p:nvSpPr>
        <p:spPr/>
        <p:txBody>
          <a:bodyPr/>
          <a:lstStyle/>
          <a:p>
            <a:r>
              <a:rPr lang="en-US" dirty="0"/>
              <a:t>Advanced SQL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Data Analysis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-3429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8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Section VI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For every CALENDAR_DATE and CUSTOMER_ID, show the total QUANTITY ordered for the date range of 2017-01-01 to 2017-03-31: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75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Section V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For the month of March, bring in the rolling sum of QUANTITY ordered (to each ORDER_DATE) by CUSTOMER_ID and PRODUCT_ID.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Windowing Functions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 fontScale="92500" lnSpcReduction="10000"/>
          </a:bodyPr>
          <a:lstStyle/>
          <a:p>
            <a:r>
              <a:rPr lang="en-US" dirty="0"/>
              <a:t>Windowing functions are found on many database platforms, including:</a:t>
            </a:r>
          </a:p>
          <a:p>
            <a:pPr marL="383540" lvl="1"/>
            <a:r>
              <a:rPr lang="en-US" dirty="0"/>
              <a:t>Oracle</a:t>
            </a:r>
          </a:p>
          <a:p>
            <a:pPr marL="383540" lvl="1"/>
            <a:r>
              <a:rPr lang="en-US" dirty="0"/>
              <a:t>Teradata</a:t>
            </a:r>
          </a:p>
          <a:p>
            <a:pPr marL="383540" lvl="1"/>
            <a:r>
              <a:rPr lang="en-US" dirty="0"/>
              <a:t>PostgreSQL</a:t>
            </a:r>
          </a:p>
          <a:p>
            <a:pPr marL="383540" lvl="1"/>
            <a:r>
              <a:rPr lang="en-US" dirty="0"/>
              <a:t>SQL Server</a:t>
            </a:r>
          </a:p>
          <a:p>
            <a:pPr marL="383540" lvl="1"/>
            <a:r>
              <a:rPr lang="en-US" dirty="0"/>
              <a:t>Apache Spark SQL</a:t>
            </a:r>
          </a:p>
          <a:p>
            <a:pPr marL="383540" lvl="1">
              <a:buClr>
                <a:srgbClr val="E48312"/>
              </a:buClr>
            </a:pPr>
            <a:r>
              <a:rPr lang="en-US" dirty="0"/>
              <a:t>MySQL 8</a:t>
            </a:r>
          </a:p>
          <a:p>
            <a:r>
              <a:rPr lang="en-US" dirty="0"/>
              <a:t>These platforms notably do not have windowing functions:</a:t>
            </a:r>
          </a:p>
          <a:p>
            <a:pPr marL="383540" lvl="1"/>
            <a:r>
              <a:rPr lang="en-US" dirty="0"/>
              <a:t>MySQL (previous to version 8)</a:t>
            </a:r>
          </a:p>
          <a:p>
            <a:pPr marL="383540" lvl="1"/>
            <a:r>
              <a:rPr lang="en-US" dirty="0"/>
              <a:t>SQLite</a:t>
            </a:r>
          </a:p>
          <a:p>
            <a:pPr marL="383540" lvl="1"/>
            <a:r>
              <a:rPr lang="en-US" dirty="0"/>
              <a:t>MariaDB</a:t>
            </a:r>
          </a:p>
          <a:p>
            <a:r>
              <a:rPr lang="en-US" dirty="0"/>
              <a:t>Since SQLite does not support windowing functions, we will use a web-based PostgreSQL client: </a:t>
            </a:r>
            <a:r>
              <a:rPr lang="en-US" dirty="0">
                <a:hlinkClick r:id="rId3"/>
              </a:rPr>
              <a:t>http://rextester.com/l/postgresql_online_compiler</a:t>
            </a:r>
          </a:p>
        </p:txBody>
      </p:sp>
    </p:spTree>
    <p:extLst>
      <p:ext uri="{BB962C8B-B14F-4D97-AF65-F5344CB8AC3E}">
        <p14:creationId xmlns:p14="http://schemas.microsoft.com/office/powerpoint/2010/main" val="258485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Mixing Programming with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r>
              <a:rPr lang="en-US" dirty="0"/>
              <a:t>When using SQL with a programming platform like Python, Java, or R, you will constantly be making a decision where the onus of processing will happen.</a:t>
            </a:r>
          </a:p>
          <a:p>
            <a:r>
              <a:rPr lang="en-US" dirty="0"/>
              <a:t>Should the database engine do the computation work, or the programming platform?</a:t>
            </a:r>
          </a:p>
          <a:p>
            <a:pPr marL="383540" lvl="1"/>
            <a:r>
              <a:rPr lang="en-US" dirty="0"/>
              <a:t>You can simply pull in data and have your Python/Java/R codebase do the heavy-lifting.</a:t>
            </a:r>
          </a:p>
          <a:p>
            <a:pPr marL="383540" lvl="1"/>
            <a:r>
              <a:rPr lang="en-US" dirty="0"/>
              <a:t>You can also leverage more complex SQL against the database, and have Python/Java/R consume the results.</a:t>
            </a:r>
          </a:p>
          <a:p>
            <a:pPr marL="383540" lvl="1"/>
            <a:r>
              <a:rPr lang="en-US" dirty="0"/>
              <a:t>With a very large, expensive and calculated dataset you can save it to a temporary table and use it to support your Python/R/Java application.</a:t>
            </a:r>
          </a:p>
          <a:p>
            <a:r>
              <a:rPr lang="en-US" dirty="0"/>
              <a:t>A good rule of thumb: start with the simplest solution with minimal code/SQL that liberally hits the database as-needed, and gradually introduce caching strategies as performance starts to warrant it.</a:t>
            </a:r>
          </a:p>
          <a:p>
            <a:r>
              <a:rPr lang="en-US" dirty="0"/>
              <a:t>Never concatenate parameters, and use established SQL libraries to inject parameters safely to prevent SQL injection.</a:t>
            </a:r>
          </a:p>
          <a:p>
            <a:pPr marL="0" indent="0">
              <a:buNone/>
            </a:pPr>
            <a:endParaRPr lang="en-US" dirty="0"/>
          </a:p>
          <a:p>
            <a:pPr marL="383540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9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265944" y="1974353"/>
            <a:ext cx="8644333" cy="3978275"/>
          </a:xfrm>
        </p:spPr>
        <p:txBody>
          <a:bodyPr/>
          <a:lstStyle/>
          <a:p>
            <a:pPr lvl="0">
              <a:tabLst>
                <a:tab pos="0" algn="l"/>
              </a:tabLst>
            </a:pPr>
            <a:r>
              <a:rPr lang="en-US" dirty="0">
                <a:solidFill>
                  <a:srgbClr val="404040"/>
                </a:solidFill>
                <a:latin typeface="Segoe UI" pitchFamily="34"/>
              </a:rPr>
              <a:t>To prevent SQL injection, </a:t>
            </a: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never</a:t>
            </a:r>
            <a:r>
              <a:rPr lang="en-US" dirty="0">
                <a:solidFill>
                  <a:srgbClr val="404040"/>
                </a:solidFill>
                <a:latin typeface="Segoe UI" pitchFamily="34"/>
              </a:rPr>
              <a:t> concatenate a SQL string with parameters</a:t>
            </a:r>
          </a:p>
          <a:p>
            <a:pPr lvl="0">
              <a:tabLst>
                <a:tab pos="0" algn="l"/>
              </a:tabLst>
            </a:pPr>
            <a:r>
              <a:rPr lang="en-US" dirty="0">
                <a:solidFill>
                  <a:srgbClr val="404040"/>
                </a:solidFill>
                <a:latin typeface="Segoe UI" pitchFamily="34"/>
              </a:rPr>
              <a:t>Instead, use the right tools and libraries to safely inject parameters for you</a:t>
            </a:r>
          </a:p>
          <a:p>
            <a:pPr lvl="0">
              <a:tabLst>
                <a:tab pos="0" algn="l"/>
              </a:tabLst>
            </a:pP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For Python, use </a:t>
            </a:r>
            <a:r>
              <a:rPr lang="en-US" i="1" dirty="0" err="1">
                <a:solidFill>
                  <a:srgbClr val="404040"/>
                </a:solidFill>
                <a:latin typeface="Segoe UI" pitchFamily="34"/>
              </a:rPr>
              <a:t>SQLAlchemy</a:t>
            </a:r>
            <a:endParaRPr lang="en-US" i="1" dirty="0">
              <a:solidFill>
                <a:srgbClr val="404040"/>
              </a:solidFill>
              <a:latin typeface="Segoe UI" pitchFamily="34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5944" y="61931"/>
            <a:ext cx="10058400" cy="1450757"/>
          </a:xfrm>
        </p:spPr>
        <p:txBody>
          <a:bodyPr/>
          <a:lstStyle/>
          <a:p>
            <a:r>
              <a:rPr lang="en-US" dirty="0"/>
              <a:t>Preventing SQL Injection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63066" y="3416693"/>
            <a:ext cx="6905160" cy="2229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32235" y="3218359"/>
            <a:ext cx="1556084" cy="204177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8565347" y="5490963"/>
            <a:ext cx="29803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More info at: </a:t>
            </a:r>
            <a:endParaRPr lang="en-US" dirty="0"/>
          </a:p>
          <a:p>
            <a:r>
              <a:rPr lang="en-US" dirty="0">
                <a:hlinkClick r:id="rId4"/>
              </a:rPr>
              <a:t>http://www.sqlalchemy.org/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097280" y="1855083"/>
            <a:ext cx="8879225" cy="3978275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For Java, Scala, Kotlin, and other JVM languages use JDBC’s </a:t>
            </a:r>
            <a:r>
              <a:rPr lang="en-US" i="1" dirty="0" err="1">
                <a:solidFill>
                  <a:srgbClr val="404040"/>
                </a:solidFill>
                <a:latin typeface="Segoe UI" pitchFamily="34"/>
              </a:rPr>
              <a:t>PreparedStatement</a:t>
            </a:r>
            <a:endParaRPr lang="en-US" i="1" dirty="0">
              <a:solidFill>
                <a:srgbClr val="404040"/>
              </a:solidFill>
              <a:latin typeface="Segoe UI" pitchFamily="34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SQL Injection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96033" y="2499121"/>
            <a:ext cx="7955280" cy="2870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97280" y="5428622"/>
            <a:ext cx="8152786" cy="8872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1" u="none" strike="noStrike" kern="1200" cap="none" dirty="0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More info at: 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1" u="none" strike="noStrike" kern="1200" cap="none" dirty="0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  <a:hlinkClick r:id="rId3"/>
              </a:rPr>
              <a:t>http://tutorials.jenkov.com/jdbc/index.html</a:t>
            </a:r>
            <a:endParaRPr lang="en-US" sz="1800" b="0" i="1" u="none" strike="noStrike" kern="1200" cap="none" dirty="0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lvl="0"/>
            <a:r>
              <a:rPr lang="en-US" i="1" dirty="0">
                <a:latin typeface="Source Sans Pro" pitchFamily="34"/>
                <a:ea typeface="源ノ角ゴシック Normal" pitchFamily="2"/>
                <a:cs typeface="FreeSans" pitchFamily="2"/>
                <a:hlinkClick r:id="rId4"/>
              </a:rPr>
              <a:t>http://www.marcobehler.com/make-it-so-java-db-connections-and-transactions</a:t>
            </a:r>
            <a:endParaRPr lang="en-US" i="1" dirty="0"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68795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488060-F89A-4683-98CE-EC4F0F03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Humor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82F8B-A096-4A4D-91D5-C9E4EE414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1956814"/>
            <a:ext cx="5048250" cy="1817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F2FB91-B8EF-463A-B9AA-1228E54BDC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893" y="1891125"/>
            <a:ext cx="4606787" cy="26091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24049F-EDB5-4C7A-9352-53FEC9489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3993638"/>
            <a:ext cx="4495800" cy="24895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28AE07-3A7F-4118-81C4-3F88B9319C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708" y="4654026"/>
            <a:ext cx="5942543" cy="18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55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12CC38-6DE6-430F-8950-FD747A712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2606" y="2067118"/>
            <a:ext cx="10213074" cy="5137566"/>
          </a:xfrm>
        </p:spPr>
        <p:txBody>
          <a:bodyPr>
            <a:normAutofit/>
          </a:bodyPr>
          <a:lstStyle/>
          <a:p>
            <a:r>
              <a:rPr lang="en-US" dirty="0"/>
              <a:t>This couple cannot do the simplest things online because their last name is ‘Null’</a:t>
            </a:r>
          </a:p>
          <a:p>
            <a:pPr marL="457177" lvl="1" indent="0">
              <a:buNone/>
            </a:pPr>
            <a:r>
              <a:rPr lang="en-US" dirty="0">
                <a:hlinkClick r:id="rId2"/>
              </a:rPr>
              <a:t>https://thenextweb.com/insider/2016/03/27/last-name-null-is-tough-for-computers/</a:t>
            </a:r>
            <a:endParaRPr lang="en-US" dirty="0"/>
          </a:p>
          <a:p>
            <a:r>
              <a:rPr lang="en-US" dirty="0"/>
              <a:t>Catholic financial services hacked, 130K accounts exposed</a:t>
            </a:r>
          </a:p>
          <a:p>
            <a:pPr marL="457177" lvl="1" indent="0">
              <a:buNone/>
            </a:pPr>
            <a:r>
              <a:rPr lang="en-US" dirty="0">
                <a:hlinkClick r:id="rId3"/>
              </a:rPr>
              <a:t>http://www.twincities.com/2017/10/16/catholic-united-financial-data-breach-may-have-affected-nearly-130k-accounts/</a:t>
            </a:r>
            <a:endParaRPr lang="en-US" dirty="0"/>
          </a:p>
          <a:p>
            <a:r>
              <a:rPr lang="en-US" dirty="0"/>
              <a:t>South Africa’s massive data breach </a:t>
            </a:r>
          </a:p>
          <a:p>
            <a:pPr marL="457177" lvl="1" indent="0">
              <a:buNone/>
            </a:pPr>
            <a:r>
              <a:rPr lang="en-US" dirty="0">
                <a:hlinkClick r:id="rId4"/>
              </a:rPr>
              <a:t>https://www.moneyweb.co.za/news/tech/revealed-the-real-source-of-sas-massive-data-breach/</a:t>
            </a:r>
            <a:endParaRPr lang="en-US" dirty="0"/>
          </a:p>
          <a:p>
            <a:r>
              <a:rPr lang="en-US" dirty="0" err="1"/>
              <a:t>TalkTalk</a:t>
            </a:r>
            <a:r>
              <a:rPr lang="en-US" dirty="0"/>
              <a:t> gets record £400K fine for failing to prevent October 2015 attack</a:t>
            </a:r>
          </a:p>
          <a:p>
            <a:pPr marL="457177" lvl="1" indent="0">
              <a:buNone/>
            </a:pPr>
            <a:r>
              <a:rPr lang="en-US" dirty="0">
                <a:hlinkClick r:id="rId5"/>
              </a:rPr>
              <a:t>https://ico.org.uk/about-the-ico/news-and-events/news-and-blogs/2016/10/talktalk-gets-record-400-000-fine-for-failing-to-prevent-october-2015-attack/</a:t>
            </a:r>
            <a:endParaRPr lang="en-US" dirty="0"/>
          </a:p>
          <a:p>
            <a:pPr marL="457177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E88784-0E2E-4529-8C4A-3CD04E29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in the News</a:t>
            </a:r>
          </a:p>
        </p:txBody>
      </p:sp>
    </p:spTree>
    <p:extLst>
      <p:ext uri="{BB962C8B-B14F-4D97-AF65-F5344CB8AC3E}">
        <p14:creationId xmlns:p14="http://schemas.microsoft.com/office/powerpoint/2010/main" val="265452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 Installing </a:t>
            </a:r>
            <a:r>
              <a:rPr lang="en-US" dirty="0" err="1"/>
              <a:t>SQLiteStudio</a:t>
            </a:r>
          </a:p>
          <a:p>
            <a:r>
              <a:rPr lang="en-US" dirty="0"/>
              <a:t> Subqueries, Derived Tables, and Unions</a:t>
            </a:r>
          </a:p>
          <a:p>
            <a:r>
              <a:rPr lang="en-US" dirty="0"/>
              <a:t> Regular Expressions </a:t>
            </a:r>
          </a:p>
          <a:p>
            <a:r>
              <a:rPr lang="en-US" dirty="0"/>
              <a:t> Advanced Joins</a:t>
            </a:r>
          </a:p>
          <a:p>
            <a:r>
              <a:rPr lang="en-US" dirty="0"/>
              <a:t> Window Functions</a:t>
            </a:r>
          </a:p>
          <a:p>
            <a:r>
              <a:rPr lang="en-US" dirty="0"/>
              <a:t> Programming with SQL (Python, R and Java)</a:t>
            </a:r>
          </a:p>
        </p:txBody>
      </p:sp>
    </p:spTree>
    <p:extLst>
      <p:ext uri="{BB962C8B-B14F-4D97-AF65-F5344CB8AC3E}">
        <p14:creationId xmlns:p14="http://schemas.microsoft.com/office/powerpoint/2010/main" val="229047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About the Speaker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 Thomas Nield </a:t>
            </a:r>
          </a:p>
          <a:p>
            <a:pPr>
              <a:lnSpc>
                <a:spcPct val="170000"/>
              </a:lnSpc>
            </a:pPr>
            <a:r>
              <a:rPr lang="en-US" dirty="0"/>
              <a:t> Business consultant for Southwest Airlines in Schedule Initiatives</a:t>
            </a:r>
          </a:p>
          <a:p>
            <a:pPr>
              <a:lnSpc>
                <a:spcPct val="170000"/>
              </a:lnSpc>
            </a:pPr>
            <a:r>
              <a:rPr lang="en-US" dirty="0"/>
              <a:t> Author of </a:t>
            </a:r>
            <a:r>
              <a:rPr lang="en-US" i="1" dirty="0"/>
              <a:t>Getting Started with SQL </a:t>
            </a:r>
            <a:r>
              <a:rPr lang="en-US" dirty="0"/>
              <a:t>by O'Reilly and </a:t>
            </a:r>
            <a:r>
              <a:rPr lang="en-US" i="1" dirty="0"/>
              <a:t>Learning RxJava</a:t>
            </a:r>
            <a:r>
              <a:rPr lang="en-US" dirty="0"/>
              <a:t> by Packt</a:t>
            </a:r>
          </a:p>
          <a:p>
            <a:pPr>
              <a:lnSpc>
                <a:spcPct val="170000"/>
              </a:lnSpc>
            </a:pPr>
            <a:r>
              <a:rPr lang="en-US" dirty="0"/>
              <a:t> Teaches a few online trainings at O'Reilly</a:t>
            </a:r>
          </a:p>
          <a:p>
            <a:pPr marL="383540" lvl="1">
              <a:lnSpc>
                <a:spcPct val="170000"/>
              </a:lnSpc>
            </a:pPr>
            <a:r>
              <a:rPr lang="en-US" i="1" dirty="0"/>
              <a:t>SQL Fundamentals for Data</a:t>
            </a:r>
            <a:endParaRPr lang="en-US" dirty="0"/>
          </a:p>
          <a:p>
            <a:pPr marL="383540" lvl="1">
              <a:lnSpc>
                <a:spcPct val="170000"/>
              </a:lnSpc>
            </a:pPr>
            <a:r>
              <a:rPr lang="en-US" i="1" dirty="0"/>
              <a:t>Advanced SQL for Data Analysis</a:t>
            </a:r>
          </a:p>
          <a:p>
            <a:pPr marL="383540" lvl="1">
              <a:lnSpc>
                <a:spcPct val="170000"/>
              </a:lnSpc>
            </a:pPr>
            <a:r>
              <a:rPr lang="en-US" i="1" dirty="0"/>
              <a:t>Reactive Python for Data Science</a:t>
            </a:r>
          </a:p>
          <a:p>
            <a:pPr>
              <a:lnSpc>
                <a:spcPct val="170000"/>
              </a:lnSpc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E5AFE2-A855-4E8E-9308-33AC753957FB}"/>
              </a:ext>
            </a:extLst>
          </p:cNvPr>
          <p:cNvSpPr txBox="1"/>
          <p:nvPr/>
        </p:nvSpPr>
        <p:spPr>
          <a:xfrm>
            <a:off x="8787619" y="5185680"/>
            <a:ext cx="236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thomasnield9727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BB5F5F-CF0C-4C8B-996C-0DDA79B9F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801" y="5185680"/>
            <a:ext cx="397818" cy="3978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90C2BF-DACC-4F92-921A-6544D4ECCE19}"/>
              </a:ext>
            </a:extLst>
          </p:cNvPr>
          <p:cNvSpPr/>
          <p:nvPr/>
        </p:nvSpPr>
        <p:spPr>
          <a:xfrm>
            <a:off x="8787619" y="5676393"/>
            <a:ext cx="3437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https://github.com/thomasnield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D708B9-DC0C-4468-9BEA-369FE7E74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801" y="5673269"/>
            <a:ext cx="397818" cy="39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2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Setting Up SQLite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SQLiteStudio can be downloaded at the official site:</a:t>
            </a:r>
          </a:p>
          <a:p>
            <a:r>
              <a:rPr lang="en-US" dirty="0">
                <a:hlinkClick r:id="rId3"/>
              </a:rPr>
              <a:t>https://sqlitestudio.pl/index.rvt?act=download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Windows and Linux, simply unzip the folder to a location of  your choice and open </a:t>
            </a:r>
            <a:r>
              <a:rPr lang="en-US" b="1" dirty="0"/>
              <a:t>SQLiteStudio </a:t>
            </a:r>
            <a:r>
              <a:rPr lang="en-US" dirty="0"/>
              <a:t>or </a:t>
            </a:r>
            <a:r>
              <a:rPr lang="en-US" b="1" dirty="0"/>
              <a:t>SQLiteStudio.exe</a:t>
            </a:r>
          </a:p>
          <a:p>
            <a:endParaRPr lang="en-US" dirty="0"/>
          </a:p>
          <a:p>
            <a:r>
              <a:rPr lang="en-US" dirty="0"/>
              <a:t>For MacOS, double-click the downloaded DMG to install it or drag it to your Applications folder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6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Getting Resource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 The few resources needed for this class are available on GitHub:</a:t>
            </a:r>
          </a:p>
          <a:p>
            <a:r>
              <a:rPr lang="en-US" dirty="0">
                <a:hlinkClick r:id="rId3"/>
              </a:rPr>
              <a:t>https://github.com/thomasnield/oreilly_advanced_sql_for_data</a:t>
            </a:r>
          </a:p>
          <a:p>
            <a:r>
              <a:rPr lang="en-US" dirty="0"/>
              <a:t>Unzip the contents to a location of your choice, and note where you put them</a:t>
            </a:r>
          </a:p>
          <a:p>
            <a:r>
              <a:rPr lang="en-US" dirty="0"/>
              <a:t>Contents include:</a:t>
            </a:r>
          </a:p>
          <a:p>
            <a:pPr marL="383540" lvl="1"/>
            <a:r>
              <a:rPr lang="en-US" dirty="0"/>
              <a:t>A SQLite database file called </a:t>
            </a:r>
            <a:r>
              <a:rPr lang="en-US" b="1" dirty="0"/>
              <a:t>thunderbird_manufacturing.db</a:t>
            </a:r>
          </a:p>
          <a:p>
            <a:pPr marL="383540" lvl="1"/>
            <a:r>
              <a:rPr lang="en-US" dirty="0"/>
              <a:t>Class notes with all examples (in three formats)</a:t>
            </a:r>
            <a:endParaRPr lang="en-US" b="1" dirty="0"/>
          </a:p>
          <a:p>
            <a:pPr marL="383540" lvl="1"/>
            <a:r>
              <a:rPr lang="en-US" dirty="0"/>
              <a:t>A </a:t>
            </a:r>
            <a:r>
              <a:rPr lang="en-US" b="1" dirty="0"/>
              <a:t>customer_order.</a:t>
            </a:r>
            <a:r>
              <a:rPr lang="en-US" b="1" dirty="0" err="1"/>
              <a:t>sql</a:t>
            </a:r>
            <a:r>
              <a:rPr lang="en-US" dirty="0"/>
              <a:t> SQL script file to create a CUSTOMER_ORDER table</a:t>
            </a:r>
          </a:p>
        </p:txBody>
      </p:sp>
    </p:spTree>
    <p:extLst>
      <p:ext uri="{BB962C8B-B14F-4D97-AF65-F5344CB8AC3E}">
        <p14:creationId xmlns:p14="http://schemas.microsoft.com/office/powerpoint/2010/main" val="104893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Section II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Bring in all fields from CUSTOMER_ORDER, but for each record show the total quantity ordered for that given CUSTOMER_ID and PRODUCT_ID.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1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Section III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Find all customers with an address ending in "Blvd" or "St"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2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72506" y="1889918"/>
            <a:ext cx="8512399" cy="437620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</p:spTree>
    <p:extLst>
      <p:ext uri="{BB962C8B-B14F-4D97-AF65-F5344CB8AC3E}">
        <p14:creationId xmlns:p14="http://schemas.microsoft.com/office/powerpoint/2010/main" val="1250764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562" y="1890887"/>
            <a:ext cx="7584012" cy="424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632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318</TotalTime>
  <Words>610</Words>
  <Application>Microsoft Office PowerPoint</Application>
  <PresentationFormat>Widescreen</PresentationFormat>
  <Paragraphs>98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Calibri Light</vt:lpstr>
      <vt:lpstr>FreeSans</vt:lpstr>
      <vt:lpstr>Segoe UI</vt:lpstr>
      <vt:lpstr>Source Sans Pro</vt:lpstr>
      <vt:lpstr>源ノ角ゴシック Normal</vt:lpstr>
      <vt:lpstr>Retrospect</vt:lpstr>
      <vt:lpstr>Advanced SQL </vt:lpstr>
      <vt:lpstr>Agenda</vt:lpstr>
      <vt:lpstr>About the Speaker</vt:lpstr>
      <vt:lpstr>Setting Up SQLite</vt:lpstr>
      <vt:lpstr>Getting Resource Files</vt:lpstr>
      <vt:lpstr>Section II Exercise</vt:lpstr>
      <vt:lpstr>Section III Exercise</vt:lpstr>
      <vt:lpstr>INNER JOIN</vt:lpstr>
      <vt:lpstr>LEFT OUTER JOIN</vt:lpstr>
      <vt:lpstr>Section VI Exercise</vt:lpstr>
      <vt:lpstr>Section V Exercise</vt:lpstr>
      <vt:lpstr>Windowing Functions Support</vt:lpstr>
      <vt:lpstr>Mixing Programming with SQL</vt:lpstr>
      <vt:lpstr>Preventing SQL Injection </vt:lpstr>
      <vt:lpstr>Preventing SQL Injection</vt:lpstr>
      <vt:lpstr>SQL Injection Humor</vt:lpstr>
      <vt:lpstr>SQL Injection in the News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Thomas Nield</cp:lastModifiedBy>
  <cp:revision>20</cp:revision>
  <dcterms:created xsi:type="dcterms:W3CDTF">2014-09-12T02:11:56Z</dcterms:created>
  <dcterms:modified xsi:type="dcterms:W3CDTF">2017-10-24T17:02:32Z</dcterms:modified>
</cp:coreProperties>
</file>