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FD5FF"/>
    <a:srgbClr val="000000"/>
    <a:srgbClr val="DF7A21"/>
    <a:srgbClr val="F09E22"/>
    <a:srgbClr val="F0710A"/>
    <a:srgbClr val="2760A1"/>
    <a:srgbClr val="B30000"/>
    <a:srgbClr val="700000"/>
    <a:srgbClr val="002776"/>
    <a:srgbClr val="002B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4" autoAdjust="0"/>
    <p:restoredTop sz="96049" autoAdjust="0"/>
  </p:normalViewPr>
  <p:slideViewPr>
    <p:cSldViewPr>
      <p:cViewPr>
        <p:scale>
          <a:sx n="75" d="100"/>
          <a:sy n="75" d="100"/>
        </p:scale>
        <p:origin x="-1848" y="-366"/>
      </p:cViewPr>
      <p:guideLst>
        <p:guide orient="horz" pos="27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256" y="-96"/>
      </p:cViewPr>
      <p:guideLst>
        <p:guide orient="horz" pos="3132"/>
        <p:guide pos="213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74" cy="497603"/>
          </a:xfrm>
          <a:prstGeom prst="rect">
            <a:avLst/>
          </a:prstGeom>
        </p:spPr>
        <p:txBody>
          <a:bodyPr vert="horz" lIns="91308" tIns="45654" rIns="91308" bIns="45654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321"/>
            <a:ext cx="2930574" cy="497603"/>
          </a:xfrm>
          <a:prstGeom prst="rect">
            <a:avLst/>
          </a:prstGeom>
        </p:spPr>
        <p:txBody>
          <a:bodyPr vert="horz" lIns="91308" tIns="45654" rIns="91308" bIns="45654" rtlCol="0" anchor="b"/>
          <a:lstStyle>
            <a:lvl1pPr algn="l">
              <a:defRPr sz="1200"/>
            </a:lvl1pPr>
          </a:lstStyle>
          <a:p>
            <a:r>
              <a:rPr lang="en-IN" dirty="0" smtClean="0"/>
              <a:t>Confidential@ CDAC Copyright 2014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11" y="9443321"/>
            <a:ext cx="2930574" cy="497603"/>
          </a:xfrm>
          <a:prstGeom prst="rect">
            <a:avLst/>
          </a:prstGeom>
        </p:spPr>
        <p:txBody>
          <a:bodyPr vert="horz" lIns="91308" tIns="45654" rIns="91308" bIns="45654" rtlCol="0" anchor="b"/>
          <a:lstStyle>
            <a:lvl1pPr algn="r">
              <a:defRPr sz="1200"/>
            </a:lvl1pPr>
          </a:lstStyle>
          <a:p>
            <a:fld id="{E63A7922-F212-40EE-9163-E412B64392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263893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29837" cy="497125"/>
          </a:xfrm>
          <a:prstGeom prst="rect">
            <a:avLst/>
          </a:prstGeom>
        </p:spPr>
        <p:txBody>
          <a:bodyPr vert="horz" lIns="91308" tIns="45654" rIns="91308" bIns="45654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2" y="2"/>
            <a:ext cx="2929837" cy="497125"/>
          </a:xfrm>
          <a:prstGeom prst="rect">
            <a:avLst/>
          </a:prstGeom>
        </p:spPr>
        <p:txBody>
          <a:bodyPr vert="horz" lIns="91308" tIns="45654" rIns="91308" bIns="45654" rtlCol="0"/>
          <a:lstStyle>
            <a:lvl1pPr algn="r">
              <a:defRPr sz="1200"/>
            </a:lvl1pPr>
          </a:lstStyle>
          <a:p>
            <a:fld id="{7ED8278A-44B1-DA43-9B3B-94FB8EF9D0D5}" type="datetime1">
              <a:rPr lang="en-US" smtClean="0"/>
              <a:pPr/>
              <a:t>09-Nov-16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4538"/>
            <a:ext cx="497046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8" tIns="45654" rIns="91308" bIns="45654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5"/>
            <a:ext cx="5408930" cy="4474131"/>
          </a:xfrm>
          <a:prstGeom prst="rect">
            <a:avLst/>
          </a:prstGeom>
        </p:spPr>
        <p:txBody>
          <a:bodyPr vert="horz" lIns="91308" tIns="45654" rIns="91308" bIns="456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4"/>
            <a:ext cx="2929837" cy="497125"/>
          </a:xfrm>
          <a:prstGeom prst="rect">
            <a:avLst/>
          </a:prstGeom>
        </p:spPr>
        <p:txBody>
          <a:bodyPr vert="horz" lIns="91308" tIns="45654" rIns="91308" bIns="45654" rtlCol="0" anchor="b"/>
          <a:lstStyle>
            <a:lvl1pPr algn="l">
              <a:defRPr sz="1200"/>
            </a:lvl1pPr>
          </a:lstStyle>
          <a:p>
            <a:r>
              <a:rPr lang="en-IN" dirty="0" smtClean="0"/>
              <a:t>Confidential@ CDAC Copyright 2014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2" y="9443664"/>
            <a:ext cx="2929837" cy="497125"/>
          </a:xfrm>
          <a:prstGeom prst="rect">
            <a:avLst/>
          </a:prstGeom>
        </p:spPr>
        <p:txBody>
          <a:bodyPr vert="horz" lIns="91308" tIns="45654" rIns="91308" bIns="45654" rtlCol="0" anchor="b"/>
          <a:lstStyle>
            <a:lvl1pPr algn="r">
              <a:defRPr sz="1200"/>
            </a:lvl1pPr>
          </a:lstStyle>
          <a:p>
            <a:fld id="{E317E354-8EE7-43DF-99D5-6B07731270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787327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64" y="71717"/>
            <a:ext cx="993566" cy="700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64" y="71717"/>
            <a:ext cx="993566" cy="700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64" y="71717"/>
            <a:ext cx="993566" cy="700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A5858-3256-44D5-8B6F-3C94B158C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629400" y="6560624"/>
            <a:ext cx="2454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ucida Grande"/>
                <a:cs typeface="Lucida Grande"/>
              </a:rPr>
              <a:t>Confidential@ CDAC Copyright 2014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34" y="61018"/>
            <a:ext cx="993566" cy="7009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403350" y="1870075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11" name="Rectangle 2052"/>
          <p:cNvSpPr txBox="1">
            <a:spLocks noChangeArrowheads="1"/>
          </p:cNvSpPr>
          <p:nvPr/>
        </p:nvSpPr>
        <p:spPr bwMode="auto">
          <a:xfrm>
            <a:off x="2286000" y="2438400"/>
            <a:ext cx="6477000" cy="2743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100794" tIns="50397" rIns="100794" bIns="50397" rtlCol="0" anchor="ctr">
            <a:noAutofit/>
          </a:bodyPr>
          <a:lstStyle/>
          <a:p>
            <a:pPr lvl="0" algn="r">
              <a:spcBef>
                <a:spcPts val="1800"/>
              </a:spcBef>
              <a:defRPr/>
            </a:pPr>
            <a:r>
              <a:rPr lang="en-US" sz="4800" dirty="0" smtClean="0"/>
              <a:t>Arrays in </a:t>
            </a:r>
            <a:r>
              <a:rPr lang="en-US" sz="4800" dirty="0" smtClean="0"/>
              <a:t>JAVA</a:t>
            </a:r>
          </a:p>
          <a:p>
            <a:pPr algn="r">
              <a:spcBef>
                <a:spcPts val="1800"/>
              </a:spcBef>
              <a:defRPr/>
            </a:pPr>
            <a:r>
              <a:rPr lang="en-US" sz="3200" dirty="0" smtClean="0"/>
              <a:t>BY RAHUL KUMAR DIXIT</a:t>
            </a:r>
          </a:p>
          <a:p>
            <a:pPr lvl="0" algn="r">
              <a:spcBef>
                <a:spcPts val="1800"/>
              </a:spcBef>
              <a:defRPr/>
            </a:pPr>
            <a:endParaRPr lang="en-US" sz="4800" b="1" dirty="0">
              <a:solidFill>
                <a:srgbClr val="B3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ea typeface="+mj-ea"/>
              <a:cs typeface="Georgi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20365" y="5716197"/>
            <a:ext cx="703076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x-non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प्रगत संगणन विकास केन्द्र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Centre for Development of Advanced Computing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अनुसंधान भवन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, </a:t>
            </a:r>
            <a:r>
              <a:rPr kumimoji="0" 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सी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-56/1, </a:t>
            </a:r>
            <a:r>
              <a:rPr kumimoji="0" 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संस्थागत क्षेत्र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, </a:t>
            </a:r>
            <a:r>
              <a:rPr kumimoji="0" 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सैक्टर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- 62, </a:t>
            </a:r>
            <a:r>
              <a:rPr kumimoji="0" 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नोएडा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- 201307 (</a:t>
            </a:r>
            <a:r>
              <a:rPr kumimoji="0" 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उ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.</a:t>
            </a:r>
            <a:r>
              <a:rPr kumimoji="0" 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प्र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.) </a:t>
            </a:r>
            <a:r>
              <a:rPr kumimoji="0" 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itchFamily="18" charset="0"/>
                <a:ea typeface="Times New Roman" pitchFamily="18" charset="0"/>
                <a:cs typeface="Mangal" pitchFamily="18" charset="0"/>
              </a:rPr>
              <a:t>भारत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007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Anusandhan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Bhawan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, C-56/1, Institutional Area, Sector- 62, Noida- 201307 (U.P.) India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34" y="61018"/>
            <a:ext cx="993566" cy="7009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9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Index of an array is defined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Positive int, byte or short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Expression that results into these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Any other types used for index will give error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long, double,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Incase Expression results in long, then type cast to int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Indexing starts from 0 and ends at N-1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primes[2]=0;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int k = primes[2];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…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Accessing Array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checks whether the index values are valid at runtime</a:t>
            </a:r>
          </a:p>
          <a:p>
            <a:pPr lvl="1" eaLnBrk="1" hangingPunct="1"/>
            <a:r>
              <a:rPr lang="en-US" smtClean="0"/>
              <a:t>If index is negative or greater than the size of the array then an IndexOutOfBoundException will be thrown</a:t>
            </a:r>
          </a:p>
          <a:p>
            <a:pPr lvl="1" eaLnBrk="1" hangingPunct="1"/>
            <a:r>
              <a:rPr lang="en-US" smtClean="0"/>
              <a:t>Program will normally be terminated unless handled in the try {} catch {}</a:t>
            </a:r>
          </a:p>
          <a:p>
            <a:pPr eaLnBrk="1" hangingPunct="1"/>
            <a:endParaRPr lang="en-US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Validating 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sz="1800" smtClean="0"/>
              <a:t>long[] primes = new long[20];   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primes[25]=33;</a:t>
            </a:r>
          </a:p>
          <a:p>
            <a:pPr eaLnBrk="1" hangingPunct="1">
              <a:buFontTx/>
              <a:buNone/>
            </a:pPr>
            <a:r>
              <a:rPr lang="en-US" sz="1800" smtClean="0"/>
              <a:t>….</a:t>
            </a:r>
          </a:p>
          <a:p>
            <a:pPr eaLnBrk="1" hangingPunct="1">
              <a:buFontTx/>
              <a:buNone/>
            </a:pPr>
            <a:r>
              <a:rPr lang="en-US" sz="1800" i="1" smtClean="0"/>
              <a:t>Runtime Error:</a:t>
            </a:r>
          </a:p>
          <a:p>
            <a:pPr eaLnBrk="1" hangingPunct="1">
              <a:buFontTx/>
              <a:buNone/>
            </a:pPr>
            <a:r>
              <a:rPr lang="en-US" sz="1800" smtClean="0"/>
              <a:t>Exception in thread “main” java.lang.ArrayIndexOutOfBoundsException: 25</a:t>
            </a:r>
          </a:p>
          <a:p>
            <a:pPr eaLnBrk="1" hangingPunct="1">
              <a:buFontTx/>
              <a:buNone/>
            </a:pPr>
            <a:r>
              <a:rPr lang="en-US" sz="1800" smtClean="0"/>
              <a:t>at MorePrimes.main(MorePrimes.java:6)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What happens if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Array variable is separate from array itself</a:t>
            </a:r>
          </a:p>
          <a:p>
            <a:pPr lvl="1" eaLnBrk="1" hangingPunct="1"/>
            <a:r>
              <a:rPr lang="en-US" sz="2400" smtClean="0"/>
              <a:t>Like a variable can refer to different values at different points in the program</a:t>
            </a:r>
          </a:p>
          <a:p>
            <a:pPr lvl="1" eaLnBrk="1" hangingPunct="1"/>
            <a:r>
              <a:rPr lang="en-US" sz="2400" smtClean="0"/>
              <a:t>Use array variables to access different arrays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int[] primes=new int[10];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……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primes=new int[50];</a:t>
            </a:r>
          </a:p>
          <a:p>
            <a:pPr eaLnBrk="1" hangingPunct="1"/>
            <a:r>
              <a:rPr lang="en-US" sz="2800" smtClean="0"/>
              <a:t>Previous array will be discarded</a:t>
            </a:r>
          </a:p>
          <a:p>
            <a:pPr eaLnBrk="1" hangingPunct="1"/>
            <a:r>
              <a:rPr lang="en-US" sz="2800" smtClean="0"/>
              <a:t>Cannot alter the type of array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Reusing Array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Initialize and specify size of array while declaring an array variable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int[] primes={2,3,5,7,11,13,17}; //7 elements</a:t>
            </a:r>
          </a:p>
          <a:p>
            <a:pPr eaLnBrk="1" hangingPunct="1"/>
            <a:r>
              <a:rPr lang="en-US" sz="2800" smtClean="0"/>
              <a:t>You can initialize array with an existing array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int[] even={2,4,6,8,10};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int[] value=even;</a:t>
            </a:r>
          </a:p>
          <a:p>
            <a:pPr lvl="1" eaLnBrk="1" hangingPunct="1"/>
            <a:r>
              <a:rPr lang="en-US" sz="2400" smtClean="0"/>
              <a:t>One array but two array variables!</a:t>
            </a:r>
          </a:p>
          <a:p>
            <a:pPr lvl="1" eaLnBrk="1" hangingPunct="1"/>
            <a:r>
              <a:rPr lang="en-US" sz="2400" smtClean="0"/>
              <a:t>Both array variables refer to the same array</a:t>
            </a:r>
          </a:p>
          <a:p>
            <a:pPr lvl="1" eaLnBrk="1" hangingPunct="1"/>
            <a:r>
              <a:rPr lang="en-US" sz="2400" smtClean="0"/>
              <a:t>Array can be accessed through either variable name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Initializing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Graphical Representation</a:t>
            </a:r>
          </a:p>
        </p:txBody>
      </p:sp>
      <p:graphicFrame>
        <p:nvGraphicFramePr>
          <p:cNvPr id="27688" name="Group 40"/>
          <p:cNvGraphicFramePr>
            <a:graphicFrameLocks noGrp="1"/>
          </p:cNvGraphicFramePr>
          <p:nvPr/>
        </p:nvGraphicFramePr>
        <p:xfrm>
          <a:off x="3124200" y="3048000"/>
          <a:ext cx="30480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5" name="Text Box 41"/>
          <p:cNvSpPr txBox="1">
            <a:spLocks noChangeArrowheads="1"/>
          </p:cNvSpPr>
          <p:nvPr/>
        </p:nvSpPr>
        <p:spPr bwMode="auto">
          <a:xfrm>
            <a:off x="1584325" y="217487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even</a:t>
            </a:r>
          </a:p>
        </p:txBody>
      </p:sp>
      <p:sp>
        <p:nvSpPr>
          <p:cNvPr id="23576" name="Text Box 42"/>
          <p:cNvSpPr txBox="1">
            <a:spLocks noChangeArrowheads="1"/>
          </p:cNvSpPr>
          <p:nvPr/>
        </p:nvSpPr>
        <p:spPr bwMode="auto">
          <a:xfrm>
            <a:off x="1508125" y="44608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23577" name="Line 43"/>
          <p:cNvSpPr>
            <a:spLocks noChangeShapeType="1"/>
          </p:cNvSpPr>
          <p:nvPr/>
        </p:nvSpPr>
        <p:spPr bwMode="auto">
          <a:xfrm>
            <a:off x="2209800" y="2590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Line 44"/>
          <p:cNvSpPr>
            <a:spLocks noChangeShapeType="1"/>
          </p:cNvSpPr>
          <p:nvPr/>
        </p:nvSpPr>
        <p:spPr bwMode="auto">
          <a:xfrm flipV="1">
            <a:off x="2209800" y="3276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long[] primes = new long[20];    </a:t>
            </a:r>
          </a:p>
          <a:p>
            <a:pPr eaLnBrk="1" hangingPunct="1">
              <a:buFontTx/>
              <a:buNone/>
            </a:pPr>
            <a:r>
              <a:rPr lang="en-US" smtClean="0"/>
              <a:t>primes[0] = 2;                   </a:t>
            </a:r>
          </a:p>
          <a:p>
            <a:pPr eaLnBrk="1" hangingPunct="1">
              <a:buFontTx/>
              <a:buNone/>
            </a:pPr>
            <a:r>
              <a:rPr lang="en-US" smtClean="0"/>
              <a:t>primes[1] = 3;                   </a:t>
            </a:r>
          </a:p>
          <a:p>
            <a:pPr eaLnBrk="1" hangingPunct="1">
              <a:buFontTx/>
              <a:buNone/>
            </a:pPr>
            <a:r>
              <a:rPr lang="en-US" smtClean="0"/>
              <a:t>long[] primes2=primes;</a:t>
            </a:r>
          </a:p>
          <a:p>
            <a:pPr eaLnBrk="1" hangingPunct="1">
              <a:buFontTx/>
              <a:buNone/>
            </a:pPr>
            <a:r>
              <a:rPr lang="en-US" smtClean="0"/>
              <a:t>System.out.println(primes2[0]);</a:t>
            </a:r>
          </a:p>
          <a:p>
            <a:pPr eaLnBrk="1" hangingPunct="1">
              <a:buFontTx/>
              <a:buNone/>
            </a:pPr>
            <a:r>
              <a:rPr lang="en-US" smtClean="0"/>
              <a:t>primes2[0]=5;</a:t>
            </a:r>
          </a:p>
          <a:p>
            <a:pPr eaLnBrk="1" hangingPunct="1">
              <a:buFontTx/>
              <a:buNone/>
            </a:pPr>
            <a:r>
              <a:rPr lang="en-US" smtClean="0"/>
              <a:t>System.out.println(primes[0]);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2</a:t>
            </a:r>
          </a:p>
          <a:p>
            <a:pPr eaLnBrk="1" hangingPunct="1">
              <a:buFontTx/>
              <a:buNone/>
            </a:pPr>
            <a:r>
              <a:rPr lang="en-US" smtClean="0"/>
              <a:t>5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Refer to array length using </a:t>
            </a:r>
            <a:r>
              <a:rPr lang="en-US" i="1" smtClean="0"/>
              <a:t>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data member of array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array_variable_name.length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for(int k=0; k&lt;primes.length;k++)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….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Sample Code: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long[] primes = new long[20];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System.out.println(primes.length);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Output: 20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Array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number of elements in the array are changed, JAVA will automatically change the length attribute!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Change in Array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have to create an array while declaring array variable</a:t>
            </a:r>
          </a:p>
          <a:p>
            <a:pPr lvl="1" eaLnBrk="1" hangingPunct="1"/>
            <a:r>
              <a:rPr lang="en-US" i="1" smtClean="0"/>
              <a:t>&lt;type&gt;</a:t>
            </a:r>
            <a:r>
              <a:rPr lang="en-US" smtClean="0"/>
              <a:t> [] variable_name;</a:t>
            </a:r>
          </a:p>
          <a:p>
            <a:pPr lvl="1" eaLnBrk="1" hangingPunct="1"/>
            <a:r>
              <a:rPr lang="en-US" i="1" smtClean="0"/>
              <a:t>int</a:t>
            </a:r>
            <a:r>
              <a:rPr lang="en-US" smtClean="0"/>
              <a:t> [] prime;</a:t>
            </a:r>
          </a:p>
          <a:p>
            <a:pPr lvl="1" eaLnBrk="1" hangingPunct="1"/>
            <a:r>
              <a:rPr lang="en-US" i="1" smtClean="0"/>
              <a:t>int</a:t>
            </a:r>
            <a:r>
              <a:rPr lang="en-US" smtClean="0"/>
              <a:t> prime[];</a:t>
            </a:r>
          </a:p>
          <a:p>
            <a:pPr eaLnBrk="1" hangingPunct="1"/>
            <a:r>
              <a:rPr lang="en-US" smtClean="0"/>
              <a:t>Both syntaxes are equivalent </a:t>
            </a:r>
          </a:p>
          <a:p>
            <a:pPr eaLnBrk="1" hangingPunct="1"/>
            <a:r>
              <a:rPr lang="en-US" smtClean="0"/>
              <a:t>No memory allocation at this point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Declaring an Array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>
                <a:latin typeface="courier-new"/>
              </a:rPr>
              <a:t>class MinAlgorithm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-new"/>
              </a:rPr>
              <a:t>{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-new"/>
              </a:rPr>
              <a:t>	public static void main ( String[] args )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-new"/>
              </a:rPr>
              <a:t>	{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-new"/>
              </a:rPr>
              <a:t>	int[] array = { -20, 19, 1, 5, -1, 27, 19, 5 } ;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-new"/>
              </a:rPr>
              <a:t>	int min=array[0]; // initialize the current minimum 	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-new"/>
              </a:rPr>
              <a:t>	for ( int index=0; index &lt; array.length; index++ ) 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-new"/>
              </a:rPr>
              <a:t>		if ( array[ index ] &lt; min )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-new"/>
              </a:rPr>
              <a:t>			min = array[ index ] ;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-new"/>
              </a:rPr>
              <a:t>	System.out.println("The minimum of this array is: " + min );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-new"/>
              </a:rPr>
              <a:t>	}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-new"/>
              </a:rPr>
              <a:t>}</a:t>
            </a:r>
            <a:r>
              <a:rPr lang="en-US" sz="1800" smtClean="0"/>
              <a:t>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Sample Program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676400" y="6400800"/>
            <a:ext cx="5159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*Program taken from: http://chortle.ccsu.edu/CS151/Notes/chap47/ch47_10.html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Two-Dimensional arrays</a:t>
            </a:r>
          </a:p>
          <a:p>
            <a:pPr lvl="1" eaLnBrk="1" hangingPunct="1"/>
            <a:r>
              <a:rPr lang="en-US" smtClean="0"/>
              <a:t>float[][] temperature=new float[10][365];</a:t>
            </a:r>
          </a:p>
          <a:p>
            <a:pPr lvl="1" eaLnBrk="1" hangingPunct="1"/>
            <a:r>
              <a:rPr lang="en-US" smtClean="0"/>
              <a:t>10 arrays each having 365 elements</a:t>
            </a:r>
          </a:p>
          <a:p>
            <a:pPr lvl="1" eaLnBrk="1" hangingPunct="1"/>
            <a:r>
              <a:rPr lang="en-US" smtClean="0"/>
              <a:t>First index: specifies array (row)</a:t>
            </a:r>
          </a:p>
          <a:p>
            <a:pPr lvl="1" eaLnBrk="1" hangingPunct="1"/>
            <a:r>
              <a:rPr lang="en-US" smtClean="0"/>
              <a:t>Second Index: specifies element in that array (column)</a:t>
            </a:r>
          </a:p>
          <a:p>
            <a:pPr lvl="1" eaLnBrk="1" hangingPunct="1"/>
            <a:r>
              <a:rPr lang="en-US" smtClean="0"/>
              <a:t>In JAVA float is 4 bytes, total Size=4*10*365=14,600 bytes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Arrays of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Graphical Representation</a:t>
            </a:r>
          </a:p>
        </p:txBody>
      </p:sp>
      <p:graphicFrame>
        <p:nvGraphicFramePr>
          <p:cNvPr id="28676" name="Group 4"/>
          <p:cNvGraphicFramePr>
            <a:graphicFrameLocks noGrp="1"/>
          </p:cNvGraphicFramePr>
          <p:nvPr/>
        </p:nvGraphicFramePr>
        <p:xfrm>
          <a:off x="1676400" y="1828800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838200"/>
                <a:gridCol w="838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11" name="Group 39"/>
          <p:cNvGraphicFramePr>
            <a:graphicFrameLocks noGrp="1"/>
          </p:cNvGraphicFramePr>
          <p:nvPr/>
        </p:nvGraphicFramePr>
        <p:xfrm>
          <a:off x="1676400" y="4495800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838200"/>
                <a:gridCol w="838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46" name="Group 74"/>
          <p:cNvGraphicFramePr>
            <a:graphicFrameLocks noGrp="1"/>
          </p:cNvGraphicFramePr>
          <p:nvPr/>
        </p:nvGraphicFramePr>
        <p:xfrm>
          <a:off x="1676400" y="3124200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838200"/>
                <a:gridCol w="838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28" name="Text Box 109"/>
          <p:cNvSpPr txBox="1">
            <a:spLocks noChangeArrowheads="1"/>
          </p:cNvSpPr>
          <p:nvPr/>
        </p:nvSpPr>
        <p:spPr bwMode="auto">
          <a:xfrm>
            <a:off x="136525" y="1946275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Sample[0]</a:t>
            </a:r>
          </a:p>
        </p:txBody>
      </p:sp>
      <p:sp>
        <p:nvSpPr>
          <p:cNvPr id="30829" name="Text Box 110"/>
          <p:cNvSpPr txBox="1">
            <a:spLocks noChangeArrowheads="1"/>
          </p:cNvSpPr>
          <p:nvPr/>
        </p:nvSpPr>
        <p:spPr bwMode="auto">
          <a:xfrm>
            <a:off x="223838" y="3124200"/>
            <a:ext cx="1452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Sample[1]</a:t>
            </a:r>
          </a:p>
        </p:txBody>
      </p:sp>
      <p:sp>
        <p:nvSpPr>
          <p:cNvPr id="30830" name="Text Box 111"/>
          <p:cNvSpPr txBox="1">
            <a:spLocks noChangeArrowheads="1"/>
          </p:cNvSpPr>
          <p:nvPr/>
        </p:nvSpPr>
        <p:spPr bwMode="auto">
          <a:xfrm>
            <a:off x="228600" y="45720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Sample[2]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urier-new"/>
              </a:rPr>
              <a:t>int[][] array2D = { {99, 42, 74, 83, 100}, {90, 91, 72, 88, 95}, {88, 61, 74, 89, 96}, {61, 89, 82, 98, 93}, {93, 73, 75, 78, 99}, {50, 65, 92, 87, 94}, {43, 98, 78, 56, 99} }; 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-new"/>
              </a:rPr>
              <a:t>//5 arrays with 5 elements each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Initializing Array of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arrays do not have to be of the same length</a:t>
            </a:r>
          </a:p>
          <a:p>
            <a:pPr lvl="1" eaLnBrk="1" hangingPunct="1">
              <a:buFontTx/>
              <a:buNone/>
            </a:pPr>
            <a:r>
              <a:rPr lang="en-US" smtClean="0"/>
              <a:t>	float[][] samples;</a:t>
            </a:r>
          </a:p>
          <a:p>
            <a:pPr lvl="1" eaLnBrk="1" hangingPunct="1">
              <a:buFontTx/>
              <a:buNone/>
            </a:pPr>
            <a:r>
              <a:rPr lang="en-US" smtClean="0"/>
              <a:t>	samples=new float[6][];//defines # of arrays</a:t>
            </a:r>
          </a:p>
          <a:p>
            <a:pPr lvl="1" eaLnBrk="1" hangingPunct="1">
              <a:buFontTx/>
              <a:buNone/>
            </a:pPr>
            <a:r>
              <a:rPr lang="en-US" smtClean="0"/>
              <a:t>	samples[2]=new float[6];</a:t>
            </a:r>
          </a:p>
          <a:p>
            <a:pPr lvl="1" eaLnBrk="1" hangingPunct="1">
              <a:buFontTx/>
              <a:buNone/>
            </a:pPr>
            <a:r>
              <a:rPr lang="en-US" smtClean="0"/>
              <a:t>  	samples[5]=new float[101];</a:t>
            </a:r>
          </a:p>
          <a:p>
            <a:pPr eaLnBrk="1" hangingPunct="1"/>
            <a:r>
              <a:rPr lang="en-US" smtClean="0"/>
              <a:t>Not required to define all arrays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Arrays of Arrays of Varying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500" smtClean="0">
                <a:latin typeface="courier-new"/>
              </a:rPr>
              <a:t>int[][] uneven = { { 1, 9, 4 }, { 0, 2}, { 0, 1, 2, 3, 4 } }; </a:t>
            </a:r>
          </a:p>
          <a:p>
            <a:pPr eaLnBrk="1" hangingPunct="1">
              <a:buFontTx/>
              <a:buNone/>
            </a:pPr>
            <a:r>
              <a:rPr lang="en-US" sz="2500" smtClean="0">
                <a:latin typeface="courier-new"/>
              </a:rPr>
              <a:t>//Three arrays</a:t>
            </a:r>
          </a:p>
          <a:p>
            <a:pPr eaLnBrk="1" hangingPunct="1">
              <a:buFontTx/>
              <a:buNone/>
            </a:pPr>
            <a:r>
              <a:rPr lang="en-US" sz="2500" smtClean="0">
                <a:latin typeface="courier-new"/>
              </a:rPr>
              <a:t>//First array has 3 elements</a:t>
            </a:r>
          </a:p>
          <a:p>
            <a:pPr eaLnBrk="1" hangingPunct="1">
              <a:buFontTx/>
              <a:buNone/>
            </a:pPr>
            <a:r>
              <a:rPr lang="en-US" sz="2500" smtClean="0">
                <a:latin typeface="courier-new"/>
              </a:rPr>
              <a:t>//Second array has 2 elements</a:t>
            </a:r>
          </a:p>
          <a:p>
            <a:pPr eaLnBrk="1" hangingPunct="1">
              <a:buFontTx/>
              <a:buNone/>
            </a:pPr>
            <a:r>
              <a:rPr lang="en-US" sz="2500" smtClean="0">
                <a:latin typeface="courier-new"/>
              </a:rPr>
              <a:t>//Third array has 5 elements</a:t>
            </a:r>
          </a:p>
          <a:p>
            <a:pPr eaLnBrk="1" hangingPunct="1">
              <a:buFontTx/>
              <a:buNone/>
            </a:pPr>
            <a:endParaRPr lang="en-US" sz="2500" smtClean="0">
              <a:latin typeface="courier-new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Initializing Varying Size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/>
              <a:t>long[][] primes = new long[20][];   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primes[2] = new long[30];</a:t>
            </a:r>
          </a:p>
          <a:p>
            <a:pPr eaLnBrk="1" hangingPunct="1">
              <a:buFontTx/>
              <a:buNone/>
            </a:pPr>
            <a:r>
              <a:rPr lang="en-US" sz="1800" smtClean="0"/>
              <a:t>System.out.println(primes.length); //Number of arrays</a:t>
            </a:r>
          </a:p>
          <a:p>
            <a:pPr eaLnBrk="1" hangingPunct="1">
              <a:buFontTx/>
              <a:buNone/>
            </a:pPr>
            <a:r>
              <a:rPr lang="en-US" sz="1800" smtClean="0"/>
              <a:t>System.out.println(primes[2].length);//Number of elements in the second array</a:t>
            </a:r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sz="1800" smtClean="0"/>
              <a:t>OUTPUT:</a:t>
            </a:r>
          </a:p>
          <a:p>
            <a:pPr eaLnBrk="1" hangingPunct="1">
              <a:buFontTx/>
              <a:buNone/>
            </a:pPr>
            <a:r>
              <a:rPr lang="en-US" sz="1800" smtClean="0"/>
              <a:t>20</a:t>
            </a:r>
          </a:p>
          <a:p>
            <a:pPr eaLnBrk="1" hangingPunct="1">
              <a:buFontTx/>
              <a:buNone/>
            </a:pPr>
            <a:r>
              <a:rPr lang="en-US" sz="1800" smtClean="0"/>
              <a:t>30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Array of Arrays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class unevenExample3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public static void main( String[] arg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{ // declare and construct a 2D array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	int[][] uneven = { { 1, 9, 4 }, { 0, 2}, { 0, 1, 2, 3, 4 } 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	// print out the array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	for ( int row=0; row &lt; </a:t>
            </a:r>
            <a:r>
              <a:rPr lang="en-US" sz="1600" smtClean="0">
                <a:solidFill>
                  <a:srgbClr val="0000FF"/>
                </a:solidFill>
                <a:latin typeface="courier-new"/>
              </a:rPr>
              <a:t>uneven.length</a:t>
            </a:r>
            <a:r>
              <a:rPr lang="en-US" sz="1600" smtClean="0">
                <a:latin typeface="courier-new"/>
              </a:rPr>
              <a:t>; row++ ) //changes row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		System.out.print("Row " + row + ": 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		for ( int col=0; col &lt; </a:t>
            </a:r>
            <a:r>
              <a:rPr lang="en-US" sz="1600" smtClean="0">
                <a:solidFill>
                  <a:srgbClr val="FF0000"/>
                </a:solidFill>
                <a:latin typeface="courier-new"/>
              </a:rPr>
              <a:t>uneven[row].length</a:t>
            </a:r>
            <a:r>
              <a:rPr lang="en-US" sz="1600" smtClean="0">
                <a:latin typeface="courier-new"/>
              </a:rPr>
              <a:t>; col++ ) //changes column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			System.out.print( uneven[row][col] + " "); 				System.out.println();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-new"/>
              </a:rPr>
              <a:t>}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Sample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Row 0: </a:t>
            </a:r>
            <a:r>
              <a:rPr lang="en-US" sz="2800" smtClean="0">
                <a:latin typeface="courier-new"/>
              </a:rPr>
              <a:t>1 9  4 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-new"/>
              </a:rPr>
              <a:t>Row 1: 0 2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-new"/>
              </a:rPr>
              <a:t>Row 2: 0 1 2 3 4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Triangular Array</a:t>
            </a:r>
          </a:p>
          <a:p>
            <a:pPr lvl="1" eaLnBrk="1" hangingPunct="1">
              <a:buFontTx/>
              <a:buNone/>
            </a:pPr>
            <a:r>
              <a:rPr lang="en-US" smtClean="0"/>
              <a:t>for(int k=0; k&lt;samples.length;k++)</a:t>
            </a:r>
          </a:p>
          <a:p>
            <a:pPr lvl="1" eaLnBrk="1" hangingPunct="1">
              <a:buFontTx/>
              <a:buNone/>
            </a:pPr>
            <a:r>
              <a:rPr lang="en-US" smtClean="0"/>
              <a:t>		samples[k]=new float[k+1]; </a:t>
            </a:r>
          </a:p>
          <a:p>
            <a:pPr eaLnBrk="1" hangingPunct="1"/>
            <a:endParaRPr lang="en-US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Triangular Array of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Define an array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variable_name=new </a:t>
            </a:r>
            <a:r>
              <a:rPr lang="en-US" i="1" smtClean="0"/>
              <a:t>&lt;type&gt;</a:t>
            </a:r>
            <a:r>
              <a:rPr lang="en-US" smtClean="0"/>
              <a:t>[N];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primes=new int[10];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Declaring and defining in the same statement: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int</a:t>
            </a:r>
            <a:r>
              <a:rPr lang="en-US" smtClean="0"/>
              <a:t>[] primes=new </a:t>
            </a:r>
            <a:r>
              <a:rPr lang="en-US" i="1" smtClean="0"/>
              <a:t>int</a:t>
            </a:r>
            <a:r>
              <a:rPr lang="en-US" smtClean="0"/>
              <a:t>[10];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JAVA, int is of 4 bytes, total space=4*10=40 bytes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Defining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farmer has 10 farms of beans each in 5 countries, and each farm has 30 fields!</a:t>
            </a:r>
          </a:p>
          <a:p>
            <a:pPr eaLnBrk="1" hangingPunct="1"/>
            <a:r>
              <a:rPr lang="en-US" smtClean="0"/>
              <a:t>Three-dimensional array</a:t>
            </a:r>
          </a:p>
          <a:p>
            <a:pPr lvl="1" eaLnBrk="1" hangingPunct="1">
              <a:buFontTx/>
              <a:buNone/>
            </a:pPr>
            <a:r>
              <a:rPr lang="en-US" smtClean="0"/>
              <a:t>	long[][][] beans=new long[5][10][30];</a:t>
            </a:r>
          </a:p>
          <a:p>
            <a:pPr lvl="1" eaLnBrk="1" hangingPunct="1">
              <a:buFontTx/>
              <a:buNone/>
            </a:pPr>
            <a:r>
              <a:rPr lang="en-US" smtClean="0"/>
              <a:t>	//beans[country][farm][fields]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Multidimensional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Same features apply to multi-dimensional arrays as those of 2 dimensional arrays</a:t>
            </a:r>
          </a:p>
          <a:p>
            <a:pPr lvl="1" eaLnBrk="1" hangingPunct="1">
              <a:buFontTx/>
              <a:buNone/>
            </a:pPr>
            <a:r>
              <a:rPr lang="en-US" smtClean="0"/>
              <a:t>	long beans=new long[3][][];//3 countries</a:t>
            </a:r>
          </a:p>
          <a:p>
            <a:pPr lvl="1" eaLnBrk="1" hangingPunct="1">
              <a:buFontTx/>
              <a:buNone/>
            </a:pPr>
            <a:r>
              <a:rPr lang="en-US" smtClean="0"/>
              <a:t>	beans[0]=new long[4][];//First country has 4 farms</a:t>
            </a:r>
          </a:p>
          <a:p>
            <a:pPr lvl="1" eaLnBrk="1" hangingPunct="1">
              <a:buFontTx/>
              <a:buNone/>
            </a:pPr>
            <a:r>
              <a:rPr lang="en-US" smtClean="0"/>
              <a:t>	beans[0][4]=new long[10];</a:t>
            </a:r>
          </a:p>
          <a:p>
            <a:pPr lvl="1" eaLnBrk="1" hangingPunct="1">
              <a:buFontTx/>
              <a:buNone/>
            </a:pPr>
            <a:r>
              <a:rPr lang="en-US" smtClean="0"/>
              <a:t>	//Each farm in first country has 10 fields</a:t>
            </a:r>
          </a:p>
          <a:p>
            <a:pPr eaLnBrk="1" hangingPunct="1"/>
            <a:endParaRPr lang="en-US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Varying length in Multidimensional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AU" smtClean="0"/>
              <a:t> Arrays can be used to store objects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AU" smtClean="0"/>
              <a:t>	</a:t>
            </a:r>
            <a:endParaRPr lang="en-AU" altLang="en-AU" sz="2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AU" sz="2400" smtClean="0"/>
              <a:t>		</a:t>
            </a:r>
            <a:r>
              <a:rPr lang="en-AU" altLang="en-AU" smtClean="0"/>
              <a:t>Circle[] circleArray;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AU" smtClean="0"/>
              <a:t>		circleArray = new Circle[25];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altLang="en-AU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en-AU" smtClean="0"/>
              <a:t>The above statement creates an array that can store references to 25 Circle objects.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AU" smtClean="0"/>
              <a:t>Circle objects are not created.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altLang="en-AU" smtClean="0"/>
          </a:p>
          <a:p>
            <a:pPr eaLnBrk="1" hangingPunct="1">
              <a:lnSpc>
                <a:spcPct val="90000"/>
              </a:lnSpc>
            </a:pPr>
            <a:endParaRPr lang="en-AU" altLang="en-AU" sz="2400" smtClean="0"/>
          </a:p>
          <a:p>
            <a:pPr eaLnBrk="1" hangingPunct="1">
              <a:lnSpc>
                <a:spcPct val="90000"/>
              </a:lnSpc>
            </a:pPr>
            <a:endParaRPr lang="en-AU" altLang="en-AU" smtClean="0"/>
          </a:p>
          <a:p>
            <a:pPr eaLnBrk="1" hangingPunct="1">
              <a:lnSpc>
                <a:spcPct val="90000"/>
              </a:lnSpc>
            </a:pPr>
            <a:endParaRPr lang="en-AU" altLang="en-AU" smtClean="0"/>
          </a:p>
          <a:p>
            <a:pPr eaLnBrk="1" hangingPunct="1">
              <a:lnSpc>
                <a:spcPct val="90000"/>
              </a:lnSpc>
            </a:pPr>
            <a:endParaRPr lang="en-AU" altLang="en-AU" smtClean="0"/>
          </a:p>
          <a:p>
            <a:pPr eaLnBrk="1" hangingPunct="1">
              <a:lnSpc>
                <a:spcPct val="90000"/>
              </a:lnSpc>
            </a:pPr>
            <a:endParaRPr lang="en-AU" altLang="en-AU" smtClean="0"/>
          </a:p>
          <a:p>
            <a:pPr eaLnBrk="1" hangingPunct="1">
              <a:lnSpc>
                <a:spcPct val="90000"/>
              </a:lnSpc>
            </a:pPr>
            <a:endParaRPr lang="en-AU" altLang="en-AU" smtClean="0"/>
          </a:p>
          <a:p>
            <a:pPr eaLnBrk="1" hangingPunct="1">
              <a:lnSpc>
                <a:spcPct val="90000"/>
              </a:lnSpc>
            </a:pPr>
            <a:endParaRPr lang="en-AU" altLang="en-AU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858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175CC5AA-34C1-4A26-9DA5-B87D922EAAF0}" type="slidenum">
              <a:rPr lang="zh-CN" altLang="en-GB" smtClean="0">
                <a:ea typeface="SimSun" pitchFamily="2" charset="-122"/>
              </a:rPr>
              <a:pPr algn="l"/>
              <a:t>32</a:t>
            </a:fld>
            <a:endParaRPr lang="en-GB" altLang="zh-CN" smtClean="0">
              <a:ea typeface="SimSun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en-AU" smtClean="0"/>
              <a:t>Arrays of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AU" altLang="en-AU" sz="3600" smtClean="0"/>
              <a:t>Create the Circle objects and stores them in the array.</a:t>
            </a:r>
            <a:endParaRPr lang="en-AU" altLang="en-AU" sz="2800" smtClean="0"/>
          </a:p>
          <a:p>
            <a:pPr lvl="1" eaLnBrk="1" hangingPunct="1"/>
            <a:r>
              <a:rPr lang="en-AU" altLang="en-AU" smtClean="0"/>
              <a:t>	//declare an array for Circle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AU" smtClean="0"/>
              <a:t>	Circle circleArray[] = new Circle[25];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AU" smtClean="0"/>
              <a:t>	int r =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AU" smtClean="0"/>
              <a:t>// create circle objects and store in array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AU" smtClean="0"/>
              <a:t>   for (r=0;  r &lt;25; r++)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AU" smtClean="0"/>
              <a:t>		circleArray[r] = new </a:t>
            </a:r>
            <a:r>
              <a:rPr lang="en-AU" altLang="en-AU" smtClean="0">
                <a:solidFill>
                  <a:srgbClr val="438E00"/>
                </a:solidFill>
              </a:rPr>
              <a:t>Circle(r);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858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3543BB19-6AF7-44EE-9880-D568D913B85E}" type="slidenum">
              <a:rPr lang="zh-CN" altLang="en-GB" smtClean="0">
                <a:ea typeface="SimSun" pitchFamily="2" charset="-122"/>
              </a:rPr>
              <a:pPr algn="l"/>
              <a:t>33</a:t>
            </a:fld>
            <a:endParaRPr lang="en-GB" altLang="zh-CN" smtClean="0">
              <a:ea typeface="SimSun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en-AU" smtClean="0"/>
              <a:t>Arrays of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Graphical Representation</a:t>
            </a:r>
          </a:p>
        </p:txBody>
      </p:sp>
      <p:graphicFrame>
        <p:nvGraphicFramePr>
          <p:cNvPr id="43061" name="Group 53"/>
          <p:cNvGraphicFramePr>
            <a:graphicFrameLocks noGrp="1"/>
          </p:cNvGraphicFramePr>
          <p:nvPr/>
        </p:nvGraphicFramePr>
        <p:xfrm>
          <a:off x="1295400" y="2895600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838200"/>
                <a:gridCol w="838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6" name="Text Box 41"/>
          <p:cNvSpPr txBox="1">
            <a:spLocks noChangeArrowheads="1"/>
          </p:cNvSpPr>
          <p:nvPr/>
        </p:nvSpPr>
        <p:spPr bwMode="auto">
          <a:xfrm>
            <a:off x="228600" y="17526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prime</a:t>
            </a:r>
          </a:p>
        </p:txBody>
      </p:sp>
      <p:sp>
        <p:nvSpPr>
          <p:cNvPr id="12327" name="Text Box 42"/>
          <p:cNvSpPr txBox="1">
            <a:spLocks noChangeArrowheads="1"/>
          </p:cNvSpPr>
          <p:nvPr/>
        </p:nvSpPr>
        <p:spPr bwMode="auto">
          <a:xfrm>
            <a:off x="7908925" y="14890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12328" name="Text Box 43"/>
          <p:cNvSpPr txBox="1">
            <a:spLocks noChangeArrowheads="1"/>
          </p:cNvSpPr>
          <p:nvPr/>
        </p:nvSpPr>
        <p:spPr bwMode="auto">
          <a:xfrm>
            <a:off x="7680325" y="44608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12329" name="Line 45"/>
          <p:cNvSpPr>
            <a:spLocks noChangeShapeType="1"/>
          </p:cNvSpPr>
          <p:nvPr/>
        </p:nvSpPr>
        <p:spPr bwMode="auto">
          <a:xfrm>
            <a:off x="457200" y="2209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0" name="Line 46"/>
          <p:cNvSpPr>
            <a:spLocks noChangeShapeType="1"/>
          </p:cNvSpPr>
          <p:nvPr/>
        </p:nvSpPr>
        <p:spPr bwMode="auto">
          <a:xfrm>
            <a:off x="4572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1" name="Line 47"/>
          <p:cNvSpPr>
            <a:spLocks noChangeShapeType="1"/>
          </p:cNvSpPr>
          <p:nvPr/>
        </p:nvSpPr>
        <p:spPr bwMode="auto">
          <a:xfrm flipH="1">
            <a:off x="7391400" y="18288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2" name="Line 48"/>
          <p:cNvSpPr>
            <a:spLocks noChangeShapeType="1"/>
          </p:cNvSpPr>
          <p:nvPr/>
        </p:nvSpPr>
        <p:spPr bwMode="auto">
          <a:xfrm flipH="1" flipV="1">
            <a:off x="6400800" y="37338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We define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int[] prime=new long[20];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MorePrimes.java:5: incompatible types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found: long[]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required: int[]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int[] primes = new long[20]; 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                        ^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right hand side defines an array, and thus the array variable should refer to the same type of array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What happens if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define</a:t>
            </a:r>
          </a:p>
          <a:p>
            <a:pPr lvl="1" eaLnBrk="1" hangingPunct="1"/>
            <a:r>
              <a:rPr lang="en-US" smtClean="0"/>
              <a:t>int prime[100];</a:t>
            </a:r>
          </a:p>
          <a:p>
            <a:pPr lvl="2" eaLnBrk="1" hangingPunct="1">
              <a:buFontTx/>
              <a:buNone/>
            </a:pPr>
            <a:r>
              <a:rPr lang="en-US" smtClean="0"/>
              <a:t>MorePrimes.java:5: ']' expected</a:t>
            </a:r>
          </a:p>
          <a:p>
            <a:pPr lvl="2" eaLnBrk="1" hangingPunct="1">
              <a:buFontTx/>
              <a:buNone/>
            </a:pPr>
            <a:r>
              <a:rPr lang="en-US" smtClean="0"/>
              <a:t>long primes[20];    </a:t>
            </a:r>
          </a:p>
          <a:p>
            <a:pPr lvl="2" eaLnBrk="1" hangingPunct="1">
              <a:buFontTx/>
              <a:buNone/>
            </a:pPr>
            <a:r>
              <a:rPr lang="en-US" smtClean="0"/>
              <a:t>                    ^</a:t>
            </a:r>
          </a:p>
          <a:p>
            <a:pPr eaLnBrk="1" hangingPunct="1"/>
            <a:r>
              <a:rPr lang="en-US" smtClean="0"/>
              <a:t>The C++ style is not permitted in JAVA syntax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What happens if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 code:</a:t>
            </a:r>
            <a:endParaRPr 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/>
              <a:t>	int k=7;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/>
              <a:t>	long[] primes = new long[k];</a:t>
            </a:r>
            <a:r>
              <a:rPr lang="en-US" smtClean="0"/>
              <a:t>    </a:t>
            </a:r>
          </a:p>
          <a:p>
            <a:pPr eaLnBrk="1" hangingPunct="1"/>
            <a:r>
              <a:rPr lang="en-US" smtClean="0"/>
              <a:t>Invalid Code:</a:t>
            </a:r>
          </a:p>
          <a:p>
            <a:pPr eaLnBrk="1" hangingPunct="1">
              <a:buFontTx/>
              <a:buNone/>
            </a:pPr>
            <a:r>
              <a:rPr lang="en-US" sz="1800" smtClean="0"/>
              <a:t>	int k;</a:t>
            </a:r>
          </a:p>
          <a:p>
            <a:pPr eaLnBrk="1" hangingPunct="1">
              <a:buFontTx/>
              <a:buNone/>
            </a:pPr>
            <a:r>
              <a:rPr lang="en-US" sz="1800" smtClean="0"/>
              <a:t>	long[] primes =new long[k];</a:t>
            </a:r>
          </a:p>
          <a:p>
            <a:pPr eaLnBrk="1" hangingPunct="1">
              <a:buFontTx/>
              <a:buNone/>
            </a:pPr>
            <a:r>
              <a:rPr lang="en-US" sz="1800" i="1" smtClean="0"/>
              <a:t>	Compilation Output:</a:t>
            </a:r>
          </a:p>
          <a:p>
            <a:pPr eaLnBrk="1" hangingPunct="1">
              <a:buFontTx/>
              <a:buNone/>
            </a:pPr>
            <a:r>
              <a:rPr lang="en-US" sz="1800" smtClean="0"/>
              <a:t>	MorePrimes.java:6: variable k might not have been initialized</a:t>
            </a:r>
          </a:p>
          <a:p>
            <a:pPr eaLnBrk="1" hangingPunct="1">
              <a:buFontTx/>
              <a:buNone/>
            </a:pPr>
            <a:r>
              <a:rPr lang="en-US" sz="1800" smtClean="0"/>
              <a:t>	long[] primes = new long[k];</a:t>
            </a:r>
          </a:p>
          <a:p>
            <a:pPr eaLnBrk="1" hangingPunct="1">
              <a:buFontTx/>
              <a:buNone/>
            </a:pPr>
            <a:r>
              <a:rPr lang="en-US" sz="1800" smtClean="0"/>
              <a:t>                                                ^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What happens if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….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BufferedReader stdin = new BufferedReader (new InputStreamReader(System.in));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String inData;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int    num;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System.out.println("Enter a Size for Array:");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inData = stdin.readLine();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num    = Integer.parseInt( inData ); // convert inData to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long[] primes = new long[num];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System.out.println(“Array Length=”+primes.length);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/>
              <a:t>….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/>
              <a:t>SAMPLE RUN: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Enter a Size for Array: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Array Length=4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Array Size through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array is created, array elements are initialized </a:t>
            </a:r>
          </a:p>
          <a:p>
            <a:pPr lvl="1" eaLnBrk="1" hangingPunct="1"/>
            <a:r>
              <a:rPr lang="en-US" smtClean="0"/>
              <a:t>Numeric values (int, double, etc.) to 0</a:t>
            </a:r>
          </a:p>
          <a:p>
            <a:pPr lvl="1" eaLnBrk="1" hangingPunct="1"/>
            <a:r>
              <a:rPr lang="en-US" smtClean="0"/>
              <a:t>Boolean values to false</a:t>
            </a:r>
          </a:p>
          <a:p>
            <a:pPr lvl="1" eaLnBrk="1" hangingPunct="1"/>
            <a:r>
              <a:rPr lang="en-US" smtClean="0"/>
              <a:t>Char values to ‘\u0000’ (unicode for blank character)</a:t>
            </a:r>
          </a:p>
          <a:p>
            <a:pPr lvl="1" eaLnBrk="1" hangingPunct="1"/>
            <a:r>
              <a:rPr lang="en-US" smtClean="0"/>
              <a:t>Class types to null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Default 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17889</TotalTime>
  <Words>1015</Words>
  <Application>Microsoft Office PowerPoint</Application>
  <PresentationFormat>On-screen Show (4:3)</PresentationFormat>
  <Paragraphs>307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Declaring an Array Variable</vt:lpstr>
      <vt:lpstr>Defining an Array</vt:lpstr>
      <vt:lpstr>Graphical Representation</vt:lpstr>
      <vt:lpstr>What happens if …</vt:lpstr>
      <vt:lpstr>What happens if …</vt:lpstr>
      <vt:lpstr>What happens if …</vt:lpstr>
      <vt:lpstr>Array Size through Input</vt:lpstr>
      <vt:lpstr>Default Initialization</vt:lpstr>
      <vt:lpstr>Accessing Array Elements</vt:lpstr>
      <vt:lpstr>Validating Indexes</vt:lpstr>
      <vt:lpstr>What happens if …</vt:lpstr>
      <vt:lpstr>Reusing Array Variables</vt:lpstr>
      <vt:lpstr>Initializing Arrays</vt:lpstr>
      <vt:lpstr>Graphical Representation</vt:lpstr>
      <vt:lpstr>Demonstration</vt:lpstr>
      <vt:lpstr>Output</vt:lpstr>
      <vt:lpstr>Array Length</vt:lpstr>
      <vt:lpstr>Change in Array Length</vt:lpstr>
      <vt:lpstr>Sample Program</vt:lpstr>
      <vt:lpstr>Arrays of Arrays</vt:lpstr>
      <vt:lpstr>Graphical Representation</vt:lpstr>
      <vt:lpstr>Initializing Array of Arrays</vt:lpstr>
      <vt:lpstr>Arrays of Arrays of Varying Length</vt:lpstr>
      <vt:lpstr>Initializing Varying Size Arrays</vt:lpstr>
      <vt:lpstr>Array of Arrays Length</vt:lpstr>
      <vt:lpstr>Sample Program</vt:lpstr>
      <vt:lpstr>Output</vt:lpstr>
      <vt:lpstr>Triangular Array of Arrays</vt:lpstr>
      <vt:lpstr>Multidimensional Arrays</vt:lpstr>
      <vt:lpstr>Varying length in Multidimensional Arrays</vt:lpstr>
      <vt:lpstr>Arrays of Objects</vt:lpstr>
      <vt:lpstr>Arrays of Objects</vt:lpstr>
    </vt:vector>
  </TitlesOfParts>
  <Manager>CDAC</Manager>
  <Company>CDAC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Digital India</dc:subject>
  <dc:creator>admin</dc:creator>
  <cp:lastModifiedBy>Windows User</cp:lastModifiedBy>
  <cp:revision>1240</cp:revision>
  <cp:lastPrinted>2014-05-13T04:53:20Z</cp:lastPrinted>
  <dcterms:created xsi:type="dcterms:W3CDTF">2006-08-16T00:00:00Z</dcterms:created>
  <dcterms:modified xsi:type="dcterms:W3CDTF">2016-11-09T08:52:47Z</dcterms:modified>
</cp:coreProperties>
</file>