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8" r:id="rId8"/>
    <p:sldId id="264"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7" autoAdjust="0"/>
    <p:restoredTop sz="93842" autoAdjust="0"/>
  </p:normalViewPr>
  <p:slideViewPr>
    <p:cSldViewPr snapToGrid="0">
      <p:cViewPr varScale="1">
        <p:scale>
          <a:sx n="67" d="100"/>
          <a:sy n="67" d="100"/>
        </p:scale>
        <p:origin x="13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ranjan Das" userId="fd2e4dd44927c0cf" providerId="LiveId" clId="{03BC4E5D-C717-4CA9-9613-9B0D64C4EAD3}"/>
    <pc:docChg chg="undo custSel delSld modSld">
      <pc:chgData name="Manoranjan Das" userId="fd2e4dd44927c0cf" providerId="LiveId" clId="{03BC4E5D-C717-4CA9-9613-9B0D64C4EAD3}" dt="2024-01-08T04:49:46.044" v="506" actId="2696"/>
      <pc:docMkLst>
        <pc:docMk/>
      </pc:docMkLst>
      <pc:sldChg chg="addSp delSp modSp mod">
        <pc:chgData name="Manoranjan Das" userId="fd2e4dd44927c0cf" providerId="LiveId" clId="{03BC4E5D-C717-4CA9-9613-9B0D64C4EAD3}" dt="2024-01-08T04:46:15.747" v="301" actId="27636"/>
        <pc:sldMkLst>
          <pc:docMk/>
          <pc:sldMk cId="943692222" sldId="256"/>
        </pc:sldMkLst>
        <pc:spChg chg="mod">
          <ac:chgData name="Manoranjan Das" userId="fd2e4dd44927c0cf" providerId="LiveId" clId="{03BC4E5D-C717-4CA9-9613-9B0D64C4EAD3}" dt="2024-01-08T04:39:54.679" v="102" actId="404"/>
          <ac:spMkLst>
            <pc:docMk/>
            <pc:sldMk cId="943692222" sldId="256"/>
            <ac:spMk id="2" creationId="{4493E162-9269-475D-82BD-7ED6F020D39C}"/>
          </ac:spMkLst>
        </pc:spChg>
        <pc:spChg chg="add del">
          <ac:chgData name="Manoranjan Das" userId="fd2e4dd44927c0cf" providerId="LiveId" clId="{03BC4E5D-C717-4CA9-9613-9B0D64C4EAD3}" dt="2024-01-08T04:37:02.125" v="87" actId="478"/>
          <ac:spMkLst>
            <pc:docMk/>
            <pc:sldMk cId="943692222" sldId="256"/>
            <ac:spMk id="3" creationId="{4C9F460B-EF8D-4E52-A112-BCE867A59ACE}"/>
          </ac:spMkLst>
        </pc:spChg>
        <pc:spChg chg="mod">
          <ac:chgData name="Manoranjan Das" userId="fd2e4dd44927c0cf" providerId="LiveId" clId="{03BC4E5D-C717-4CA9-9613-9B0D64C4EAD3}" dt="2024-01-08T04:44:40.463" v="220" actId="20577"/>
          <ac:spMkLst>
            <pc:docMk/>
            <pc:sldMk cId="943692222" sldId="256"/>
            <ac:spMk id="4" creationId="{CBF480FF-180A-4C81-A907-DD371FF4ACE9}"/>
          </ac:spMkLst>
        </pc:spChg>
        <pc:spChg chg="mod">
          <ac:chgData name="Manoranjan Das" userId="fd2e4dd44927c0cf" providerId="LiveId" clId="{03BC4E5D-C717-4CA9-9613-9B0D64C4EAD3}" dt="2024-01-08T04:41:20.533" v="141" actId="20577"/>
          <ac:spMkLst>
            <pc:docMk/>
            <pc:sldMk cId="943692222" sldId="256"/>
            <ac:spMk id="7" creationId="{D56E70F7-CC93-4CD3-83E5-7FA138D63B4F}"/>
          </ac:spMkLst>
        </pc:spChg>
        <pc:spChg chg="add del mod">
          <ac:chgData name="Manoranjan Das" userId="fd2e4dd44927c0cf" providerId="LiveId" clId="{03BC4E5D-C717-4CA9-9613-9B0D64C4EAD3}" dt="2024-01-08T04:36:58.004" v="86" actId="478"/>
          <ac:spMkLst>
            <pc:docMk/>
            <pc:sldMk cId="943692222" sldId="256"/>
            <ac:spMk id="9" creationId="{A6096C6F-F226-25F2-D31D-F12644FEF386}"/>
          </ac:spMkLst>
        </pc:spChg>
        <pc:spChg chg="add del mod">
          <ac:chgData name="Manoranjan Das" userId="fd2e4dd44927c0cf" providerId="LiveId" clId="{03BC4E5D-C717-4CA9-9613-9B0D64C4EAD3}" dt="2024-01-08T04:37:16.570" v="88" actId="478"/>
          <ac:spMkLst>
            <pc:docMk/>
            <pc:sldMk cId="943692222" sldId="256"/>
            <ac:spMk id="11" creationId="{BCD58A73-BC08-26C2-DC69-A641EC1989D1}"/>
          </ac:spMkLst>
        </pc:spChg>
        <pc:spChg chg="add mod">
          <ac:chgData name="Manoranjan Das" userId="fd2e4dd44927c0cf" providerId="LiveId" clId="{03BC4E5D-C717-4CA9-9613-9B0D64C4EAD3}" dt="2024-01-08T04:46:15.747" v="301" actId="27636"/>
          <ac:spMkLst>
            <pc:docMk/>
            <pc:sldMk cId="943692222" sldId="256"/>
            <ac:spMk id="12" creationId="{88A6259B-0FB2-F5CA-61FA-9C49DAEE1239}"/>
          </ac:spMkLst>
        </pc:spChg>
      </pc:sldChg>
      <pc:sldChg chg="modSp mod">
        <pc:chgData name="Manoranjan Das" userId="fd2e4dd44927c0cf" providerId="LiveId" clId="{03BC4E5D-C717-4CA9-9613-9B0D64C4EAD3}" dt="2024-01-08T04:47:55.345" v="371" actId="6549"/>
        <pc:sldMkLst>
          <pc:docMk/>
          <pc:sldMk cId="176921932" sldId="257"/>
        </pc:sldMkLst>
        <pc:spChg chg="mod">
          <ac:chgData name="Manoranjan Das" userId="fd2e4dd44927c0cf" providerId="LiveId" clId="{03BC4E5D-C717-4CA9-9613-9B0D64C4EAD3}" dt="2024-01-08T04:47:55.345" v="371" actId="6549"/>
          <ac:spMkLst>
            <pc:docMk/>
            <pc:sldMk cId="176921932" sldId="257"/>
            <ac:spMk id="3" creationId="{40241B09-66EE-494B-AB83-084049831A1E}"/>
          </ac:spMkLst>
        </pc:spChg>
      </pc:sldChg>
      <pc:sldChg chg="modSp mod">
        <pc:chgData name="Manoranjan Das" userId="fd2e4dd44927c0cf" providerId="LiveId" clId="{03BC4E5D-C717-4CA9-9613-9B0D64C4EAD3}" dt="2024-01-08T04:48:32.999" v="398" actId="20577"/>
        <pc:sldMkLst>
          <pc:docMk/>
          <pc:sldMk cId="2025070077" sldId="259"/>
        </pc:sldMkLst>
        <pc:spChg chg="mod">
          <ac:chgData name="Manoranjan Das" userId="fd2e4dd44927c0cf" providerId="LiveId" clId="{03BC4E5D-C717-4CA9-9613-9B0D64C4EAD3}" dt="2024-01-08T04:48:32.999" v="398" actId="20577"/>
          <ac:spMkLst>
            <pc:docMk/>
            <pc:sldMk cId="2025070077" sldId="259"/>
            <ac:spMk id="2" creationId="{175DA67D-7919-4BD9-85F8-F9B052700BED}"/>
          </ac:spMkLst>
        </pc:spChg>
      </pc:sldChg>
      <pc:sldChg chg="modSp mod">
        <pc:chgData name="Manoranjan Das" userId="fd2e4dd44927c0cf" providerId="LiveId" clId="{03BC4E5D-C717-4CA9-9613-9B0D64C4EAD3}" dt="2024-01-08T04:48:57.139" v="409" actId="20577"/>
        <pc:sldMkLst>
          <pc:docMk/>
          <pc:sldMk cId="2406508194" sldId="260"/>
        </pc:sldMkLst>
        <pc:spChg chg="mod">
          <ac:chgData name="Manoranjan Das" userId="fd2e4dd44927c0cf" providerId="LiveId" clId="{03BC4E5D-C717-4CA9-9613-9B0D64C4EAD3}" dt="2024-01-08T04:48:57.139" v="409" actId="20577"/>
          <ac:spMkLst>
            <pc:docMk/>
            <pc:sldMk cId="2406508194" sldId="260"/>
            <ac:spMk id="2" creationId="{EFBBDCC2-6D33-475E-B7AB-E070F315DCFB}"/>
          </ac:spMkLst>
        </pc:spChg>
      </pc:sldChg>
      <pc:sldChg chg="modSp mod">
        <pc:chgData name="Manoranjan Das" userId="fd2e4dd44927c0cf" providerId="LiveId" clId="{03BC4E5D-C717-4CA9-9613-9B0D64C4EAD3}" dt="2024-01-08T04:49:16.853" v="457" actId="20577"/>
        <pc:sldMkLst>
          <pc:docMk/>
          <pc:sldMk cId="707763046" sldId="261"/>
        </pc:sldMkLst>
        <pc:spChg chg="mod">
          <ac:chgData name="Manoranjan Das" userId="fd2e4dd44927c0cf" providerId="LiveId" clId="{03BC4E5D-C717-4CA9-9613-9B0D64C4EAD3}" dt="2024-01-08T04:49:16.853" v="457" actId="20577"/>
          <ac:spMkLst>
            <pc:docMk/>
            <pc:sldMk cId="707763046" sldId="261"/>
            <ac:spMk id="2" creationId="{117CE155-F441-4474-B05F-FF82F7279293}"/>
          </ac:spMkLst>
        </pc:spChg>
      </pc:sldChg>
      <pc:sldChg chg="del">
        <pc:chgData name="Manoranjan Das" userId="fd2e4dd44927c0cf" providerId="LiveId" clId="{03BC4E5D-C717-4CA9-9613-9B0D64C4EAD3}" dt="2024-01-08T04:49:42.873" v="505" actId="2696"/>
        <pc:sldMkLst>
          <pc:docMk/>
          <pc:sldMk cId="803421578" sldId="262"/>
        </pc:sldMkLst>
      </pc:sldChg>
      <pc:sldChg chg="del">
        <pc:chgData name="Manoranjan Das" userId="fd2e4dd44927c0cf" providerId="LiveId" clId="{03BC4E5D-C717-4CA9-9613-9B0D64C4EAD3}" dt="2024-01-08T04:49:46.044" v="506" actId="2696"/>
        <pc:sldMkLst>
          <pc:docMk/>
          <pc:sldMk cId="3936427320" sldId="263"/>
        </pc:sldMkLst>
      </pc:sldChg>
      <pc:sldChg chg="modSp mod">
        <pc:chgData name="Manoranjan Das" userId="fd2e4dd44927c0cf" providerId="LiveId" clId="{03BC4E5D-C717-4CA9-9613-9B0D64C4EAD3}" dt="2024-01-08T04:49:36.094" v="504" actId="6549"/>
        <pc:sldMkLst>
          <pc:docMk/>
          <pc:sldMk cId="1025233849" sldId="268"/>
        </pc:sldMkLst>
        <pc:spChg chg="mod">
          <ac:chgData name="Manoranjan Das" userId="fd2e4dd44927c0cf" providerId="LiveId" clId="{03BC4E5D-C717-4CA9-9613-9B0D64C4EAD3}" dt="2024-01-08T04:49:36.094" v="504" actId="6549"/>
          <ac:spMkLst>
            <pc:docMk/>
            <pc:sldMk cId="1025233849" sldId="268"/>
            <ac:spMk id="2" creationId="{2C897E52-2711-473A-AC53-236FCF4251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09-01-2024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2BD690-5D1C-4A22-A83F-72B087D8A357}" type="slidenum">
              <a:rPr lang="en-IN" smtClean="0"/>
              <a:t>1</a:t>
            </a:fld>
            <a:endParaRPr lang="en-IN"/>
          </a:p>
        </p:txBody>
      </p:sp>
    </p:spTree>
    <p:extLst>
      <p:ext uri="{BB962C8B-B14F-4D97-AF65-F5344CB8AC3E}">
        <p14:creationId xmlns:p14="http://schemas.microsoft.com/office/powerpoint/2010/main" val="3978640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pPr/>
              <a:t>09-01-2024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4713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3210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2917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a:extLst>
              <a:ext uri="{FF2B5EF4-FFF2-40B4-BE49-F238E27FC236}">
                <a16:creationId xmlns:a16="http://schemas.microsoft.com/office/drawing/2014/main"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3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076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1126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09-01-2024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8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09-01-2024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7464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09-01-2024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240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76463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130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pPr/>
              <a:t>09-01-2024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garFall2022/AdvancedOperatingSyste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E162-9269-475D-82BD-7ED6F020D39C}"/>
              </a:ext>
            </a:extLst>
          </p:cNvPr>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a:bodyPr>
          <a:lstStyle/>
          <a:p>
            <a:pPr>
              <a:lnSpc>
                <a:spcPct val="100000"/>
              </a:lnSpc>
              <a:spcBef>
                <a:spcPts val="600"/>
              </a:spcBef>
              <a:spcAft>
                <a:spcPts val="1200"/>
              </a:spcAft>
            </a:pPr>
            <a:r>
              <a:rPr lang="en-US" sz="2400" dirty="0">
                <a:solidFill>
                  <a:srgbClr val="FF0000"/>
                </a:solidFill>
                <a:cs typeface="Leelawadee" panose="020B0502040204020203"/>
              </a:rPr>
              <a:t>External Project Presentation of Computer Networking(CSE 3034)</a:t>
            </a:r>
            <a:br>
              <a:rPr lang="en-US" sz="2700" dirty="0">
                <a:solidFill>
                  <a:srgbClr val="FF0000"/>
                </a:solidFill>
                <a:cs typeface="Leelawadee" panose="020B0502040204020203"/>
              </a:rPr>
            </a:br>
            <a:r>
              <a:rPr lang="en-US" sz="2400" b="0" dirty="0">
                <a:cs typeface="Leelawadee" panose="020B0502040204020203"/>
              </a:rPr>
              <a:t>on</a:t>
            </a:r>
            <a:br>
              <a:rPr lang="en-US" sz="2400" dirty="0">
                <a:cs typeface="Leelawadee" panose="020B0502040204020203"/>
              </a:rPr>
            </a:br>
            <a:r>
              <a:rPr lang="en-US" sz="2400" dirty="0"/>
              <a:t>PEER-to-PEER(P2P) Distributed File Sharing System</a:t>
            </a:r>
            <a:endParaRPr lang="en-IN" sz="2400" dirty="0">
              <a:cs typeface="Leelawadee" panose="020B0502040204020203"/>
            </a:endParaRPr>
          </a:p>
        </p:txBody>
      </p:sp>
      <p:sp>
        <p:nvSpPr>
          <p:cNvPr id="4" name="Subtitle 2">
            <a:extLst>
              <a:ext uri="{FF2B5EF4-FFF2-40B4-BE49-F238E27FC236}">
                <a16:creationId xmlns:a16="http://schemas.microsoft.com/office/drawing/2014/main" id="{CBF480FF-180A-4C81-A907-DD371FF4ACE9}"/>
              </a:ext>
            </a:extLst>
          </p:cNvPr>
          <p:cNvSpPr txBox="1">
            <a:spLocks/>
          </p:cNvSpPr>
          <p:nvPr/>
        </p:nvSpPr>
        <p:spPr>
          <a:xfrm>
            <a:off x="5519928" y="2197068"/>
            <a:ext cx="3154680" cy="229514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latin typeface="Times New Roman" panose="02020603050405020304" pitchFamily="18" charset="0"/>
                <a:cs typeface="Times New Roman" panose="02020603050405020304" pitchFamily="18" charset="0"/>
              </a:rPr>
              <a:t>Presented by</a:t>
            </a:r>
          </a:p>
          <a:p>
            <a:r>
              <a:rPr lang="en-US" sz="2200" dirty="0">
                <a:solidFill>
                  <a:schemeClr val="tx1"/>
                </a:solidFill>
                <a:latin typeface="Times New Roman" panose="02020603050405020304" pitchFamily="18" charset="0"/>
                <a:cs typeface="Times New Roman" panose="02020603050405020304" pitchFamily="18" charset="0"/>
              </a:rPr>
              <a:t>Amit Aryan (2141001065)</a:t>
            </a:r>
          </a:p>
          <a:p>
            <a:r>
              <a:rPr lang="en-US" sz="2200" dirty="0">
                <a:solidFill>
                  <a:schemeClr val="tx1"/>
                </a:solidFill>
                <a:latin typeface="Times New Roman" panose="02020603050405020304" pitchFamily="18" charset="0"/>
                <a:cs typeface="Times New Roman" panose="02020603050405020304" pitchFamily="18" charset="0"/>
              </a:rPr>
              <a:t>Pragyananda Behera</a:t>
            </a:r>
          </a:p>
          <a:p>
            <a:r>
              <a:rPr lang="en-US" sz="2200" dirty="0">
                <a:solidFill>
                  <a:schemeClr val="tx1"/>
                </a:solidFill>
                <a:latin typeface="Times New Roman" panose="02020603050405020304" pitchFamily="18" charset="0"/>
                <a:cs typeface="Times New Roman" panose="02020603050405020304" pitchFamily="18" charset="0"/>
              </a:rPr>
              <a:t> (2141002050)</a:t>
            </a:r>
          </a:p>
          <a:p>
            <a:r>
              <a:rPr lang="en-US" sz="2200" dirty="0">
                <a:solidFill>
                  <a:schemeClr val="tx1"/>
                </a:solidFill>
                <a:latin typeface="Times New Roman" panose="02020603050405020304" pitchFamily="18" charset="0"/>
                <a:cs typeface="Times New Roman" panose="02020603050405020304" pitchFamily="18" charset="0"/>
              </a:rPr>
              <a:t>Apoorva (2141001060)</a:t>
            </a:r>
          </a:p>
          <a:p>
            <a:r>
              <a:rPr lang="en-US" sz="2200" dirty="0" err="1">
                <a:solidFill>
                  <a:schemeClr val="tx1"/>
                </a:solidFill>
                <a:latin typeface="Times New Roman" panose="02020603050405020304" pitchFamily="18" charset="0"/>
                <a:cs typeface="Times New Roman" panose="02020603050405020304" pitchFamily="18" charset="0"/>
              </a:rPr>
              <a:t>Anandita</a:t>
            </a:r>
            <a:r>
              <a:rPr lang="en-US" sz="2200" dirty="0">
                <a:solidFill>
                  <a:schemeClr val="tx1"/>
                </a:solidFill>
                <a:latin typeface="Times New Roman" panose="02020603050405020304" pitchFamily="18" charset="0"/>
                <a:cs typeface="Times New Roman" panose="02020603050405020304" pitchFamily="18" charset="0"/>
              </a:rPr>
              <a:t> Bharati (2141002085)</a:t>
            </a:r>
          </a:p>
          <a:p>
            <a:r>
              <a:rPr lang="en-US" sz="2200" dirty="0">
                <a:solidFill>
                  <a:schemeClr val="tx1"/>
                </a:solidFill>
                <a:latin typeface="Times New Roman" panose="02020603050405020304" pitchFamily="18" charset="0"/>
                <a:cs typeface="Times New Roman" panose="02020603050405020304" pitchFamily="18" charset="0"/>
              </a:rPr>
              <a:t>Subham </a:t>
            </a:r>
            <a:r>
              <a:rPr lang="en-US" sz="2200" dirty="0" err="1">
                <a:solidFill>
                  <a:schemeClr val="tx1"/>
                </a:solidFill>
                <a:latin typeface="Times New Roman" panose="02020603050405020304" pitchFamily="18" charset="0"/>
                <a:cs typeface="Times New Roman" panose="02020603050405020304" pitchFamily="18" charset="0"/>
              </a:rPr>
              <a:t>Bindhani</a:t>
            </a:r>
            <a:r>
              <a:rPr lang="en-US" sz="2200" dirty="0">
                <a:solidFill>
                  <a:schemeClr val="tx1"/>
                </a:solidFill>
                <a:latin typeface="Times New Roman" panose="02020603050405020304" pitchFamily="18" charset="0"/>
                <a:cs typeface="Times New Roman" panose="02020603050405020304" pitchFamily="18" charset="0"/>
              </a:rPr>
              <a:t> (2141002151)</a:t>
            </a:r>
          </a:p>
          <a:p>
            <a:endParaRPr lang="en-US" sz="2200" dirty="0">
              <a:solidFill>
                <a:schemeClr val="tx1"/>
              </a:solidFill>
            </a:endParaRPr>
          </a:p>
          <a:p>
            <a:endParaRPr lang="en-US" dirty="0">
              <a:solidFill>
                <a:schemeClr val="tx1"/>
              </a:solidFill>
            </a:endParaRPr>
          </a:p>
        </p:txBody>
      </p:sp>
      <p:pic>
        <p:nvPicPr>
          <p:cNvPr id="5" name="Picture">
            <a:extLst>
              <a:ext uri="{FF2B5EF4-FFF2-40B4-BE49-F238E27FC236}">
                <a16:creationId xmlns:a16="http://schemas.microsoft.com/office/drawing/2014/main" id="{FDF4EF9C-1C59-4B21-AC6D-C604B3D05DC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3520440" y="2550478"/>
            <a:ext cx="1847850" cy="1847215"/>
          </a:xfrm>
          <a:prstGeom prst="rect">
            <a:avLst/>
          </a:prstGeom>
          <a:noFill/>
          <a:ln w="9525">
            <a:noFill/>
            <a:miter lim="800000"/>
            <a:headEnd/>
            <a:tailEnd/>
          </a:ln>
        </p:spPr>
      </p:pic>
      <p:sp>
        <p:nvSpPr>
          <p:cNvPr id="6" name="Subtitle 2">
            <a:extLst>
              <a:ext uri="{FF2B5EF4-FFF2-40B4-BE49-F238E27FC236}">
                <a16:creationId xmlns:a16="http://schemas.microsoft.com/office/drawing/2014/main"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D56E70F7-CC93-4CD3-83E5-7FA138D63B4F}"/>
              </a:ext>
            </a:extLst>
          </p:cNvPr>
          <p:cNvSpPr txBox="1">
            <a:spLocks/>
          </p:cNvSpPr>
          <p:nvPr/>
        </p:nvSpPr>
        <p:spPr>
          <a:xfrm>
            <a:off x="265176" y="4782311"/>
            <a:ext cx="8641080" cy="1830863"/>
          </a:xfrm>
          <a:prstGeom prst="round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a:t>
            </a:r>
          </a:p>
          <a:p>
            <a:r>
              <a:rPr lang="en-US" sz="2400" b="1" dirty="0">
                <a:cs typeface="Leelawadee" panose="020B0502040204020203"/>
              </a:rPr>
              <a:t>Institute of Technical Education &amp; Research (FET)</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Jan, 2024</a:t>
            </a:r>
            <a:endParaRPr lang="en-IN" sz="1800" dirty="0">
              <a:cs typeface="Leelawadee" panose="020B0502040204020203"/>
            </a:endParaRPr>
          </a:p>
        </p:txBody>
      </p:sp>
      <p:sp>
        <p:nvSpPr>
          <p:cNvPr id="12" name="Subtitle 2">
            <a:extLst>
              <a:ext uri="{FF2B5EF4-FFF2-40B4-BE49-F238E27FC236}">
                <a16:creationId xmlns:a16="http://schemas.microsoft.com/office/drawing/2014/main" id="{88A6259B-0FB2-F5CA-61FA-9C49DAEE1239}"/>
              </a:ext>
            </a:extLst>
          </p:cNvPr>
          <p:cNvSpPr txBox="1">
            <a:spLocks/>
          </p:cNvSpPr>
          <p:nvPr/>
        </p:nvSpPr>
        <p:spPr>
          <a:xfrm>
            <a:off x="172437" y="2554886"/>
            <a:ext cx="3154680" cy="140511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latin typeface="Times New Roman" panose="02020603050405020304" pitchFamily="18" charset="0"/>
                <a:cs typeface="Times New Roman" panose="02020603050405020304" pitchFamily="18" charset="0"/>
              </a:rPr>
              <a:t>Supervisor</a:t>
            </a:r>
          </a:p>
          <a:p>
            <a:r>
              <a:rPr lang="en-US" sz="2200" dirty="0">
                <a:solidFill>
                  <a:schemeClr val="tx1"/>
                </a:solidFill>
                <a:latin typeface="Times New Roman" panose="02020603050405020304" pitchFamily="18" charset="0"/>
                <a:cs typeface="Times New Roman" panose="02020603050405020304" pitchFamily="18" charset="0"/>
              </a:rPr>
              <a:t>Mr. Ashutosh Chakraborty </a:t>
            </a:r>
          </a:p>
          <a:p>
            <a:r>
              <a:rPr lang="en-US" sz="2200" dirty="0">
                <a:solidFill>
                  <a:schemeClr val="tx1"/>
                </a:solidFill>
                <a:latin typeface="Times New Roman" panose="02020603050405020304" pitchFamily="18" charset="0"/>
                <a:cs typeface="Times New Roman" panose="02020603050405020304" pitchFamily="18" charset="0"/>
              </a:rPr>
              <a:t>&amp;</a:t>
            </a:r>
          </a:p>
          <a:p>
            <a:r>
              <a:rPr lang="en-US" sz="2200" dirty="0">
                <a:solidFill>
                  <a:schemeClr val="tx1"/>
                </a:solidFill>
                <a:latin typeface="Times New Roman" panose="02020603050405020304" pitchFamily="18" charset="0"/>
                <a:cs typeface="Times New Roman" panose="02020603050405020304" pitchFamily="18" charset="0"/>
              </a:rPr>
              <a:t>Mr. Dipnarayan Das</a:t>
            </a:r>
          </a:p>
          <a:p>
            <a:endParaRPr lang="en-US" dirty="0">
              <a:solidFill>
                <a:schemeClr val="tx1"/>
              </a:solidFill>
            </a:endParaRPr>
          </a:p>
        </p:txBody>
      </p:sp>
    </p:spTree>
    <p:extLst>
      <p:ext uri="{BB962C8B-B14F-4D97-AF65-F5344CB8AC3E}">
        <p14:creationId xmlns:p14="http://schemas.microsoft.com/office/powerpoint/2010/main" val="94369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A4-639D-4F22-9C5D-BDE292E17FEE}"/>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7FECB66A-9D60-4D94-A1A7-D1A557742DB5}"/>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EEB088B-0B5C-41DF-A0DC-D07E0F4424DA}"/>
              </a:ext>
            </a:extLst>
          </p:cNvPr>
          <p:cNvSpPr>
            <a:spLocks noGrp="1"/>
          </p:cNvSpPr>
          <p:nvPr>
            <p:ph type="dt" sz="half" idx="10"/>
          </p:nvPr>
        </p:nvSpPr>
        <p:spPr/>
        <p:txBody>
          <a:bodyPr/>
          <a:lstStyle/>
          <a:p>
            <a:fld id="{4FC09D73-6C67-49EE-ACA2-D71846FB9B23}" type="datetime1">
              <a:rPr lang="en-IN" smtClean="0"/>
              <a:t>09-01-2024</a:t>
            </a:fld>
            <a:endParaRPr lang="en-IN" dirty="0"/>
          </a:p>
        </p:txBody>
      </p:sp>
      <p:sp>
        <p:nvSpPr>
          <p:cNvPr id="5" name="Footer Placeholder 4">
            <a:extLst>
              <a:ext uri="{FF2B5EF4-FFF2-40B4-BE49-F238E27FC236}">
                <a16:creationId xmlns:a16="http://schemas.microsoft.com/office/drawing/2014/main" id="{E60C3D76-6985-425F-8101-B931A0AB3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29264-98AF-4446-AC64-007FC86D531A}"/>
              </a:ext>
            </a:extLst>
          </p:cNvPr>
          <p:cNvSpPr>
            <a:spLocks noGrp="1"/>
          </p:cNvSpPr>
          <p:nvPr>
            <p:ph type="sldNum" sz="quarter" idx="12"/>
          </p:nvPr>
        </p:nvSpPr>
        <p:spPr/>
        <p:txBody>
          <a:bodyPr/>
          <a:lstStyle/>
          <a:p>
            <a:fld id="{ADFB7573-0EEC-4F18-B4D8-B9624EC7F9C7}" type="slidenum">
              <a:rPr lang="en-IN" smtClean="0"/>
              <a:t>10</a:t>
            </a:fld>
            <a:endParaRPr lang="en-IN"/>
          </a:p>
        </p:txBody>
      </p:sp>
      <p:pic>
        <p:nvPicPr>
          <p:cNvPr id="1028" name="Picture 4" descr="https://previews.123rf.com/images/flybird163/flybird1631508/flybird163150800853/44052098-any-questions-question-write-on-paper.jpg">
            <a:extLst>
              <a:ext uri="{FF2B5EF4-FFF2-40B4-BE49-F238E27FC236}">
                <a16:creationId xmlns:a16="http://schemas.microsoft.com/office/drawing/2014/main" id="{34A8A78E-62E6-465D-B222-3CDC96F0D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008403"/>
            <a:ext cx="8785077" cy="519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1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F26-A5B0-4D4A-A392-E6F1E5BCDCA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A10080B-4FC2-48F5-8185-95684B1566E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027F2A9-19A9-4319-8E39-B664A50C7BDB}"/>
              </a:ext>
            </a:extLst>
          </p:cNvPr>
          <p:cNvSpPr>
            <a:spLocks noGrp="1"/>
          </p:cNvSpPr>
          <p:nvPr>
            <p:ph type="dt" sz="half" idx="10"/>
          </p:nvPr>
        </p:nvSpPr>
        <p:spPr/>
        <p:txBody>
          <a:bodyPr/>
          <a:lstStyle/>
          <a:p>
            <a:fld id="{7EA8749E-3FF3-41B2-B4DE-BB379C572509}" type="datetime1">
              <a:rPr lang="en-IN" smtClean="0"/>
              <a:t>09-01-2024</a:t>
            </a:fld>
            <a:endParaRPr lang="en-IN"/>
          </a:p>
        </p:txBody>
      </p:sp>
      <p:sp>
        <p:nvSpPr>
          <p:cNvPr id="5" name="Footer Placeholder 4">
            <a:extLst>
              <a:ext uri="{FF2B5EF4-FFF2-40B4-BE49-F238E27FC236}">
                <a16:creationId xmlns:a16="http://schemas.microsoft.com/office/drawing/2014/main" id="{A7C8759C-36E1-4842-9D6B-C71751B5E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4D8C0-FCAD-44C7-9CF2-4F653D760C5F}"/>
              </a:ext>
            </a:extLst>
          </p:cNvPr>
          <p:cNvSpPr>
            <a:spLocks noGrp="1"/>
          </p:cNvSpPr>
          <p:nvPr>
            <p:ph type="sldNum" sz="quarter" idx="12"/>
          </p:nvPr>
        </p:nvSpPr>
        <p:spPr/>
        <p:txBody>
          <a:bodyPr/>
          <a:lstStyle/>
          <a:p>
            <a:fld id="{ADFB7573-0EEC-4F18-B4D8-B9624EC7F9C7}" type="slidenum">
              <a:rPr lang="en-IN" smtClean="0"/>
              <a:t>11</a:t>
            </a:fld>
            <a:endParaRPr lang="en-IN"/>
          </a:p>
        </p:txBody>
      </p:sp>
      <p:pic>
        <p:nvPicPr>
          <p:cNvPr id="2050" name="Picture 2" descr="https://i0.wp.com/sociallover.net/wp-content/uploads/2017/04/thank-you-images-for-ppt.png">
            <a:extLst>
              <a:ext uri="{FF2B5EF4-FFF2-40B4-BE49-F238E27FC236}">
                <a16:creationId xmlns:a16="http://schemas.microsoft.com/office/drawing/2014/main" id="{B3A3EA86-8122-4F5A-A3D8-2B0B9ADC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008404"/>
            <a:ext cx="8791402" cy="5078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6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446-FC6F-4323-8E5E-54D5298BCB5A}"/>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40241B09-66EE-494B-AB83-084049831A1E}"/>
              </a:ext>
            </a:extLst>
          </p:cNvPr>
          <p:cNvSpPr>
            <a:spLocks noGrp="1"/>
          </p:cNvSpPr>
          <p:nvPr>
            <p:ph idx="1"/>
          </p:nvPr>
        </p:nvSpPr>
        <p:spPr/>
        <p:txBody>
          <a:bodyPr>
            <a:normAutofit/>
          </a:bodyPr>
          <a:lstStyle/>
          <a:p>
            <a:r>
              <a:rPr lang="en-US" dirty="0"/>
              <a:t>Introduction	</a:t>
            </a:r>
          </a:p>
          <a:p>
            <a:r>
              <a:rPr lang="en-US" dirty="0"/>
              <a:t>Problem statement	</a:t>
            </a:r>
          </a:p>
          <a:p>
            <a:r>
              <a:rPr lang="en-US" dirty="0"/>
              <a:t>Methodology	</a:t>
            </a:r>
          </a:p>
          <a:p>
            <a:r>
              <a:rPr lang="en-US" dirty="0"/>
              <a:t>Implementation	</a:t>
            </a:r>
          </a:p>
          <a:p>
            <a:r>
              <a:rPr lang="en-US" dirty="0"/>
              <a:t>Result and Interpretation</a:t>
            </a:r>
          </a:p>
          <a:p>
            <a:r>
              <a:rPr lang="en-US" dirty="0"/>
              <a:t>Conclusion</a:t>
            </a:r>
          </a:p>
          <a:p>
            <a:endParaRPr lang="en-IN" dirty="0"/>
          </a:p>
        </p:txBody>
      </p:sp>
      <p:sp>
        <p:nvSpPr>
          <p:cNvPr id="4" name="Date Placeholder 3">
            <a:extLst>
              <a:ext uri="{FF2B5EF4-FFF2-40B4-BE49-F238E27FC236}">
                <a16:creationId xmlns:a16="http://schemas.microsoft.com/office/drawing/2014/main" id="{3EE05AB0-97FA-46C0-9103-759A544B42DB}"/>
              </a:ext>
            </a:extLst>
          </p:cNvPr>
          <p:cNvSpPr>
            <a:spLocks noGrp="1"/>
          </p:cNvSpPr>
          <p:nvPr>
            <p:ph type="dt" sz="half" idx="10"/>
          </p:nvPr>
        </p:nvSpPr>
        <p:spPr/>
        <p:txBody>
          <a:bodyPr/>
          <a:lstStyle/>
          <a:p>
            <a:fld id="{0B1DAA84-F85C-4617-A1EC-E732260831FD}" type="datetime1">
              <a:rPr lang="en-IN" smtClean="0"/>
              <a:t>09-01-2024</a:t>
            </a:fld>
            <a:endParaRPr lang="en-IN"/>
          </a:p>
        </p:txBody>
      </p:sp>
      <p:sp>
        <p:nvSpPr>
          <p:cNvPr id="5" name="Footer Placeholder 4">
            <a:extLst>
              <a:ext uri="{FF2B5EF4-FFF2-40B4-BE49-F238E27FC236}">
                <a16:creationId xmlns:a16="http://schemas.microsoft.com/office/drawing/2014/main" id="{491E03A6-7930-4EB8-BE49-CB366A3EA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FEBD3-61BF-443F-9481-BE1580B7CF89}"/>
              </a:ext>
            </a:extLst>
          </p:cNvPr>
          <p:cNvSpPr>
            <a:spLocks noGrp="1"/>
          </p:cNvSpPr>
          <p:nvPr>
            <p:ph type="sldNum" sz="quarter" idx="12"/>
          </p:nvPr>
        </p:nvSpPr>
        <p:spPr/>
        <p:txBody>
          <a:bodyPr/>
          <a:lstStyle/>
          <a:p>
            <a:fld id="{ADFB7573-0EEC-4F18-B4D8-B9624EC7F9C7}" type="slidenum">
              <a:rPr lang="en-IN" smtClean="0"/>
              <a:t>2</a:t>
            </a:fld>
            <a:endParaRPr lang="en-IN"/>
          </a:p>
        </p:txBody>
      </p:sp>
    </p:spTree>
    <p:extLst>
      <p:ext uri="{BB962C8B-B14F-4D97-AF65-F5344CB8AC3E}">
        <p14:creationId xmlns:p14="http://schemas.microsoft.com/office/powerpoint/2010/main" val="1769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539FD1C-EC1F-4F98-87A9-6C64F1FEC070}"/>
              </a:ext>
            </a:extLst>
          </p:cNvPr>
          <p:cNvSpPr>
            <a:spLocks noGrp="1"/>
          </p:cNvSpPr>
          <p:nvPr>
            <p:ph idx="1"/>
          </p:nvPr>
        </p:nvSpPr>
        <p:spPr/>
        <p:txBody>
          <a:bodyPr>
            <a:normAutofit/>
          </a:bodyPr>
          <a:lstStyle/>
          <a:p>
            <a:pPr marL="0" indent="0">
              <a:buNone/>
            </a:pPr>
            <a:r>
              <a:rPr lang="en-US" sz="2000" dirty="0"/>
              <a:t>Peer to Peer technology is the one which is used for sharing the data between two computers or more computers without the need of server. In this kind of network one of the peer acts as server and other peer acts a client. In this Project we have made use of Java IO and Thread and Java Remote Method Invocation (RMI) which is a built-in framework</a:t>
            </a:r>
            <a:r>
              <a:rPr lang="en-US" sz="2400" dirty="0"/>
              <a:t>.</a:t>
            </a:r>
          </a:p>
          <a:p>
            <a:pPr marL="0" indent="0">
              <a:buNone/>
            </a:pPr>
            <a:r>
              <a:rPr lang="en-US" sz="2000" b="1" dirty="0"/>
              <a:t>Features:</a:t>
            </a:r>
          </a:p>
          <a:p>
            <a:pPr marL="0" indent="0">
              <a:buNone/>
            </a:pPr>
            <a:r>
              <a:rPr lang="en-US" sz="2000" dirty="0"/>
              <a:t>1) Peer Discovery</a:t>
            </a:r>
          </a:p>
          <a:p>
            <a:pPr marL="0" indent="0">
              <a:buNone/>
            </a:pPr>
            <a:r>
              <a:rPr lang="en-US" sz="2000" dirty="0"/>
              <a:t>2) File Transfer</a:t>
            </a:r>
          </a:p>
          <a:p>
            <a:pPr marL="0" indent="0">
              <a:buNone/>
            </a:pPr>
            <a:r>
              <a:rPr lang="en-US" sz="2000" dirty="0"/>
              <a:t>3)Concurrency</a:t>
            </a:r>
          </a:p>
          <a:p>
            <a:pPr marL="0" indent="0">
              <a:buNone/>
            </a:pPr>
            <a:r>
              <a:rPr lang="en-US" sz="2000" dirty="0"/>
              <a:t>4)File Management</a:t>
            </a:r>
          </a:p>
          <a:p>
            <a:pPr marL="0" indent="0">
              <a:buNone/>
            </a:pPr>
            <a:endParaRPr lang="en-US" sz="2000" dirty="0"/>
          </a:p>
          <a:p>
            <a:pPr marL="0" indent="0">
              <a:buNone/>
            </a:pPr>
            <a:endParaRPr lang="en-US" sz="3200" dirty="0"/>
          </a:p>
        </p:txBody>
      </p:sp>
      <p:sp>
        <p:nvSpPr>
          <p:cNvPr id="4" name="Date Placeholder 3">
            <a:extLst>
              <a:ext uri="{FF2B5EF4-FFF2-40B4-BE49-F238E27FC236}">
                <a16:creationId xmlns:a16="http://schemas.microsoft.com/office/drawing/2014/main" id="{64414526-8011-4C79-AB11-4EFF2BB6B288}"/>
              </a:ext>
            </a:extLst>
          </p:cNvPr>
          <p:cNvSpPr>
            <a:spLocks noGrp="1"/>
          </p:cNvSpPr>
          <p:nvPr>
            <p:ph type="dt" sz="half" idx="10"/>
          </p:nvPr>
        </p:nvSpPr>
        <p:spPr/>
        <p:txBody>
          <a:bodyPr/>
          <a:lstStyle/>
          <a:p>
            <a:fld id="{F96ED9C6-6521-4398-A7DC-DB682660407D}" type="datetime1">
              <a:rPr lang="en-IN" smtClean="0"/>
              <a:t>09-01-2024</a:t>
            </a:fld>
            <a:endParaRPr lang="en-IN"/>
          </a:p>
        </p:txBody>
      </p:sp>
      <p:sp>
        <p:nvSpPr>
          <p:cNvPr id="5" name="Footer Placeholder 4">
            <a:extLst>
              <a:ext uri="{FF2B5EF4-FFF2-40B4-BE49-F238E27FC236}">
                <a16:creationId xmlns:a16="http://schemas.microsoft.com/office/drawing/2014/main" id="{FD1C0A33-20B8-4BAA-A38B-6E192AB6D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C5D16-38AE-4E8A-8719-DC2DB0EC3B1F}"/>
              </a:ext>
            </a:extLst>
          </p:cNvPr>
          <p:cNvSpPr>
            <a:spLocks noGrp="1"/>
          </p:cNvSpPr>
          <p:nvPr>
            <p:ph type="sldNum" sz="quarter" idx="12"/>
          </p:nvPr>
        </p:nvSpPr>
        <p:spPr/>
        <p:txBody>
          <a:bodyPr/>
          <a:lstStyle/>
          <a:p>
            <a:fld id="{ADFB7573-0EEC-4F18-B4D8-B9624EC7F9C7}" type="slidenum">
              <a:rPr lang="en-IN" smtClean="0"/>
              <a:t>3</a:t>
            </a:fld>
            <a:endParaRPr lang="en-IN"/>
          </a:p>
        </p:txBody>
      </p:sp>
    </p:spTree>
    <p:extLst>
      <p:ext uri="{BB962C8B-B14F-4D97-AF65-F5344CB8AC3E}">
        <p14:creationId xmlns:p14="http://schemas.microsoft.com/office/powerpoint/2010/main" val="1168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67D-7919-4BD9-85F8-F9B052700BED}"/>
              </a:ext>
            </a:extLst>
          </p:cNvPr>
          <p:cNvSpPr>
            <a:spLocks noGrp="1"/>
          </p:cNvSpPr>
          <p:nvPr>
            <p:ph type="title"/>
          </p:nvPr>
        </p:nvSpPr>
        <p:spPr/>
        <p:txBody>
          <a:bodyPr>
            <a:normAutofit fontScale="90000"/>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7E8BA668-8ABC-489D-905A-8471DC562BAF}"/>
              </a:ext>
            </a:extLst>
          </p:cNvPr>
          <p:cNvSpPr>
            <a:spLocks noGrp="1"/>
          </p:cNvSpPr>
          <p:nvPr>
            <p:ph idx="1"/>
          </p:nvPr>
        </p:nvSpPr>
        <p:spPr/>
        <p:txBody>
          <a:bodyPr>
            <a:normAutofit/>
          </a:bodyPr>
          <a:lstStyle/>
          <a:p>
            <a:r>
              <a:rPr lang="en-US" sz="2000" dirty="0"/>
              <a:t>The goal of this project is to create a peer-to-peer (P2P) Distributed File Sharing System allowing users to share and download files directly from each other's machines without relying on a central server. The system should provide mechanisms for peer discovery, file transfer, concurrency management, and file management through a user-friendly console interface.</a:t>
            </a:r>
          </a:p>
          <a:p>
            <a:r>
              <a:rPr lang="en-US" sz="2000" dirty="0"/>
              <a:t>User Interaction: Users will interact with the system through the console, where they can initiate file uploads, search for and download files from other peers, and manage their own shared files. The system will reflect the results of these interactions in the console, providing feedback on successful transfers and file management operations.</a:t>
            </a:r>
          </a:p>
          <a:p>
            <a:r>
              <a:rPr lang="en-US" sz="2000" dirty="0"/>
              <a:t>Resource Utilization: Efficient use of system resources, especially during concurrent file transfers, is crucial to avoid performance issues and ensure a seamless user experience. By addressing these features and constraints, the P2P Distributed File Sharing System aims to provide users with a decentralized and efficient way to share and download files directly from their peers .</a:t>
            </a:r>
            <a:endParaRPr lang="en-IN" sz="3200" dirty="0"/>
          </a:p>
        </p:txBody>
      </p:sp>
      <p:sp>
        <p:nvSpPr>
          <p:cNvPr id="4" name="Date Placeholder 3">
            <a:extLst>
              <a:ext uri="{FF2B5EF4-FFF2-40B4-BE49-F238E27FC236}">
                <a16:creationId xmlns:a16="http://schemas.microsoft.com/office/drawing/2014/main" id="{5A73A2C1-2501-4DAC-9128-40D36DA36C08}"/>
              </a:ext>
            </a:extLst>
          </p:cNvPr>
          <p:cNvSpPr>
            <a:spLocks noGrp="1"/>
          </p:cNvSpPr>
          <p:nvPr>
            <p:ph type="dt" sz="half" idx="10"/>
          </p:nvPr>
        </p:nvSpPr>
        <p:spPr/>
        <p:txBody>
          <a:bodyPr/>
          <a:lstStyle/>
          <a:p>
            <a:fld id="{C06AB7E8-BBD7-4FE9-80F4-3C999F840AFA}" type="datetime1">
              <a:rPr lang="en-IN" smtClean="0"/>
              <a:t>09-01-2024</a:t>
            </a:fld>
            <a:endParaRPr lang="en-IN"/>
          </a:p>
        </p:txBody>
      </p:sp>
      <p:sp>
        <p:nvSpPr>
          <p:cNvPr id="5" name="Footer Placeholder 4">
            <a:extLst>
              <a:ext uri="{FF2B5EF4-FFF2-40B4-BE49-F238E27FC236}">
                <a16:creationId xmlns:a16="http://schemas.microsoft.com/office/drawing/2014/main" id="{9522AA19-EE50-43B1-AE91-BD1DDB38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7361-8AF9-49A3-B25B-B1043E057DE8}"/>
              </a:ext>
            </a:extLst>
          </p:cNvPr>
          <p:cNvSpPr>
            <a:spLocks noGrp="1"/>
          </p:cNvSpPr>
          <p:nvPr>
            <p:ph type="sldNum" sz="quarter" idx="12"/>
          </p:nvPr>
        </p:nvSpPr>
        <p:spPr/>
        <p:txBody>
          <a:bodyPr/>
          <a:lstStyle/>
          <a:p>
            <a:fld id="{ADFB7573-0EEC-4F18-B4D8-B9624EC7F9C7}" type="slidenum">
              <a:rPr lang="en-IN" smtClean="0"/>
              <a:t>4</a:t>
            </a:fld>
            <a:endParaRPr lang="en-IN"/>
          </a:p>
        </p:txBody>
      </p:sp>
    </p:spTree>
    <p:extLst>
      <p:ext uri="{BB962C8B-B14F-4D97-AF65-F5344CB8AC3E}">
        <p14:creationId xmlns:p14="http://schemas.microsoft.com/office/powerpoint/2010/main" val="202507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DCC2-6D33-475E-B7AB-E070F315DCFB}"/>
              </a:ext>
            </a:extLst>
          </p:cNvPr>
          <p:cNvSpPr>
            <a:spLocks noGrp="1"/>
          </p:cNvSpPr>
          <p:nvPr>
            <p:ph type="title"/>
          </p:nvPr>
        </p:nvSpPr>
        <p:spPr/>
        <p:txBody>
          <a:bodyPr>
            <a:normAutofit fontScale="90000"/>
          </a:bodyPr>
          <a:lstStyle/>
          <a:p>
            <a:r>
              <a:rPr lang="en-US" dirty="0"/>
              <a:t>Methodology	</a:t>
            </a:r>
            <a:endParaRPr lang="en-IN" dirty="0"/>
          </a:p>
        </p:txBody>
      </p:sp>
      <p:sp>
        <p:nvSpPr>
          <p:cNvPr id="3" name="Content Placeholder 2">
            <a:extLst>
              <a:ext uri="{FF2B5EF4-FFF2-40B4-BE49-F238E27FC236}">
                <a16:creationId xmlns:a16="http://schemas.microsoft.com/office/drawing/2014/main" id="{06AE589C-38FE-411E-B406-9B831DCAC958}"/>
              </a:ext>
            </a:extLst>
          </p:cNvPr>
          <p:cNvSpPr>
            <a:spLocks noGrp="1"/>
          </p:cNvSpPr>
          <p:nvPr>
            <p:ph idx="1"/>
          </p:nvPr>
        </p:nvSpPr>
        <p:spPr/>
        <p:txBody>
          <a:bodyPr>
            <a:normAutofit/>
          </a:bodyPr>
          <a:lstStyle/>
          <a:p>
            <a:pPr marL="0" indent="0">
              <a:buNone/>
            </a:pPr>
            <a:endParaRPr lang="en-US" sz="2000" dirty="0"/>
          </a:p>
          <a:p>
            <a:pPr marL="0" indent="0">
              <a:buNone/>
            </a:pPr>
            <a:r>
              <a:rPr lang="en-US" sz="2000" dirty="0"/>
              <a:t>In this program using Java thread and IO and RMI, there are three main parts: </a:t>
            </a:r>
          </a:p>
          <a:p>
            <a:pPr marL="0" indent="0">
              <a:buNone/>
            </a:pPr>
            <a:r>
              <a:rPr lang="en-US" sz="2000" dirty="0"/>
              <a:t>1. Client: Used to access remote methods on a server. </a:t>
            </a:r>
          </a:p>
          <a:p>
            <a:pPr marL="0" indent="0">
              <a:buNone/>
            </a:pPr>
            <a:r>
              <a:rPr lang="en-US" sz="2000" dirty="0"/>
              <a:t>2. Object Registry: Created by the server to register remote objects. The server first creates a registry on a specific port. </a:t>
            </a:r>
          </a:p>
          <a:p>
            <a:pPr marL="0" indent="0">
              <a:buNone/>
            </a:pPr>
            <a:r>
              <a:rPr lang="en-US" sz="2000" dirty="0"/>
              <a:t>3. Server: Implements the remote methods declared in the remote interface. </a:t>
            </a:r>
          </a:p>
          <a:p>
            <a:pPr marL="0" indent="0">
              <a:buNone/>
            </a:pPr>
            <a:endParaRPr lang="en-IN" sz="2000" dirty="0"/>
          </a:p>
        </p:txBody>
      </p:sp>
      <p:sp>
        <p:nvSpPr>
          <p:cNvPr id="4" name="Date Placeholder 3">
            <a:extLst>
              <a:ext uri="{FF2B5EF4-FFF2-40B4-BE49-F238E27FC236}">
                <a16:creationId xmlns:a16="http://schemas.microsoft.com/office/drawing/2014/main" id="{06AF3C58-E326-42D4-919E-EF72FBD5D137}"/>
              </a:ext>
            </a:extLst>
          </p:cNvPr>
          <p:cNvSpPr>
            <a:spLocks noGrp="1"/>
          </p:cNvSpPr>
          <p:nvPr>
            <p:ph type="dt" sz="half" idx="10"/>
          </p:nvPr>
        </p:nvSpPr>
        <p:spPr/>
        <p:txBody>
          <a:bodyPr/>
          <a:lstStyle/>
          <a:p>
            <a:fld id="{99A6435B-86FB-4477-9359-4E079732371F}" type="datetime1">
              <a:rPr lang="en-IN" smtClean="0"/>
              <a:t>09-01-2024</a:t>
            </a:fld>
            <a:endParaRPr lang="en-IN"/>
          </a:p>
        </p:txBody>
      </p:sp>
      <p:sp>
        <p:nvSpPr>
          <p:cNvPr id="5" name="Footer Placeholder 4">
            <a:extLst>
              <a:ext uri="{FF2B5EF4-FFF2-40B4-BE49-F238E27FC236}">
                <a16:creationId xmlns:a16="http://schemas.microsoft.com/office/drawing/2014/main"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9D8E9-34BC-4BA8-9B48-41A92F1A1837}"/>
              </a:ext>
            </a:extLst>
          </p:cNvPr>
          <p:cNvSpPr>
            <a:spLocks noGrp="1"/>
          </p:cNvSpPr>
          <p:nvPr>
            <p:ph type="sldNum" sz="quarter" idx="12"/>
          </p:nvPr>
        </p:nvSpPr>
        <p:spPr/>
        <p:txBody>
          <a:bodyPr/>
          <a:lstStyle/>
          <a:p>
            <a:fld id="{ADFB7573-0EEC-4F18-B4D8-B9624EC7F9C7}" type="slidenum">
              <a:rPr lang="en-IN" smtClean="0"/>
              <a:t>5</a:t>
            </a:fld>
            <a:endParaRPr lang="en-IN"/>
          </a:p>
        </p:txBody>
      </p:sp>
    </p:spTree>
    <p:extLst>
      <p:ext uri="{BB962C8B-B14F-4D97-AF65-F5344CB8AC3E}">
        <p14:creationId xmlns:p14="http://schemas.microsoft.com/office/powerpoint/2010/main" val="240650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a:xfrm>
            <a:off x="178481" y="941729"/>
            <a:ext cx="8785077" cy="5195843"/>
          </a:xfrm>
        </p:spPr>
        <p:txBody>
          <a:bodyPr>
            <a:noAutofit/>
          </a:bodyPr>
          <a:lstStyle/>
          <a:p>
            <a:pPr marL="0" indent="0">
              <a:buNone/>
            </a:pPr>
            <a:r>
              <a:rPr lang="en-US" sz="1600" b="1" dirty="0">
                <a:effectLst/>
                <a:latin typeface="Calibri" panose="020F0502020204030204" pitchFamily="34" charset="0"/>
                <a:ea typeface="Calibri" panose="020F0502020204030204" pitchFamily="34" charset="0"/>
                <a:cs typeface="Mangal" panose="02040503050203030202" pitchFamily="18" charset="0"/>
              </a:rPr>
              <a:t>Source Code and Program list</a:t>
            </a: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1)ServerInterface.java: here three functions are declared i.e.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   (i) Register(String </a:t>
            </a:r>
            <a:r>
              <a:rPr lang="en-US" sz="1600" dirty="0" err="1">
                <a:effectLst/>
                <a:latin typeface="Calibri" panose="020F0502020204030204" pitchFamily="34" charset="0"/>
                <a:ea typeface="Calibri" panose="020F0502020204030204" pitchFamily="34" charset="0"/>
                <a:cs typeface="Mangal" panose="02040503050203030202" pitchFamily="18" charset="0"/>
              </a:rPr>
              <a:t>peer_id,String</a:t>
            </a:r>
            <a:r>
              <a:rPr lang="en-US"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err="1">
                <a:effectLst/>
                <a:latin typeface="Calibri" panose="020F0502020204030204" pitchFamily="34" charset="0"/>
                <a:ea typeface="Calibri" panose="020F0502020204030204" pitchFamily="34" charset="0"/>
                <a:cs typeface="Mangal" panose="02040503050203030202" pitchFamily="18" charset="0"/>
              </a:rPr>
              <a:t>File_Name,String</a:t>
            </a:r>
            <a:r>
              <a:rPr lang="en-US"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err="1">
                <a:effectLst/>
                <a:latin typeface="Calibri" panose="020F0502020204030204" pitchFamily="34" charset="0"/>
                <a:ea typeface="Calibri" panose="020F0502020204030204" pitchFamily="34" charset="0"/>
                <a:cs typeface="Mangal" panose="02040503050203030202" pitchFamily="18" charset="0"/>
              </a:rPr>
              <a:t>Port_No,String</a:t>
            </a:r>
            <a:r>
              <a:rPr lang="en-US"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err="1">
                <a:effectLst/>
                <a:latin typeface="Calibri" panose="020F0502020204030204" pitchFamily="34" charset="0"/>
                <a:ea typeface="Calibri" panose="020F0502020204030204" pitchFamily="34" charset="0"/>
                <a:cs typeface="Mangal" panose="02040503050203030202" pitchFamily="18" charset="0"/>
              </a:rPr>
              <a:t>Src_Dir</a:t>
            </a: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   (ii) Search(String </a:t>
            </a:r>
            <a:r>
              <a:rPr lang="en-US" sz="1600" dirty="0" err="1">
                <a:effectLst/>
                <a:latin typeface="Calibri" panose="020F0502020204030204" pitchFamily="34" charset="0"/>
                <a:ea typeface="Calibri" panose="020F0502020204030204" pitchFamily="34" charset="0"/>
                <a:cs typeface="Mangal" panose="02040503050203030202" pitchFamily="18" charset="0"/>
              </a:rPr>
              <a:t>File_Name</a:t>
            </a: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   (iii) </a:t>
            </a:r>
            <a:r>
              <a:rPr lang="en-US" sz="1600" dirty="0" err="1">
                <a:effectLst/>
                <a:latin typeface="Calibri" panose="020F0502020204030204" pitchFamily="34" charset="0"/>
                <a:ea typeface="Calibri" panose="020F0502020204030204" pitchFamily="34" charset="0"/>
                <a:cs typeface="Mangal" panose="02040503050203030202" pitchFamily="18" charset="0"/>
              </a:rPr>
              <a:t>DeRegister</a:t>
            </a:r>
            <a:r>
              <a:rPr lang="en-US" sz="1600" dirty="0">
                <a:effectLst/>
                <a:latin typeface="Calibri" panose="020F0502020204030204" pitchFamily="34" charset="0"/>
                <a:ea typeface="Calibri" panose="020F0502020204030204" pitchFamily="34" charset="0"/>
                <a:cs typeface="Mangal" panose="02040503050203030202" pitchFamily="18" charset="0"/>
              </a:rPr>
              <a:t>(String </a:t>
            </a:r>
            <a:r>
              <a:rPr lang="en-US" sz="1600" dirty="0" err="1">
                <a:effectLst/>
                <a:latin typeface="Calibri" panose="020F0502020204030204" pitchFamily="34" charset="0"/>
                <a:ea typeface="Calibri" panose="020F0502020204030204" pitchFamily="34" charset="0"/>
                <a:cs typeface="Mangal" panose="02040503050203030202" pitchFamily="18" charset="0"/>
              </a:rPr>
              <a:t>peer_id,String</a:t>
            </a:r>
            <a:r>
              <a:rPr lang="en-US"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err="1">
                <a:effectLst/>
                <a:latin typeface="Calibri" panose="020F0502020204030204" pitchFamily="34" charset="0"/>
                <a:ea typeface="Calibri" panose="020F0502020204030204" pitchFamily="34" charset="0"/>
                <a:cs typeface="Mangal" panose="02040503050203030202" pitchFamily="18" charset="0"/>
              </a:rPr>
              <a:t>File_Name,String</a:t>
            </a:r>
            <a:r>
              <a:rPr lang="en-US"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err="1">
                <a:effectLst/>
                <a:latin typeface="Calibri" panose="020F0502020204030204" pitchFamily="34" charset="0"/>
                <a:ea typeface="Calibri" panose="020F0502020204030204" pitchFamily="34" charset="0"/>
                <a:cs typeface="Mangal" panose="02040503050203030202" pitchFamily="18" charset="0"/>
              </a:rPr>
              <a:t>Port_No,String</a:t>
            </a:r>
            <a:r>
              <a:rPr lang="en-US"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err="1">
                <a:effectLst/>
                <a:latin typeface="Calibri" panose="020F0502020204030204" pitchFamily="34" charset="0"/>
                <a:ea typeface="Calibri" panose="020F0502020204030204" pitchFamily="34" charset="0"/>
                <a:cs typeface="Mangal" panose="02040503050203030202" pitchFamily="18" charset="0"/>
              </a:rPr>
              <a:t>Src_Dir</a:t>
            </a:r>
            <a:r>
              <a:rPr lang="en-US" sz="1600" dirty="0">
                <a:effectLst/>
                <a:latin typeface="Calibri" panose="020F0502020204030204" pitchFamily="34" charset="0"/>
                <a:ea typeface="Calibri" panose="020F0502020204030204" pitchFamily="34" charset="0"/>
                <a:cs typeface="Mangal" panose="02040503050203030202" pitchFamily="18" charset="0"/>
              </a:rPr>
              <a:t>)</a:t>
            </a: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2) </a:t>
            </a:r>
            <a:r>
              <a:rPr lang="en-US" sz="1600" dirty="0" err="1">
                <a:effectLst/>
                <a:latin typeface="Calibri" panose="020F0502020204030204" pitchFamily="34" charset="0"/>
                <a:ea typeface="Calibri" panose="020F0502020204030204" pitchFamily="34" charset="0"/>
                <a:cs typeface="Mangal" panose="02040503050203030202" pitchFamily="18" charset="0"/>
              </a:rPr>
              <a:t>ServerImpl.java:Here</a:t>
            </a:r>
            <a:r>
              <a:rPr lang="en-US" sz="1600" dirty="0">
                <a:effectLst/>
                <a:latin typeface="Calibri" panose="020F0502020204030204" pitchFamily="34" charset="0"/>
                <a:ea typeface="Calibri" panose="020F0502020204030204" pitchFamily="34" charset="0"/>
                <a:cs typeface="Mangal" panose="02040503050203030202" pitchFamily="18" charset="0"/>
              </a:rPr>
              <a:t> I have implemented all the functions declared in ServerInterface.java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3) Server.java: This is the one which contains the main function, and we just need to run this to start the server.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4) FileDetails.java: I have created this just to get new data type ,when we create an object of this class then it contains all the file details like </a:t>
            </a:r>
            <a:r>
              <a:rPr lang="en-US" sz="1600" dirty="0" err="1">
                <a:effectLst/>
                <a:latin typeface="Calibri" panose="020F0502020204030204" pitchFamily="34" charset="0"/>
                <a:ea typeface="Calibri" panose="020F0502020204030204" pitchFamily="34" charset="0"/>
                <a:cs typeface="Mangal" panose="02040503050203030202" pitchFamily="18" charset="0"/>
              </a:rPr>
              <a:t>PeerID,fileName,portNo,sourceDir</a:t>
            </a: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5) Client.java: This is the one which has the main function and since there is only one function for client. The function implemented here is “</a:t>
            </a:r>
            <a:r>
              <a:rPr lang="en-US" sz="1600" dirty="0" err="1">
                <a:effectLst/>
                <a:latin typeface="Calibri" panose="020F0502020204030204" pitchFamily="34" charset="0"/>
                <a:ea typeface="Calibri" panose="020F0502020204030204" pitchFamily="34" charset="0"/>
                <a:cs typeface="Mangal" panose="02040503050203030202" pitchFamily="18" charset="0"/>
              </a:rPr>
              <a:t>dwnldFrmPeer</a:t>
            </a:r>
            <a:r>
              <a:rPr lang="en-US" sz="1600" dirty="0">
                <a:effectLst/>
                <a:latin typeface="Calibri" panose="020F0502020204030204" pitchFamily="34" charset="0"/>
                <a:ea typeface="Calibri" panose="020F0502020204030204" pitchFamily="34" charset="0"/>
                <a:cs typeface="Mangal" panose="02040503050203030202" pitchFamily="18" charset="0"/>
              </a:rPr>
              <a:t>(String pp, </a:t>
            </a:r>
            <a:r>
              <a:rPr lang="en-US" sz="1600" dirty="0" err="1">
                <a:effectLst/>
                <a:latin typeface="Calibri" panose="020F0502020204030204" pitchFamily="34" charset="0"/>
                <a:ea typeface="Calibri" panose="020F0502020204030204" pitchFamily="34" charset="0"/>
                <a:cs typeface="Mangal" panose="02040503050203030202" pitchFamily="18" charset="0"/>
              </a:rPr>
              <a:t>ArrayList</a:t>
            </a:r>
            <a:r>
              <a:rPr lang="en-US" sz="1600" dirty="0">
                <a:effectLst/>
                <a:latin typeface="Calibri" panose="020F0502020204030204" pitchFamily="34" charset="0"/>
                <a:ea typeface="Calibri" panose="020F0502020204030204" pitchFamily="34" charset="0"/>
                <a:cs typeface="Mangal" panose="02040503050203030202" pitchFamily="18" charset="0"/>
              </a:rPr>
              <a:t>&lt;</a:t>
            </a:r>
            <a:r>
              <a:rPr lang="en-US" sz="1600" dirty="0" err="1">
                <a:effectLst/>
                <a:latin typeface="Calibri" panose="020F0502020204030204" pitchFamily="34" charset="0"/>
                <a:ea typeface="Calibri" panose="020F0502020204030204" pitchFamily="34" charset="0"/>
                <a:cs typeface="Mangal" panose="02040503050203030202" pitchFamily="18" charset="0"/>
              </a:rPr>
              <a:t>FileDetails</a:t>
            </a:r>
            <a:r>
              <a:rPr lang="en-US" sz="1600" dirty="0">
                <a:effectLst/>
                <a:latin typeface="Calibri" panose="020F0502020204030204" pitchFamily="34" charset="0"/>
                <a:ea typeface="Calibri" panose="020F0502020204030204" pitchFamily="34" charset="0"/>
                <a:cs typeface="Mangal" panose="02040503050203030202" pitchFamily="18" charset="0"/>
              </a:rPr>
              <a:t>&gt; </a:t>
            </a:r>
            <a:r>
              <a:rPr lang="en-US" sz="1600" dirty="0" err="1">
                <a:effectLst/>
                <a:latin typeface="Calibri" panose="020F0502020204030204" pitchFamily="34" charset="0"/>
                <a:ea typeface="Calibri" panose="020F0502020204030204" pitchFamily="34" charset="0"/>
                <a:cs typeface="Mangal" panose="02040503050203030202" pitchFamily="18" charset="0"/>
              </a:rPr>
              <a:t>ar</a:t>
            </a: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6) ClientInterface.java and ClientImpl.java: I have created these two for future purposes so that I can move the </a:t>
            </a:r>
            <a:r>
              <a:rPr lang="en-US" sz="1600" dirty="0" err="1">
                <a:effectLst/>
                <a:latin typeface="Calibri" panose="020F0502020204030204" pitchFamily="34" charset="0"/>
                <a:ea typeface="Calibri" panose="020F0502020204030204" pitchFamily="34" charset="0"/>
                <a:cs typeface="Mangal" panose="02040503050203030202" pitchFamily="18" charset="0"/>
              </a:rPr>
              <a:t>dwnldFrmPeer</a:t>
            </a:r>
            <a:r>
              <a:rPr lang="en-US" sz="1600" dirty="0">
                <a:effectLst/>
                <a:latin typeface="Calibri" panose="020F0502020204030204" pitchFamily="34" charset="0"/>
                <a:ea typeface="Calibri" panose="020F0502020204030204" pitchFamily="34" charset="0"/>
                <a:cs typeface="Mangal" panose="02040503050203030202" pitchFamily="18" charset="0"/>
              </a:rPr>
              <a:t>(String pp, </a:t>
            </a:r>
            <a:r>
              <a:rPr lang="en-US" sz="1600" dirty="0" err="1">
                <a:effectLst/>
                <a:latin typeface="Calibri" panose="020F0502020204030204" pitchFamily="34" charset="0"/>
                <a:ea typeface="Calibri" panose="020F0502020204030204" pitchFamily="34" charset="0"/>
                <a:cs typeface="Mangal" panose="02040503050203030202" pitchFamily="18" charset="0"/>
              </a:rPr>
              <a:t>ArrayList</a:t>
            </a:r>
            <a:r>
              <a:rPr lang="en-US" sz="1600" dirty="0">
                <a:effectLst/>
                <a:latin typeface="Calibri" panose="020F0502020204030204" pitchFamily="34" charset="0"/>
                <a:ea typeface="Calibri" panose="020F0502020204030204" pitchFamily="34" charset="0"/>
                <a:cs typeface="Mangal" panose="02040503050203030202" pitchFamily="18" charset="0"/>
              </a:rPr>
              <a:t>&lt;</a:t>
            </a:r>
            <a:r>
              <a:rPr lang="en-US" sz="1600" dirty="0" err="1">
                <a:effectLst/>
                <a:latin typeface="Calibri" panose="020F0502020204030204" pitchFamily="34" charset="0"/>
                <a:ea typeface="Calibri" panose="020F0502020204030204" pitchFamily="34" charset="0"/>
                <a:cs typeface="Mangal" panose="02040503050203030202" pitchFamily="18" charset="0"/>
              </a:rPr>
              <a:t>FileDetails</a:t>
            </a:r>
            <a:r>
              <a:rPr lang="en-US" sz="1600" dirty="0">
                <a:effectLst/>
                <a:latin typeface="Calibri" panose="020F0502020204030204" pitchFamily="34" charset="0"/>
                <a:ea typeface="Calibri" panose="020F0502020204030204" pitchFamily="34" charset="0"/>
                <a:cs typeface="Mangal" panose="02040503050203030202" pitchFamily="18" charset="0"/>
              </a:rPr>
              <a:t>&gt; </a:t>
            </a:r>
            <a:r>
              <a:rPr lang="en-US" sz="1600" dirty="0" err="1">
                <a:effectLst/>
                <a:latin typeface="Calibri" panose="020F0502020204030204" pitchFamily="34" charset="0"/>
                <a:ea typeface="Calibri" panose="020F0502020204030204" pitchFamily="34" charset="0"/>
                <a:cs typeface="Mangal" panose="02040503050203030202" pitchFamily="18" charset="0"/>
              </a:rPr>
              <a:t>ar</a:t>
            </a:r>
            <a:r>
              <a:rPr lang="en-US" sz="1600" dirty="0">
                <a:effectLst/>
                <a:latin typeface="Calibri" panose="020F0502020204030204" pitchFamily="34" charset="0"/>
                <a:ea typeface="Calibri" panose="020F0502020204030204" pitchFamily="34" charset="0"/>
                <a:cs typeface="Mangal" panose="02040503050203030202" pitchFamily="18" charset="0"/>
              </a:rPr>
              <a:t>) function to ClientImpl.java.</a:t>
            </a:r>
          </a:p>
          <a:p>
            <a:pPr marL="0" indent="0">
              <a:buNone/>
            </a:pPr>
            <a:r>
              <a:rPr lang="en-US" sz="1600" dirty="0">
                <a:effectLst/>
                <a:latin typeface="Calibri" panose="020F0502020204030204" pitchFamily="34" charset="0"/>
                <a:ea typeface="Calibri" panose="020F0502020204030204" pitchFamily="34" charset="0"/>
                <a:cs typeface="Mangal" panose="02040503050203030202" pitchFamily="18" charset="0"/>
              </a:rPr>
              <a:t>7) Concurrent.java: This is the independent file which you can run after running Server. java and then register PEER4 and register file 100.txt with the server.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09-01-2024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6</a:t>
            </a:fld>
            <a:endParaRPr lang="en-IN"/>
          </a:p>
        </p:txBody>
      </p:sp>
    </p:spTree>
    <p:extLst>
      <p:ext uri="{BB962C8B-B14F-4D97-AF65-F5344CB8AC3E}">
        <p14:creationId xmlns:p14="http://schemas.microsoft.com/office/powerpoint/2010/main" val="70776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E52-2711-473A-AC53-236FCF425192}"/>
              </a:ext>
            </a:extLst>
          </p:cNvPr>
          <p:cNvSpPr>
            <a:spLocks noGrp="1"/>
          </p:cNvSpPr>
          <p:nvPr>
            <p:ph type="title"/>
          </p:nvPr>
        </p:nvSpPr>
        <p:spPr/>
        <p:txBody>
          <a:bodyPr>
            <a:normAutofit fontScale="90000"/>
          </a:bodyPr>
          <a:lstStyle/>
          <a:p>
            <a:r>
              <a:rPr lang="en-US" dirty="0"/>
              <a:t>Result and Interpretation</a:t>
            </a:r>
            <a:endParaRPr lang="en-IN" dirty="0"/>
          </a:p>
        </p:txBody>
      </p:sp>
      <p:sp>
        <p:nvSpPr>
          <p:cNvPr id="3" name="Content Placeholder 2">
            <a:extLst>
              <a:ext uri="{FF2B5EF4-FFF2-40B4-BE49-F238E27FC236}">
                <a16:creationId xmlns:a16="http://schemas.microsoft.com/office/drawing/2014/main" id="{3B6E0364-D997-4774-8864-465D8286E154}"/>
              </a:ext>
            </a:extLst>
          </p:cNvPr>
          <p:cNvSpPr>
            <a:spLocks noGrp="1"/>
          </p:cNvSpPr>
          <p:nvPr>
            <p:ph idx="1"/>
          </p:nvPr>
        </p:nvSpPr>
        <p:spPr/>
        <p:txBody>
          <a:bodyPr>
            <a:normAutofit/>
          </a:bodyPr>
          <a:lstStyle/>
          <a:p>
            <a:pPr marL="0" indent="0">
              <a:buNone/>
            </a:pPr>
            <a:endParaRPr lang="en-US" sz="2000" dirty="0"/>
          </a:p>
          <a:p>
            <a:pPr marL="0" indent="0">
              <a:buNone/>
            </a:pPr>
            <a:endParaRPr lang="en-IN" sz="2000" dirty="0"/>
          </a:p>
        </p:txBody>
      </p:sp>
      <p:sp>
        <p:nvSpPr>
          <p:cNvPr id="4" name="Date Placeholder 3">
            <a:extLst>
              <a:ext uri="{FF2B5EF4-FFF2-40B4-BE49-F238E27FC236}">
                <a16:creationId xmlns:a16="http://schemas.microsoft.com/office/drawing/2014/main" id="{A50D8265-FD7E-4E76-B775-AFBB4B1AA6E7}"/>
              </a:ext>
            </a:extLst>
          </p:cNvPr>
          <p:cNvSpPr>
            <a:spLocks noGrp="1"/>
          </p:cNvSpPr>
          <p:nvPr>
            <p:ph type="dt" sz="half" idx="10"/>
          </p:nvPr>
        </p:nvSpPr>
        <p:spPr/>
        <p:txBody>
          <a:bodyPr/>
          <a:lstStyle/>
          <a:p>
            <a:fld id="{7EA8749E-3FF3-41B2-B4DE-BB379C572509}" type="datetime1">
              <a:rPr lang="en-IN" smtClean="0"/>
              <a:t>09-01-2024</a:t>
            </a:fld>
            <a:endParaRPr lang="en-IN"/>
          </a:p>
        </p:txBody>
      </p:sp>
      <p:sp>
        <p:nvSpPr>
          <p:cNvPr id="5" name="Footer Placeholder 4">
            <a:extLst>
              <a:ext uri="{FF2B5EF4-FFF2-40B4-BE49-F238E27FC236}">
                <a16:creationId xmlns:a16="http://schemas.microsoft.com/office/drawing/2014/main"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5362E-35ED-487C-AD91-5EC2CA1E837A}"/>
              </a:ext>
            </a:extLst>
          </p:cNvPr>
          <p:cNvSpPr>
            <a:spLocks noGrp="1"/>
          </p:cNvSpPr>
          <p:nvPr>
            <p:ph type="sldNum" sz="quarter" idx="12"/>
          </p:nvPr>
        </p:nvSpPr>
        <p:spPr/>
        <p:txBody>
          <a:bodyPr/>
          <a:lstStyle/>
          <a:p>
            <a:fld id="{ADFB7573-0EEC-4F18-B4D8-B9624EC7F9C7}" type="slidenum">
              <a:rPr lang="en-IN" smtClean="0"/>
              <a:t>7</a:t>
            </a:fld>
            <a:endParaRPr lang="en-IN"/>
          </a:p>
        </p:txBody>
      </p:sp>
      <p:pic>
        <p:nvPicPr>
          <p:cNvPr id="9" name="Picture 8">
            <a:extLst>
              <a:ext uri="{FF2B5EF4-FFF2-40B4-BE49-F238E27FC236}">
                <a16:creationId xmlns:a16="http://schemas.microsoft.com/office/drawing/2014/main" id="{5988EB3F-FB5E-640E-2059-397BD4519D7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4486"/>
          <a:stretch/>
        </p:blipFill>
        <p:spPr bwMode="auto">
          <a:xfrm>
            <a:off x="295275" y="1363345"/>
            <a:ext cx="5734050" cy="1026160"/>
          </a:xfrm>
          <a:prstGeom prst="rect">
            <a:avLst/>
          </a:prstGeom>
          <a:ln>
            <a:noFill/>
          </a:ln>
          <a:extLst>
            <a:ext uri="{53640926-AAD7-44D8-BBD7-CCE9431645EC}">
              <a14:shadowObscured xmlns:a14="http://schemas.microsoft.com/office/drawing/2010/main"/>
            </a:ext>
          </a:extLst>
        </p:spPr>
      </p:pic>
      <p:pic>
        <p:nvPicPr>
          <p:cNvPr id="10" name="Picture 9" descr="A screenshot of a computer&#10;&#10;Description automatically generated">
            <a:extLst>
              <a:ext uri="{FF2B5EF4-FFF2-40B4-BE49-F238E27FC236}">
                <a16:creationId xmlns:a16="http://schemas.microsoft.com/office/drawing/2014/main" id="{8AF05551-9014-BADA-C6C0-C42F9FE93CE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0574"/>
          <a:stretch/>
        </p:blipFill>
        <p:spPr bwMode="auto">
          <a:xfrm>
            <a:off x="296227" y="2700655"/>
            <a:ext cx="5732145" cy="197104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8F0BCFE-2EAE-E5D8-59BF-0A418B51D1E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77321"/>
          <a:stretch/>
        </p:blipFill>
        <p:spPr bwMode="auto">
          <a:xfrm>
            <a:off x="294322" y="5055532"/>
            <a:ext cx="5734050" cy="115824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CD567E72-C97E-14CF-5A1D-DAFDE831FF3F}"/>
              </a:ext>
            </a:extLst>
          </p:cNvPr>
          <p:cNvSpPr txBox="1"/>
          <p:nvPr/>
        </p:nvSpPr>
        <p:spPr>
          <a:xfrm>
            <a:off x="207012" y="4660924"/>
            <a:ext cx="5583580" cy="646331"/>
          </a:xfrm>
          <a:prstGeom prst="rect">
            <a:avLst/>
          </a:prstGeom>
          <a:noFill/>
        </p:spPr>
        <p:txBody>
          <a:bodyPr wrap="none" rtlCol="0">
            <a:spAutoFit/>
          </a:bodyPr>
          <a:lstStyle/>
          <a:p>
            <a:r>
              <a:rPr lang="en-US" sz="1800" dirty="0">
                <a:effectLst/>
                <a:latin typeface="Times New Roman" panose="02020603050405020304" pitchFamily="18" charset="0"/>
                <a:ea typeface="Calibri" panose="020F0502020204030204" pitchFamily="34" charset="0"/>
              </a:rPr>
              <a:t>3.Concurrently searching the file and downloading the file</a:t>
            </a:r>
            <a:endParaRPr lang="en-IN" sz="1800" dirty="0">
              <a:effectLst/>
              <a:latin typeface="Calibri" panose="020F0502020204030204" pitchFamily="34" charset="0"/>
              <a:ea typeface="Calibri" panose="020F0502020204030204" pitchFamily="34" charset="0"/>
            </a:endParaRPr>
          </a:p>
          <a:p>
            <a:endParaRPr lang="en-IN" dirty="0"/>
          </a:p>
        </p:txBody>
      </p:sp>
      <p:sp>
        <p:nvSpPr>
          <p:cNvPr id="13" name="TextBox 12">
            <a:extLst>
              <a:ext uri="{FF2B5EF4-FFF2-40B4-BE49-F238E27FC236}">
                <a16:creationId xmlns:a16="http://schemas.microsoft.com/office/drawing/2014/main" id="{72DA245B-0C8B-CEB2-CB66-1B127EDE0070}"/>
              </a:ext>
            </a:extLst>
          </p:cNvPr>
          <p:cNvSpPr txBox="1"/>
          <p:nvPr/>
        </p:nvSpPr>
        <p:spPr>
          <a:xfrm>
            <a:off x="207012" y="2316200"/>
            <a:ext cx="7116051" cy="646331"/>
          </a:xfrm>
          <a:prstGeom prst="rect">
            <a:avLst/>
          </a:prstGeom>
          <a:noFill/>
        </p:spPr>
        <p:txBody>
          <a:bodyPr wrap="none" rtlCol="0">
            <a:spAutoFit/>
          </a:bodyPr>
          <a:lstStyle/>
          <a:p>
            <a:r>
              <a:rPr lang="en-US" sz="1800" dirty="0">
                <a:effectLst/>
                <a:latin typeface="Times New Roman" panose="02020603050405020304" pitchFamily="18" charset="0"/>
                <a:ea typeface="Calibri" panose="020F0502020204030204" pitchFamily="34" charset="0"/>
              </a:rPr>
              <a:t>2.Searching and Downloading for a particular file from the indexing server</a:t>
            </a:r>
            <a:endParaRPr lang="en-IN" sz="1800" dirty="0">
              <a:effectLst/>
              <a:latin typeface="Calibri" panose="020F0502020204030204" pitchFamily="34" charset="0"/>
              <a:ea typeface="Calibri" panose="020F0502020204030204" pitchFamily="34" charset="0"/>
            </a:endParaRPr>
          </a:p>
          <a:p>
            <a:endParaRPr lang="en-IN" dirty="0"/>
          </a:p>
        </p:txBody>
      </p:sp>
      <p:sp>
        <p:nvSpPr>
          <p:cNvPr id="14" name="TextBox 13">
            <a:extLst>
              <a:ext uri="{FF2B5EF4-FFF2-40B4-BE49-F238E27FC236}">
                <a16:creationId xmlns:a16="http://schemas.microsoft.com/office/drawing/2014/main" id="{5D282CE7-F642-87CC-C988-EB35B754BC8C}"/>
              </a:ext>
            </a:extLst>
          </p:cNvPr>
          <p:cNvSpPr txBox="1"/>
          <p:nvPr/>
        </p:nvSpPr>
        <p:spPr>
          <a:xfrm>
            <a:off x="207012" y="953167"/>
            <a:ext cx="2383986" cy="646331"/>
          </a:xfrm>
          <a:prstGeom prst="rect">
            <a:avLst/>
          </a:prstGeom>
          <a:noFill/>
        </p:spPr>
        <p:txBody>
          <a:bodyPr wrap="none" rtlCol="0">
            <a:spAutoFit/>
          </a:bodyPr>
          <a:lstStyle/>
          <a:p>
            <a:r>
              <a:rPr lang="en-US" sz="1800" dirty="0">
                <a:effectLst/>
                <a:latin typeface="Times New Roman" panose="02020603050405020304" pitchFamily="18" charset="0"/>
                <a:ea typeface="Calibri" panose="020F0502020204030204" pitchFamily="34" charset="0"/>
              </a:rPr>
              <a:t>1.Registering the PEER</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02523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7175-3415-4E7F-85D7-CED09DAEE872}"/>
              </a:ext>
            </a:extLst>
          </p:cNvPr>
          <p:cNvSpPr>
            <a:spLocks noGrp="1"/>
          </p:cNvSpPr>
          <p:nvPr>
            <p:ph type="title"/>
          </p:nvPr>
        </p:nvSpPr>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09EC8ECE-3AB1-4945-A019-62B3816AE544}"/>
              </a:ext>
            </a:extLst>
          </p:cNvPr>
          <p:cNvSpPr>
            <a:spLocks noGrp="1"/>
          </p:cNvSpPr>
          <p:nvPr>
            <p:ph idx="1"/>
          </p:nvPr>
        </p:nvSpPr>
        <p:spPr/>
        <p:txBody>
          <a:bodyPr>
            <a:normAutofit/>
          </a:bodyPr>
          <a:lstStyle/>
          <a:p>
            <a:pPr marL="0" indent="0">
              <a:buNone/>
            </a:pPr>
            <a:endParaRPr lang="en-US" sz="2200" dirty="0"/>
          </a:p>
          <a:p>
            <a:pPr marL="0" indent="0">
              <a:buNone/>
            </a:pPr>
            <a:r>
              <a:rPr lang="en-US" sz="2200" dirty="0"/>
              <a:t>In conclusion, the provided code lays the foundation for a distributed file-sharing system, showcasing fundamental concepts of P2P communication, multithreading, and file handling in Java. Further development could enhance security, error handling, and scalability aspects for a robust and production-ready P2P file-sharing solution.</a:t>
            </a:r>
            <a:endParaRPr lang="en-US" sz="3500" dirty="0"/>
          </a:p>
          <a:p>
            <a:endParaRPr lang="en-IN" sz="2000" dirty="0"/>
          </a:p>
        </p:txBody>
      </p:sp>
      <p:sp>
        <p:nvSpPr>
          <p:cNvPr id="4" name="Date Placeholder 3">
            <a:extLst>
              <a:ext uri="{FF2B5EF4-FFF2-40B4-BE49-F238E27FC236}">
                <a16:creationId xmlns:a16="http://schemas.microsoft.com/office/drawing/2014/main" id="{BB04F3A7-14D4-49AB-B9FF-0BF0C2A33AA2}"/>
              </a:ext>
            </a:extLst>
          </p:cNvPr>
          <p:cNvSpPr>
            <a:spLocks noGrp="1"/>
          </p:cNvSpPr>
          <p:nvPr>
            <p:ph type="dt" sz="half" idx="10"/>
          </p:nvPr>
        </p:nvSpPr>
        <p:spPr/>
        <p:txBody>
          <a:bodyPr/>
          <a:lstStyle/>
          <a:p>
            <a:fld id="{553065FE-0069-489B-9A0E-0CE9C1C17171}" type="datetime1">
              <a:rPr lang="en-IN" smtClean="0"/>
              <a:t>09-01-2024</a:t>
            </a:fld>
            <a:endParaRPr lang="en-IN"/>
          </a:p>
        </p:txBody>
      </p:sp>
      <p:sp>
        <p:nvSpPr>
          <p:cNvPr id="5" name="Footer Placeholder 4">
            <a:extLst>
              <a:ext uri="{FF2B5EF4-FFF2-40B4-BE49-F238E27FC236}">
                <a16:creationId xmlns:a16="http://schemas.microsoft.com/office/drawing/2014/main" id="{53B47729-0F20-4BDD-9C52-A26931536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E2914-A851-45FE-90A4-5945D3F626A4}"/>
              </a:ext>
            </a:extLst>
          </p:cNvPr>
          <p:cNvSpPr>
            <a:spLocks noGrp="1"/>
          </p:cNvSpPr>
          <p:nvPr>
            <p:ph type="sldNum" sz="quarter" idx="12"/>
          </p:nvPr>
        </p:nvSpPr>
        <p:spPr/>
        <p:txBody>
          <a:bodyPr/>
          <a:lstStyle/>
          <a:p>
            <a:fld id="{ADFB7573-0EEC-4F18-B4D8-B9624EC7F9C7}" type="slidenum">
              <a:rPr lang="en-IN" smtClean="0"/>
              <a:t>8</a:t>
            </a:fld>
            <a:endParaRPr lang="en-IN"/>
          </a:p>
        </p:txBody>
      </p:sp>
    </p:spTree>
    <p:extLst>
      <p:ext uri="{BB962C8B-B14F-4D97-AF65-F5344CB8AC3E}">
        <p14:creationId xmlns:p14="http://schemas.microsoft.com/office/powerpoint/2010/main" val="151456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E6-1091-41E6-A048-3D4EF30E0A55}"/>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3B18325C-4572-4FC9-9C64-8112ABED69C9}"/>
              </a:ext>
            </a:extLst>
          </p:cNvPr>
          <p:cNvSpPr>
            <a:spLocks noGrp="1"/>
          </p:cNvSpPr>
          <p:nvPr>
            <p:ph idx="1"/>
          </p:nvPr>
        </p:nvSpPr>
        <p:spPr/>
        <p:txBody>
          <a:bodyPr>
            <a:normAutofit/>
          </a:bodyPr>
          <a:lstStyle/>
          <a:p>
            <a:pPr marL="0" indent="0">
              <a:buNone/>
            </a:pPr>
            <a:endParaRPr lang="en-US" sz="2000" dirty="0"/>
          </a:p>
          <a:p>
            <a:pPr marL="0" indent="0">
              <a:buNone/>
            </a:pPr>
            <a:r>
              <a:rPr lang="en-US" sz="2000" dirty="0"/>
              <a:t>[1] Computer Networks, Andrew S. Tannenbaum, Pearson India. </a:t>
            </a:r>
          </a:p>
          <a:p>
            <a:pPr marL="0" indent="0">
              <a:buNone/>
            </a:pPr>
            <a:r>
              <a:rPr lang="en-US" sz="2000" dirty="0"/>
              <a:t>[2] Java Network Programming by Harold, O’Reilly (Shroff Publishers). </a:t>
            </a:r>
          </a:p>
          <a:p>
            <a:pPr marL="0" indent="0">
              <a:buNone/>
            </a:pPr>
            <a:r>
              <a:rPr lang="en-US" sz="2000" dirty="0"/>
              <a:t>[3] https://steemit.com/utopian-io/@lapulga/java-tutorial-how-to-create-peer-to-peernetwork-with-java-programming-on-netbeans </a:t>
            </a:r>
          </a:p>
          <a:p>
            <a:pPr marL="0" indent="0">
              <a:buNone/>
            </a:pPr>
            <a:r>
              <a:rPr lang="en-US" sz="2000" dirty="0"/>
              <a:t>[4] </a:t>
            </a:r>
            <a:r>
              <a:rPr lang="en-US" sz="2000" dirty="0">
                <a:hlinkClick r:id="rId2">
                  <a:extLst>
                    <a:ext uri="{A12FA001-AC4F-418D-AE19-62706E023703}">
                      <ahyp:hlinkClr xmlns:ahyp="http://schemas.microsoft.com/office/drawing/2018/hyperlinkcolor" val="tx"/>
                    </a:ext>
                  </a:extLst>
                </a:hlinkClick>
              </a:rPr>
              <a:t>https://github.com/SagarFall2022/AdvancedOperatingSystems</a:t>
            </a: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30854A40-6917-4545-815D-83E5B8F5F704}"/>
              </a:ext>
            </a:extLst>
          </p:cNvPr>
          <p:cNvSpPr>
            <a:spLocks noGrp="1"/>
          </p:cNvSpPr>
          <p:nvPr>
            <p:ph type="dt" sz="half" idx="10"/>
          </p:nvPr>
        </p:nvSpPr>
        <p:spPr/>
        <p:txBody>
          <a:bodyPr/>
          <a:lstStyle/>
          <a:p>
            <a:fld id="{CFD2862B-87A5-4073-B616-5F0F829D58CA}" type="datetime1">
              <a:rPr lang="en-IN" smtClean="0"/>
              <a:t>09-01-2024</a:t>
            </a:fld>
            <a:endParaRPr lang="en-IN"/>
          </a:p>
        </p:txBody>
      </p:sp>
      <p:sp>
        <p:nvSpPr>
          <p:cNvPr id="5" name="Footer Placeholder 4">
            <a:extLst>
              <a:ext uri="{FF2B5EF4-FFF2-40B4-BE49-F238E27FC236}">
                <a16:creationId xmlns:a16="http://schemas.microsoft.com/office/drawing/2014/main" id="{354FF8C9-4F87-474E-8537-DC116C4A1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7148-A110-4012-A661-80C04D728D67}"/>
              </a:ext>
            </a:extLst>
          </p:cNvPr>
          <p:cNvSpPr>
            <a:spLocks noGrp="1"/>
          </p:cNvSpPr>
          <p:nvPr>
            <p:ph type="sldNum" sz="quarter" idx="12"/>
          </p:nvPr>
        </p:nvSpPr>
        <p:spPr/>
        <p:txBody>
          <a:bodyPr/>
          <a:lstStyle/>
          <a:p>
            <a:fld id="{ADFB7573-0EEC-4F18-B4D8-B9624EC7F9C7}" type="slidenum">
              <a:rPr lang="en-IN" smtClean="0"/>
              <a:t>9</a:t>
            </a:fld>
            <a:endParaRPr lang="en-IN"/>
          </a:p>
        </p:txBody>
      </p:sp>
    </p:spTree>
    <p:extLst>
      <p:ext uri="{BB962C8B-B14F-4D97-AF65-F5344CB8AC3E}">
        <p14:creationId xmlns:p14="http://schemas.microsoft.com/office/powerpoint/2010/main" val="1742798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893</Words>
  <Application>Microsoft Office PowerPoint</Application>
  <PresentationFormat>On-screen Show (4:3)</PresentationFormat>
  <Paragraphs>87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 Antiqua</vt:lpstr>
      <vt:lpstr>Calibri</vt:lpstr>
      <vt:lpstr>Leelawadee</vt:lpstr>
      <vt:lpstr>Times New Roman</vt:lpstr>
      <vt:lpstr>Office Theme</vt:lpstr>
      <vt:lpstr>External Project Presentation of Computer Networking(CSE 3034) on PEER-to-PEER(P2P) Distributed File Sharing System</vt:lpstr>
      <vt:lpstr>Contents</vt:lpstr>
      <vt:lpstr>Introduction </vt:lpstr>
      <vt:lpstr>Problem Statement </vt:lpstr>
      <vt:lpstr>Methodology </vt:lpstr>
      <vt:lpstr>Implementation </vt:lpstr>
      <vt:lpstr>Result and Interpretation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Pragyananda Behera</cp:lastModifiedBy>
  <cp:revision>62</cp:revision>
  <dcterms:created xsi:type="dcterms:W3CDTF">2019-03-27T16:45:00Z</dcterms:created>
  <dcterms:modified xsi:type="dcterms:W3CDTF">2024-01-09T09:36:45Z</dcterms:modified>
</cp:coreProperties>
</file>