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17" r:id="rId1"/>
  </p:sldMasterIdLst>
  <p:notesMasterIdLst>
    <p:notesMasterId r:id="rId19"/>
  </p:notesMasterIdLst>
  <p:sldIdLst>
    <p:sldId id="256" r:id="rId2"/>
    <p:sldId id="307" r:id="rId3"/>
    <p:sldId id="259" r:id="rId4"/>
    <p:sldId id="300" r:id="rId5"/>
    <p:sldId id="260" r:id="rId6"/>
    <p:sldId id="263" r:id="rId7"/>
    <p:sldId id="262" r:id="rId8"/>
    <p:sldId id="265" r:id="rId9"/>
    <p:sldId id="293" r:id="rId10"/>
    <p:sldId id="305" r:id="rId11"/>
    <p:sldId id="304" r:id="rId12"/>
    <p:sldId id="303" r:id="rId13"/>
    <p:sldId id="302" r:id="rId14"/>
    <p:sldId id="290" r:id="rId15"/>
    <p:sldId id="306" r:id="rId16"/>
    <p:sldId id="294" r:id="rId17"/>
    <p:sldId id="308" r:id="rId18"/>
  </p:sldIdLst>
  <p:sldSz cx="9144000" cy="5143500" type="screen16x9"/>
  <p:notesSz cx="6858000" cy="9144000"/>
  <p:embeddedFontLst>
    <p:embeddedFont>
      <p:font typeface="Century Gothic" panose="020B0502020202020204" pitchFamily="34" charset="0"/>
      <p:regular r:id="rId20"/>
      <p:bold r:id="rId21"/>
      <p:italic r:id="rId22"/>
      <p:boldItalic r:id="rId23"/>
    </p:embeddedFont>
    <p:embeddedFont>
      <p:font typeface="David" panose="020E0502060401010101" pitchFamily="34" charset="-79"/>
      <p:regular r:id="rId24"/>
      <p:bold r:id="rId25"/>
    </p:embeddedFont>
    <p:embeddedFont>
      <p:font typeface="David Libre" panose="00000500000000000000" charset="-79"/>
      <p:regular r:id="rId26"/>
      <p:bold r:id="rId27"/>
    </p:embeddedFont>
    <p:embeddedFont>
      <p:font typeface="Fira Sans Condensed Medium" panose="020B0603050000020004"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4FCFCC-75A1-46CE-B640-4417CA9D2E39}">
  <a:tblStyle styleId="{EF4FCFCC-75A1-46CE-B640-4417CA9D2E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snapToGrid="0">
      <p:cViewPr varScale="1">
        <p:scale>
          <a:sx n="106" d="100"/>
          <a:sy n="106" d="100"/>
        </p:scale>
        <p:origin x="91"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703279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9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9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2748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945840abe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945840ab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945840abe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945840ab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b80868e6c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b80868e6c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80868e6c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80868e6c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0868e6c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0868e6c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99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9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02892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0527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6078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95918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47323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28016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827822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85626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97569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4697175" y="1320225"/>
            <a:ext cx="361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solidFill>
                  <a:schemeClr val="lt1"/>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3" name="Google Shape;13;p2"/>
          <p:cNvSpPr txBox="1">
            <a:spLocks noGrp="1"/>
          </p:cNvSpPr>
          <p:nvPr>
            <p:ph type="subTitle" idx="1"/>
          </p:nvPr>
        </p:nvSpPr>
        <p:spPr>
          <a:xfrm>
            <a:off x="5911825" y="2977800"/>
            <a:ext cx="240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200"/>
              <a:buNone/>
              <a:defRPr>
                <a:solidFill>
                  <a:schemeClr val="lt1"/>
                </a:solidFill>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extLst>
      <p:ext uri="{BB962C8B-B14F-4D97-AF65-F5344CB8AC3E}">
        <p14:creationId xmlns:p14="http://schemas.microsoft.com/office/powerpoint/2010/main" val="2770748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ullet Point">
  <p:cSld name="Title and Bullet Point">
    <p:spTree>
      <p:nvGrpSpPr>
        <p:cNvPr id="1" name="Shape 123"/>
        <p:cNvGrpSpPr/>
        <p:nvPr/>
      </p:nvGrpSpPr>
      <p:grpSpPr>
        <a:xfrm>
          <a:off x="0" y="0"/>
          <a:ext cx="0" cy="0"/>
          <a:chOff x="0" y="0"/>
          <a:chExt cx="0" cy="0"/>
        </a:xfrm>
      </p:grpSpPr>
      <p:sp>
        <p:nvSpPr>
          <p:cNvPr id="126" name="Google Shape;126;p16"/>
          <p:cNvSpPr txBox="1">
            <a:spLocks noGrp="1"/>
          </p:cNvSpPr>
          <p:nvPr>
            <p:ph type="body" idx="1"/>
          </p:nvPr>
        </p:nvSpPr>
        <p:spPr>
          <a:xfrm>
            <a:off x="686700" y="1351150"/>
            <a:ext cx="7089300" cy="3067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50">
                <a:solidFill>
                  <a:schemeClr val="dk1"/>
                </a:solidFill>
              </a:defRPr>
            </a:lvl1pPr>
            <a:lvl2pPr marL="914400" lvl="1" indent="-298450" rtl="0">
              <a:spcBef>
                <a:spcPts val="0"/>
              </a:spcBef>
              <a:spcAft>
                <a:spcPts val="0"/>
              </a:spcAft>
              <a:buClr>
                <a:schemeClr val="dk1"/>
              </a:buClr>
              <a:buSzPts val="1100"/>
              <a:buFont typeface="Muli"/>
              <a:buAutoNum type="alphaLcPeriod"/>
              <a:defRPr sz="1250">
                <a:solidFill>
                  <a:schemeClr val="dk1"/>
                </a:solidFill>
              </a:defRPr>
            </a:lvl2pPr>
            <a:lvl3pPr marL="1371600" lvl="2" indent="-298450" rtl="0">
              <a:spcBef>
                <a:spcPts val="1600"/>
              </a:spcBef>
              <a:spcAft>
                <a:spcPts val="0"/>
              </a:spcAft>
              <a:buClr>
                <a:schemeClr val="dk1"/>
              </a:buClr>
              <a:buSzPts val="1100"/>
              <a:buFont typeface="Muli"/>
              <a:buAutoNum type="romanLcPeriod"/>
              <a:defRPr sz="1250">
                <a:solidFill>
                  <a:schemeClr val="dk1"/>
                </a:solidFill>
              </a:defRPr>
            </a:lvl3pPr>
            <a:lvl4pPr marL="1828800" lvl="3" indent="-298450" rtl="0">
              <a:spcBef>
                <a:spcPts val="1600"/>
              </a:spcBef>
              <a:spcAft>
                <a:spcPts val="0"/>
              </a:spcAft>
              <a:buClr>
                <a:schemeClr val="dk1"/>
              </a:buClr>
              <a:buSzPts val="1100"/>
              <a:buFont typeface="Muli"/>
              <a:buAutoNum type="arabicPeriod"/>
              <a:defRPr sz="1250">
                <a:solidFill>
                  <a:schemeClr val="dk1"/>
                </a:solidFill>
              </a:defRPr>
            </a:lvl4pPr>
            <a:lvl5pPr marL="2286000" lvl="4" indent="-298450" rtl="0">
              <a:spcBef>
                <a:spcPts val="1600"/>
              </a:spcBef>
              <a:spcAft>
                <a:spcPts val="0"/>
              </a:spcAft>
              <a:buClr>
                <a:schemeClr val="dk1"/>
              </a:buClr>
              <a:buSzPts val="1100"/>
              <a:buFont typeface="Muli"/>
              <a:buAutoNum type="alphaLcPeriod"/>
              <a:defRPr sz="1250">
                <a:solidFill>
                  <a:schemeClr val="dk1"/>
                </a:solidFill>
              </a:defRPr>
            </a:lvl5pPr>
            <a:lvl6pPr marL="2743200" lvl="5" indent="-298450" rtl="0">
              <a:spcBef>
                <a:spcPts val="1600"/>
              </a:spcBef>
              <a:spcAft>
                <a:spcPts val="0"/>
              </a:spcAft>
              <a:buClr>
                <a:schemeClr val="dk1"/>
              </a:buClr>
              <a:buSzPts val="1100"/>
              <a:buFont typeface="Muli"/>
              <a:buAutoNum type="romanLcPeriod"/>
              <a:defRPr sz="1250">
                <a:solidFill>
                  <a:schemeClr val="dk1"/>
                </a:solidFill>
              </a:defRPr>
            </a:lvl6pPr>
            <a:lvl7pPr marL="3200400" lvl="6" indent="-298450" rtl="0">
              <a:spcBef>
                <a:spcPts val="1600"/>
              </a:spcBef>
              <a:spcAft>
                <a:spcPts val="0"/>
              </a:spcAft>
              <a:buClr>
                <a:schemeClr val="dk1"/>
              </a:buClr>
              <a:buSzPts val="1100"/>
              <a:buFont typeface="Muli"/>
              <a:buAutoNum type="arabicPeriod"/>
              <a:defRPr sz="1250">
                <a:solidFill>
                  <a:schemeClr val="dk1"/>
                </a:solidFill>
              </a:defRPr>
            </a:lvl7pPr>
            <a:lvl8pPr marL="3657600" lvl="7" indent="-298450" rtl="0">
              <a:spcBef>
                <a:spcPts val="1600"/>
              </a:spcBef>
              <a:spcAft>
                <a:spcPts val="0"/>
              </a:spcAft>
              <a:buClr>
                <a:schemeClr val="dk1"/>
              </a:buClr>
              <a:buSzPts val="1100"/>
              <a:buFont typeface="Muli"/>
              <a:buAutoNum type="alphaLcPeriod"/>
              <a:defRPr sz="1250">
                <a:solidFill>
                  <a:schemeClr val="dk1"/>
                </a:solidFill>
              </a:defRPr>
            </a:lvl8pPr>
            <a:lvl9pPr marL="4114800" lvl="8" indent="-298450" rtl="0">
              <a:spcBef>
                <a:spcPts val="1600"/>
              </a:spcBef>
              <a:spcAft>
                <a:spcPts val="1600"/>
              </a:spcAft>
              <a:buClr>
                <a:schemeClr val="dk1"/>
              </a:buClr>
              <a:buSzPts val="1100"/>
              <a:buFont typeface="Muli"/>
              <a:buAutoNum type="romanLcPeriod"/>
              <a:defRPr sz="1250">
                <a:solidFill>
                  <a:schemeClr val="dk1"/>
                </a:solidFill>
              </a:defRPr>
            </a:lvl9pPr>
          </a:lstStyle>
          <a:p>
            <a:endParaRPr/>
          </a:p>
        </p:txBody>
      </p:sp>
      <p:sp>
        <p:nvSpPr>
          <p:cNvPr id="127" name="Google Shape;127;p16"/>
          <p:cNvSpPr txBox="1">
            <a:spLocks noGrp="1"/>
          </p:cNvSpPr>
          <p:nvPr>
            <p:ph type="ctrTitle"/>
          </p:nvPr>
        </p:nvSpPr>
        <p:spPr>
          <a:xfrm>
            <a:off x="2031600" y="547625"/>
            <a:ext cx="5080800" cy="74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Tree>
    <p:extLst>
      <p:ext uri="{BB962C8B-B14F-4D97-AF65-F5344CB8AC3E}">
        <p14:creationId xmlns:p14="http://schemas.microsoft.com/office/powerpoint/2010/main" val="15430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452127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noFill/>
        <a:effectLst/>
      </p:bgPr>
    </p:bg>
    <p:spTree>
      <p:nvGrpSpPr>
        <p:cNvPr id="1" name="Shape 91"/>
        <p:cNvGrpSpPr/>
        <p:nvPr/>
      </p:nvGrpSpPr>
      <p:grpSpPr>
        <a:xfrm>
          <a:off x="0" y="0"/>
          <a:ext cx="0" cy="0"/>
          <a:chOff x="0" y="0"/>
          <a:chExt cx="0" cy="0"/>
        </a:xfrm>
      </p:grpSpPr>
      <p:sp>
        <p:nvSpPr>
          <p:cNvPr id="95" name="Google Shape;95;p14"/>
          <p:cNvSpPr txBox="1">
            <a:spLocks noGrp="1"/>
          </p:cNvSpPr>
          <p:nvPr>
            <p:ph type="ctrTitle"/>
          </p:nvPr>
        </p:nvSpPr>
        <p:spPr>
          <a:xfrm>
            <a:off x="3043625" y="600200"/>
            <a:ext cx="3048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96" name="Google Shape;96;p14"/>
          <p:cNvSpPr txBox="1">
            <a:spLocks noGrp="1"/>
          </p:cNvSpPr>
          <p:nvPr>
            <p:ph type="ctrTitle" idx="2"/>
          </p:nvPr>
        </p:nvSpPr>
        <p:spPr>
          <a:xfrm>
            <a:off x="642688" y="246415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97" name="Google Shape;97;p14"/>
          <p:cNvSpPr txBox="1">
            <a:spLocks noGrp="1"/>
          </p:cNvSpPr>
          <p:nvPr>
            <p:ph type="subTitle" idx="1"/>
          </p:nvPr>
        </p:nvSpPr>
        <p:spPr>
          <a:xfrm>
            <a:off x="642700" y="3032650"/>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000"/>
              <a:buNone/>
              <a:defRPr sz="10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8" name="Google Shape;98;p14"/>
          <p:cNvSpPr txBox="1">
            <a:spLocks noGrp="1"/>
          </p:cNvSpPr>
          <p:nvPr>
            <p:ph type="ctrTitle" idx="3"/>
          </p:nvPr>
        </p:nvSpPr>
        <p:spPr>
          <a:xfrm>
            <a:off x="3690688" y="246415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99" name="Google Shape;99;p14"/>
          <p:cNvSpPr txBox="1">
            <a:spLocks noGrp="1"/>
          </p:cNvSpPr>
          <p:nvPr>
            <p:ph type="subTitle" idx="4"/>
          </p:nvPr>
        </p:nvSpPr>
        <p:spPr>
          <a:xfrm>
            <a:off x="3690700" y="3032650"/>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000"/>
              <a:buNone/>
              <a:defRPr sz="10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00" name="Google Shape;100;p14"/>
          <p:cNvSpPr txBox="1">
            <a:spLocks noGrp="1"/>
          </p:cNvSpPr>
          <p:nvPr>
            <p:ph type="ctrTitle" idx="5"/>
          </p:nvPr>
        </p:nvSpPr>
        <p:spPr>
          <a:xfrm>
            <a:off x="6738688" y="2464150"/>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1pPr>
            <a:lvl2pPr lvl="1"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2pPr>
            <a:lvl3pPr lvl="2"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3pPr>
            <a:lvl4pPr lvl="3"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4pPr>
            <a:lvl5pPr lvl="4"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5pPr>
            <a:lvl6pPr lvl="5"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6pPr>
            <a:lvl7pPr lvl="6"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7pPr>
            <a:lvl8pPr lvl="7"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8pPr>
            <a:lvl9pPr lvl="8" rtl="0">
              <a:spcBef>
                <a:spcPts val="0"/>
              </a:spcBef>
              <a:spcAft>
                <a:spcPts val="0"/>
              </a:spcAft>
              <a:buClr>
                <a:srgbClr val="CCCCCC"/>
              </a:buClr>
              <a:buSzPts val="1800"/>
              <a:buFont typeface="Fira Sans Condensed Medium"/>
              <a:buNone/>
              <a:defRPr sz="1800">
                <a:solidFill>
                  <a:srgbClr val="CCCCCC"/>
                </a:solidFill>
                <a:latin typeface="Fira Sans Condensed Medium"/>
                <a:ea typeface="Fira Sans Condensed Medium"/>
                <a:cs typeface="Fira Sans Condensed Medium"/>
                <a:sym typeface="Fira Sans Condensed Medium"/>
              </a:defRPr>
            </a:lvl9pPr>
          </a:lstStyle>
          <a:p>
            <a:endParaRPr/>
          </a:p>
        </p:txBody>
      </p:sp>
      <p:sp>
        <p:nvSpPr>
          <p:cNvPr id="101" name="Google Shape;101;p14"/>
          <p:cNvSpPr txBox="1">
            <a:spLocks noGrp="1"/>
          </p:cNvSpPr>
          <p:nvPr>
            <p:ph type="subTitle" idx="6"/>
          </p:nvPr>
        </p:nvSpPr>
        <p:spPr>
          <a:xfrm>
            <a:off x="6738700" y="3032650"/>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000"/>
              <a:buNone/>
              <a:defRPr sz="10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Tree>
    <p:extLst>
      <p:ext uri="{BB962C8B-B14F-4D97-AF65-F5344CB8AC3E}">
        <p14:creationId xmlns:p14="http://schemas.microsoft.com/office/powerpoint/2010/main" val="97855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 Title + text">
  <p:cSld name="Image + Title + text">
    <p:spTree>
      <p:nvGrpSpPr>
        <p:cNvPr id="1" name="Shape 62"/>
        <p:cNvGrpSpPr/>
        <p:nvPr/>
      </p:nvGrpSpPr>
      <p:grpSpPr>
        <a:xfrm>
          <a:off x="0" y="0"/>
          <a:ext cx="0" cy="0"/>
          <a:chOff x="0" y="0"/>
          <a:chExt cx="0" cy="0"/>
        </a:xfrm>
      </p:grpSpPr>
      <p:sp>
        <p:nvSpPr>
          <p:cNvPr id="65" name="Google Shape;65;p10"/>
          <p:cNvSpPr txBox="1">
            <a:spLocks noGrp="1"/>
          </p:cNvSpPr>
          <p:nvPr>
            <p:ph type="title"/>
          </p:nvPr>
        </p:nvSpPr>
        <p:spPr>
          <a:xfrm>
            <a:off x="1676549" y="212340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
        <p:nvSpPr>
          <p:cNvPr id="66" name="Google Shape;66;p10"/>
          <p:cNvSpPr txBox="1">
            <a:spLocks noGrp="1"/>
          </p:cNvSpPr>
          <p:nvPr>
            <p:ph type="subTitle" idx="1"/>
          </p:nvPr>
        </p:nvSpPr>
        <p:spPr>
          <a:xfrm flipH="1">
            <a:off x="4792272" y="1986750"/>
            <a:ext cx="2631000" cy="11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Tree>
    <p:extLst>
      <p:ext uri="{BB962C8B-B14F-4D97-AF65-F5344CB8AC3E}">
        <p14:creationId xmlns:p14="http://schemas.microsoft.com/office/powerpoint/2010/main" val="185084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87"/>
        <p:cNvGrpSpPr/>
        <p:nvPr/>
      </p:nvGrpSpPr>
      <p:grpSpPr>
        <a:xfrm>
          <a:off x="0" y="0"/>
          <a:ext cx="0" cy="0"/>
          <a:chOff x="0" y="0"/>
          <a:chExt cx="0" cy="0"/>
        </a:xfrm>
      </p:grpSpPr>
      <p:sp>
        <p:nvSpPr>
          <p:cNvPr id="190" name="Google Shape;190;p25"/>
          <p:cNvSpPr txBox="1">
            <a:spLocks noGrp="1"/>
          </p:cNvSpPr>
          <p:nvPr>
            <p:ph type="ctrTitle"/>
          </p:nvPr>
        </p:nvSpPr>
        <p:spPr>
          <a:xfrm>
            <a:off x="831200" y="1808325"/>
            <a:ext cx="2819400" cy="622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191" name="Google Shape;191;p25"/>
          <p:cNvSpPr txBox="1">
            <a:spLocks noGrp="1"/>
          </p:cNvSpPr>
          <p:nvPr>
            <p:ph type="subTitle" idx="1"/>
          </p:nvPr>
        </p:nvSpPr>
        <p:spPr>
          <a:xfrm>
            <a:off x="831200" y="2314225"/>
            <a:ext cx="2819400" cy="11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Tree>
    <p:extLst>
      <p:ext uri="{BB962C8B-B14F-4D97-AF65-F5344CB8AC3E}">
        <p14:creationId xmlns:p14="http://schemas.microsoft.com/office/powerpoint/2010/main" val="55226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86496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76220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1/18/2023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70917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1/18/2023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38691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1/18/2023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7447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88468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35E72C73-2D91-4E12-BA25-F0AA0C03599B}" type="datetimeFigureOut">
              <a:rPr lang="en-US" smtClean="0"/>
              <a:t>1/18/2023</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r>
              <a:rPr lang="en-US"/>
              <a:t>
              </a:t>
            </a:r>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19720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2BE451C3-0FF4-47C4-B829-773ADF60F88C}" type="datetimeFigureOut">
              <a:rPr lang="en-US" smtClean="0"/>
              <a:t>1/18/2023</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245781"/>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Lst>
  <p:hf hdr="0" ftr="0" dt="0"/>
  <p:txStyles>
    <p:titleStyle>
      <a:lvl1pPr algn="l" defTabSz="342900" rtl="1"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14313" indent="-214313" algn="r" defTabSz="342900" rtl="1"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r" defTabSz="342900" rtl="1"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r" defTabSz="342900" rtl="1"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r" defTabSz="342900" rtl="1"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r" defTabSz="342900" rtl="1"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r" defTabSz="342900" rtl="1"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r" defTabSz="342900" rtl="1"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r" defTabSz="342900" rtl="1"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r" defTabSz="342900" rtl="1"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r" defTabSz="342900" rtl="1" eaLnBrk="1" latinLnBrk="0" hangingPunct="1">
        <a:defRPr sz="1350" kern="1200">
          <a:solidFill>
            <a:schemeClr val="tx1"/>
          </a:solidFill>
          <a:latin typeface="+mn-lt"/>
          <a:ea typeface="+mn-ea"/>
          <a:cs typeface="+mn-cs"/>
        </a:defRPr>
      </a:lvl1pPr>
      <a:lvl2pPr marL="342900" algn="r" defTabSz="342900" rtl="1" eaLnBrk="1" latinLnBrk="0" hangingPunct="1">
        <a:defRPr sz="1350" kern="1200">
          <a:solidFill>
            <a:schemeClr val="tx1"/>
          </a:solidFill>
          <a:latin typeface="+mn-lt"/>
          <a:ea typeface="+mn-ea"/>
          <a:cs typeface="+mn-cs"/>
        </a:defRPr>
      </a:lvl2pPr>
      <a:lvl3pPr marL="685800" algn="r" defTabSz="342900" rtl="1" eaLnBrk="1" latinLnBrk="0" hangingPunct="1">
        <a:defRPr sz="1350" kern="1200">
          <a:solidFill>
            <a:schemeClr val="tx1"/>
          </a:solidFill>
          <a:latin typeface="+mn-lt"/>
          <a:ea typeface="+mn-ea"/>
          <a:cs typeface="+mn-cs"/>
        </a:defRPr>
      </a:lvl3pPr>
      <a:lvl4pPr marL="1028700" algn="r" defTabSz="342900" rtl="1" eaLnBrk="1" latinLnBrk="0" hangingPunct="1">
        <a:defRPr sz="1350" kern="1200">
          <a:solidFill>
            <a:schemeClr val="tx1"/>
          </a:solidFill>
          <a:latin typeface="+mn-lt"/>
          <a:ea typeface="+mn-ea"/>
          <a:cs typeface="+mn-cs"/>
        </a:defRPr>
      </a:lvl4pPr>
      <a:lvl5pPr marL="1371600" algn="r" defTabSz="342900" rtl="1" eaLnBrk="1" latinLnBrk="0" hangingPunct="1">
        <a:defRPr sz="1350" kern="1200">
          <a:solidFill>
            <a:schemeClr val="tx1"/>
          </a:solidFill>
          <a:latin typeface="+mn-lt"/>
          <a:ea typeface="+mn-ea"/>
          <a:cs typeface="+mn-cs"/>
        </a:defRPr>
      </a:lvl5pPr>
      <a:lvl6pPr marL="1714500" algn="r" defTabSz="342900" rtl="1" eaLnBrk="1" latinLnBrk="0" hangingPunct="1">
        <a:defRPr sz="1350" kern="1200">
          <a:solidFill>
            <a:schemeClr val="tx1"/>
          </a:solidFill>
          <a:latin typeface="+mn-lt"/>
          <a:ea typeface="+mn-ea"/>
          <a:cs typeface="+mn-cs"/>
        </a:defRPr>
      </a:lvl6pPr>
      <a:lvl7pPr marL="2057400" algn="r" defTabSz="342900" rtl="1" eaLnBrk="1" latinLnBrk="0" hangingPunct="1">
        <a:defRPr sz="1350" kern="1200">
          <a:solidFill>
            <a:schemeClr val="tx1"/>
          </a:solidFill>
          <a:latin typeface="+mn-lt"/>
          <a:ea typeface="+mn-ea"/>
          <a:cs typeface="+mn-cs"/>
        </a:defRPr>
      </a:lvl7pPr>
      <a:lvl8pPr marL="2400300" algn="r" defTabSz="342900" rtl="1" eaLnBrk="1" latinLnBrk="0" hangingPunct="1">
        <a:defRPr sz="1350" kern="1200">
          <a:solidFill>
            <a:schemeClr val="tx1"/>
          </a:solidFill>
          <a:latin typeface="+mn-lt"/>
          <a:ea typeface="+mn-ea"/>
          <a:cs typeface="+mn-cs"/>
        </a:defRPr>
      </a:lvl8pPr>
      <a:lvl9pPr marL="2743200" algn="r" defTabSz="3429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2.xml"/><Relationship Id="rId5" Type="http://schemas.openxmlformats.org/officeDocument/2006/relationships/hyperlink" Target="https://population.un.org/wpp/" TargetMode="External"/><Relationship Id="rId4" Type="http://schemas.openxmlformats.org/officeDocument/2006/relationships/hyperlink" Target="https://www.gapminder.org/dat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0"/>
        <p:cNvGrpSpPr/>
        <p:nvPr/>
      </p:nvGrpSpPr>
      <p:grpSpPr>
        <a:xfrm>
          <a:off x="0" y="0"/>
          <a:ext cx="0" cy="0"/>
          <a:chOff x="0" y="0"/>
          <a:chExt cx="0" cy="0"/>
        </a:xfrm>
      </p:grpSpPr>
      <p:sp>
        <p:nvSpPr>
          <p:cNvPr id="393" name="Google Shape;393;p55"/>
          <p:cNvSpPr txBox="1">
            <a:spLocks noGrp="1"/>
          </p:cNvSpPr>
          <p:nvPr>
            <p:ph type="ctrTitle"/>
          </p:nvPr>
        </p:nvSpPr>
        <p:spPr>
          <a:xfrm flipH="1">
            <a:off x="2520969" y="746810"/>
            <a:ext cx="6301800" cy="1217700"/>
          </a:xfrm>
          <a:prstGeom prst="rect">
            <a:avLst/>
          </a:prstGeom>
        </p:spPr>
        <p:txBody>
          <a:bodyPr spcFirstLastPara="1" wrap="square" lIns="91425" tIns="91425" rIns="91425" bIns="91425" anchor="t" anchorCtr="0">
            <a:noAutofit/>
          </a:bodyPr>
          <a:lstStyle/>
          <a:p>
            <a:pPr marL="0" lvl="0" indent="0" algn="ctr" rtl="1">
              <a:lnSpc>
                <a:spcPct val="115000"/>
              </a:lnSpc>
              <a:spcBef>
                <a:spcPts val="0"/>
              </a:spcBef>
              <a:spcAft>
                <a:spcPts val="0"/>
              </a:spcAft>
              <a:buNone/>
            </a:pPr>
            <a:r>
              <a:rPr lang="en-US" sz="1600" b="1" dirty="0">
                <a:solidFill>
                  <a:schemeClr val="bg1">
                    <a:lumMod val="95000"/>
                    <a:lumOff val="5000"/>
                  </a:schemeClr>
                </a:solidFill>
                <a:latin typeface="David" panose="020E0502060401010101" pitchFamily="34" charset="-79"/>
                <a:ea typeface="David Libre"/>
                <a:cs typeface="David" panose="020E0502060401010101" pitchFamily="34" charset="-79"/>
                <a:sym typeface="David Libre"/>
              </a:rPr>
              <a:t>Is there a correlation between density and the death rate in the world?</a:t>
            </a:r>
            <a:endParaRPr sz="1600" b="1" dirty="0">
              <a:solidFill>
                <a:schemeClr val="bg1">
                  <a:lumMod val="95000"/>
                  <a:lumOff val="5000"/>
                </a:schemeClr>
              </a:solidFill>
              <a:latin typeface="David" panose="020E0502060401010101" pitchFamily="34" charset="-79"/>
              <a:ea typeface="Fira Sans Extra Condensed"/>
              <a:cs typeface="David" panose="020E0502060401010101" pitchFamily="34" charset="-79"/>
              <a:sym typeface="Fira Sans Extra Condensed"/>
            </a:endParaRPr>
          </a:p>
        </p:txBody>
      </p:sp>
      <p:sp>
        <p:nvSpPr>
          <p:cNvPr id="391" name="Google Shape;391;p55"/>
          <p:cNvSpPr txBox="1">
            <a:spLocks noGrp="1"/>
          </p:cNvSpPr>
          <p:nvPr>
            <p:ph type="subTitle" idx="1"/>
          </p:nvPr>
        </p:nvSpPr>
        <p:spPr>
          <a:xfrm>
            <a:off x="552485" y="4008342"/>
            <a:ext cx="6160760" cy="1072934"/>
          </a:xfrm>
          <a:prstGeom prst="rect">
            <a:avLst/>
          </a:prstGeom>
        </p:spPr>
        <p:txBody>
          <a:bodyPr spcFirstLastPara="1" wrap="square" lIns="91425" tIns="91425" rIns="91425" bIns="91425" anchor="b" anchorCtr="0">
            <a:noAutofit/>
          </a:bodyPr>
          <a:lstStyle/>
          <a:p>
            <a:pPr marL="0" lvl="0" indent="0" algn="l" rtl="1">
              <a:spcBef>
                <a:spcPts val="0"/>
              </a:spcBef>
              <a:spcAft>
                <a:spcPts val="0"/>
              </a:spcAft>
              <a:buNone/>
            </a:pPr>
            <a:r>
              <a:rPr lang="en-US" sz="1600" b="1" dirty="0">
                <a:latin typeface="David Libre"/>
                <a:ea typeface="David Libre"/>
                <a:cs typeface="David Libre"/>
                <a:sym typeface="David Libre"/>
              </a:rPr>
              <a:t>Amit Assulin</a:t>
            </a:r>
            <a:endParaRPr sz="1600" dirty="0">
              <a:latin typeface="David Libre"/>
              <a:ea typeface="David Libre"/>
              <a:cs typeface="David Libre"/>
              <a:sym typeface="David Libre"/>
            </a:endParaRPr>
          </a:p>
        </p:txBody>
      </p:sp>
      <p:pic>
        <p:nvPicPr>
          <p:cNvPr id="392" name="Google Shape;392;p55"/>
          <p:cNvPicPr preferRelativeResize="0"/>
          <p:nvPr/>
        </p:nvPicPr>
        <p:blipFill>
          <a:blip r:embed="rId4">
            <a:alphaModFix amt="39000"/>
          </a:blip>
          <a:stretch>
            <a:fillRect/>
          </a:stretch>
        </p:blipFill>
        <p:spPr>
          <a:xfrm>
            <a:off x="6524600" y="62224"/>
            <a:ext cx="2553226" cy="550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10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13">
            <a:extLst>
              <a:ext uri="{FF2B5EF4-FFF2-40B4-BE49-F238E27FC236}">
                <a16:creationId xmlns:a16="http://schemas.microsoft.com/office/drawing/2014/main" id="{D1DB5B7F-73C3-EAC3-C550-FDCCFA60A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72897"/>
            <a:ext cx="3853895" cy="2053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4">
            <a:extLst>
              <a:ext uri="{FF2B5EF4-FFF2-40B4-BE49-F238E27FC236}">
                <a16:creationId xmlns:a16="http://schemas.microsoft.com/office/drawing/2014/main" id="{A0DAD3A3-634E-0D9A-34D4-4ED2D044A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29" y="1872897"/>
            <a:ext cx="3426812" cy="1237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76143490-B4B9-2537-65F9-E174FE0948A4}"/>
              </a:ext>
            </a:extLst>
          </p:cNvPr>
          <p:cNvSpPr txBox="1"/>
          <p:nvPr/>
        </p:nvSpPr>
        <p:spPr>
          <a:xfrm>
            <a:off x="392907" y="2771775"/>
            <a:ext cx="578643" cy="307777"/>
          </a:xfrm>
          <a:prstGeom prst="rect">
            <a:avLst/>
          </a:prstGeom>
          <a:noFill/>
          <a:ln>
            <a:solidFill>
              <a:srgbClr val="FF0000"/>
            </a:solidFill>
          </a:ln>
        </p:spPr>
        <p:txBody>
          <a:bodyPr wrap="square" rtlCol="1">
            <a:spAutoFit/>
          </a:bodyPr>
          <a:lstStyle/>
          <a:p>
            <a:endParaRPr lang="he-IL" dirty="0"/>
          </a:p>
        </p:txBody>
      </p:sp>
      <p:sp>
        <p:nvSpPr>
          <p:cNvPr id="16" name="Rectangle 15">
            <a:extLst>
              <a:ext uri="{FF2B5EF4-FFF2-40B4-BE49-F238E27FC236}">
                <a16:creationId xmlns:a16="http://schemas.microsoft.com/office/drawing/2014/main" id="{DF99C285-A063-F2C3-6CA6-B407EC56A419}"/>
              </a:ext>
            </a:extLst>
          </p:cNvPr>
          <p:cNvSpPr/>
          <p:nvPr/>
        </p:nvSpPr>
        <p:spPr>
          <a:xfrm>
            <a:off x="508456" y="835085"/>
            <a:ext cx="7469143" cy="464679"/>
          </a:xfrm>
          <a:prstGeom prst="rect">
            <a:avLst/>
          </a:prstGeom>
        </p:spPr>
        <p:txBody>
          <a:bodyPr wrap="square">
            <a:spAutoFit/>
          </a:bodyPr>
          <a:lstStyle/>
          <a:p>
            <a:pPr algn="just" rtl="1">
              <a:lnSpc>
                <a:spcPct val="150000"/>
              </a:lnSpc>
            </a:pPr>
            <a:r>
              <a:rPr lang="en-US" b="1" dirty="0">
                <a:solidFill>
                  <a:schemeClr val="tx2"/>
                </a:solidFill>
                <a:latin typeface="David Libre"/>
                <a:ea typeface="David Libre"/>
                <a:cs typeface="David Libre"/>
                <a:sym typeface="David Libre"/>
              </a:rPr>
              <a:t>Is there a connection between density and the death rate in the world?</a:t>
            </a:r>
            <a:endParaRPr lang="he-IL" b="1" dirty="0">
              <a:solidFill>
                <a:schemeClr val="tx2"/>
              </a:solidFill>
              <a:latin typeface="David Libre"/>
              <a:ea typeface="David Libre"/>
              <a:cs typeface="David Libre"/>
              <a:sym typeface="David Libre"/>
            </a:endParaRPr>
          </a:p>
        </p:txBody>
      </p:sp>
    </p:spTree>
    <p:extLst>
      <p:ext uri="{BB962C8B-B14F-4D97-AF65-F5344CB8AC3E}">
        <p14:creationId xmlns:p14="http://schemas.microsoft.com/office/powerpoint/2010/main" val="77039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496"/>
        <p:cNvGrpSpPr/>
        <p:nvPr/>
      </p:nvGrpSpPr>
      <p:grpSpPr>
        <a:xfrm>
          <a:off x="0" y="0"/>
          <a:ext cx="0" cy="0"/>
          <a:chOff x="0" y="0"/>
          <a:chExt cx="0" cy="0"/>
        </a:xfrm>
      </p:grpSpPr>
      <p:sp>
        <p:nvSpPr>
          <p:cNvPr id="499" name="Google Shape;499;p66"/>
          <p:cNvSpPr txBox="1">
            <a:spLocks noGrp="1"/>
          </p:cNvSpPr>
          <p:nvPr>
            <p:ph type="sldNum" idx="4294967295"/>
          </p:nvPr>
        </p:nvSpPr>
        <p:spPr>
          <a:xfrm>
            <a:off x="8594725" y="4749800"/>
            <a:ext cx="549275" cy="39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11</a:t>
            </a:fld>
            <a:endParaRPr/>
          </a:p>
        </p:txBody>
      </p:sp>
      <p:sp>
        <p:nvSpPr>
          <p:cNvPr id="2" name="Rectangle 1"/>
          <p:cNvSpPr/>
          <p:nvPr/>
        </p:nvSpPr>
        <p:spPr>
          <a:xfrm>
            <a:off x="764572" y="966045"/>
            <a:ext cx="8158766" cy="381964"/>
          </a:xfrm>
          <a:prstGeom prst="rect">
            <a:avLst/>
          </a:prstGeom>
        </p:spPr>
        <p:txBody>
          <a:bodyPr wrap="square">
            <a:spAutoFit/>
          </a:bodyPr>
          <a:lstStyle/>
          <a:p>
            <a:pPr lvl="0" rtl="1">
              <a:lnSpc>
                <a:spcPct val="150000"/>
              </a:lnSpc>
            </a:pPr>
            <a:r>
              <a:rPr lang="en-US" b="1" dirty="0">
                <a:solidFill>
                  <a:schemeClr val="lt1"/>
                </a:solidFill>
                <a:latin typeface="David Libre"/>
                <a:ea typeface="David Libre"/>
                <a:cs typeface="David Libre"/>
                <a:sym typeface="David Libre"/>
              </a:rPr>
              <a:t>Does the density of vehicles affect the rate of road accidents and, consequently, the death rate?</a:t>
            </a:r>
            <a:endParaRPr lang="he-IL" b="1" dirty="0">
              <a:solidFill>
                <a:schemeClr val="lt1"/>
              </a:solidFill>
              <a:latin typeface="David Libre"/>
              <a:ea typeface="David Libre"/>
              <a:cs typeface="David Libre"/>
              <a:sym typeface="David Libre"/>
            </a:endParaRPr>
          </a:p>
        </p:txBody>
      </p:sp>
      <p:sp>
        <p:nvSpPr>
          <p:cNvPr id="3" name="AutoShape 4" descr="blob:https://web.whatsapp.com/a8332365-c8e2-4e9f-b260-ccfa19860f44"/>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4" name="AutoShape 6" descr="blob:https://web.whatsapp.com/a8332365-c8e2-4e9f-b260-ccfa19860f44"/>
          <p:cNvSpPr>
            <a:spLocks noChangeAspect="1" noChangeArrowheads="1"/>
          </p:cNvSpPr>
          <p:nvPr/>
        </p:nvSpPr>
        <p:spPr bwMode="auto">
          <a:xfrm>
            <a:off x="90757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5" name="AutoShape 8" descr="blob:https://web.whatsapp.com/a8332365-c8e2-4e9f-b260-ccfa19860f44"/>
          <p:cNvSpPr>
            <a:spLocks noChangeAspect="1" noChangeArrowheads="1"/>
          </p:cNvSpPr>
          <p:nvPr/>
        </p:nvSpPr>
        <p:spPr bwMode="auto">
          <a:xfrm>
            <a:off x="9228138"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2" name="Rectangle 11"/>
          <p:cNvSpPr/>
          <p:nvPr/>
        </p:nvSpPr>
        <p:spPr>
          <a:xfrm>
            <a:off x="496663" y="1848475"/>
            <a:ext cx="4561112" cy="1615827"/>
          </a:xfrm>
          <a:prstGeom prst="rect">
            <a:avLst/>
          </a:prstGeom>
        </p:spPr>
        <p:txBody>
          <a:bodyPr wrap="square">
            <a:spAutoFit/>
          </a:bodyPr>
          <a:lstStyle/>
          <a:p>
            <a:pPr>
              <a:spcBef>
                <a:spcPts val="0"/>
              </a:spcBef>
              <a:spcAft>
                <a:spcPts val="0"/>
              </a:spcAft>
            </a:pPr>
            <a:r>
              <a:rPr lang="en-US" sz="1100" dirty="0">
                <a:effectLst/>
              </a:rPr>
              <a:t>From the vehicle database, I selected the same representative year, 2014. I created a table that includes the columns:</a:t>
            </a:r>
          </a:p>
          <a:p>
            <a:pPr marL="171450" indent="-171450">
              <a:spcBef>
                <a:spcPts val="0"/>
              </a:spcBef>
              <a:spcAft>
                <a:spcPts val="0"/>
              </a:spcAft>
              <a:buFont typeface="Courier New" panose="02070309020205020404" pitchFamily="49" charset="0"/>
              <a:buChar char="o"/>
            </a:pPr>
            <a:r>
              <a:rPr lang="en-US" sz="1100" dirty="0">
                <a:effectLst/>
              </a:rPr>
              <a:t>Country</a:t>
            </a:r>
          </a:p>
          <a:p>
            <a:pPr marL="171450" indent="-171450">
              <a:spcBef>
                <a:spcPts val="0"/>
              </a:spcBef>
              <a:spcAft>
                <a:spcPts val="0"/>
              </a:spcAft>
              <a:buFont typeface="Courier New" panose="02070309020205020404" pitchFamily="49" charset="0"/>
              <a:buChar char="o"/>
            </a:pPr>
            <a:r>
              <a:rPr lang="en-US" sz="1100" dirty="0">
                <a:effectLst/>
              </a:rPr>
              <a:t>Number of vehicles per 1,000 people</a:t>
            </a:r>
          </a:p>
          <a:p>
            <a:pPr marL="171450" indent="-171450">
              <a:spcBef>
                <a:spcPts val="0"/>
              </a:spcBef>
              <a:spcAft>
                <a:spcPts val="0"/>
              </a:spcAft>
              <a:buFont typeface="Courier New" panose="02070309020205020404" pitchFamily="49" charset="0"/>
              <a:buChar char="o"/>
            </a:pPr>
            <a:r>
              <a:rPr lang="en-US" sz="1100" dirty="0">
                <a:effectLst/>
              </a:rPr>
              <a:t>The death rate from traffic accidents</a:t>
            </a:r>
          </a:p>
          <a:p>
            <a:pPr>
              <a:spcBef>
                <a:spcPts val="0"/>
              </a:spcBef>
              <a:spcAft>
                <a:spcPts val="0"/>
              </a:spcAft>
            </a:pPr>
            <a:r>
              <a:rPr lang="en-US" sz="1100" dirty="0">
                <a:effectLst/>
              </a:rPr>
              <a:t>From this, I would like to understand whether the more cars there are on the road, the more deaths from road accidents. The graph shows the opposite trend - in countries with more vehicles, there are fewer deaths from road accidents.</a:t>
            </a:r>
          </a:p>
        </p:txBody>
      </p:sp>
      <p:pic>
        <p:nvPicPr>
          <p:cNvPr id="6" name="Picture 10">
            <a:extLst>
              <a:ext uri="{FF2B5EF4-FFF2-40B4-BE49-F238E27FC236}">
                <a16:creationId xmlns:a16="http://schemas.microsoft.com/office/drawing/2014/main" id="{0CD2BC91-99B0-F59D-97B2-455AE2EC7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9576" y="1765982"/>
            <a:ext cx="3291558" cy="202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370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496"/>
        <p:cNvGrpSpPr/>
        <p:nvPr/>
      </p:nvGrpSpPr>
      <p:grpSpPr>
        <a:xfrm>
          <a:off x="0" y="0"/>
          <a:ext cx="0" cy="0"/>
          <a:chOff x="0" y="0"/>
          <a:chExt cx="0" cy="0"/>
        </a:xfrm>
      </p:grpSpPr>
      <p:sp>
        <p:nvSpPr>
          <p:cNvPr id="499" name="Google Shape;499;p66"/>
          <p:cNvSpPr txBox="1">
            <a:spLocks noGrp="1"/>
          </p:cNvSpPr>
          <p:nvPr>
            <p:ph type="sldNum" idx="4294967295"/>
          </p:nvPr>
        </p:nvSpPr>
        <p:spPr>
          <a:xfrm>
            <a:off x="8594725" y="4749800"/>
            <a:ext cx="549275" cy="39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12</a:t>
            </a:fld>
            <a:endParaRPr/>
          </a:p>
        </p:txBody>
      </p:sp>
      <p:sp>
        <p:nvSpPr>
          <p:cNvPr id="4" name="AutoShape 2" descr="blob:https://web.whatsapp.com/e5294926-2649-4c76-839c-1c8a9261173c"/>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5" name="Rectangle 4"/>
          <p:cNvSpPr/>
          <p:nvPr/>
        </p:nvSpPr>
        <p:spPr>
          <a:xfrm>
            <a:off x="437266" y="160337"/>
            <a:ext cx="7141335" cy="880177"/>
          </a:xfrm>
          <a:prstGeom prst="rect">
            <a:avLst/>
          </a:prstGeom>
        </p:spPr>
        <p:txBody>
          <a:bodyPr wrap="square">
            <a:spAutoFit/>
          </a:bodyPr>
          <a:lstStyle/>
          <a:p>
            <a:pPr lvl="0" algn="just" rtl="1">
              <a:lnSpc>
                <a:spcPct val="150000"/>
              </a:lnSpc>
            </a:pPr>
            <a:r>
              <a:rPr lang="en-US" b="1" dirty="0">
                <a:solidFill>
                  <a:schemeClr val="tx2"/>
                </a:solidFill>
                <a:latin typeface="David Libre"/>
                <a:ea typeface="David Libre"/>
                <a:cs typeface="David Libre"/>
                <a:sym typeface="David Libre"/>
              </a:rPr>
              <a:t>Does the population density in the country have an effect on mortality from the coronavirus?</a:t>
            </a:r>
          </a:p>
        </p:txBody>
      </p:sp>
      <p:sp>
        <p:nvSpPr>
          <p:cNvPr id="6" name="AutoShape 5" descr="blob:https://web.whatsapp.com/64cf11ae-890e-4679-928c-0286428d0764"/>
          <p:cNvSpPr>
            <a:spLocks noChangeAspect="1" noChangeArrowheads="1"/>
          </p:cNvSpPr>
          <p:nvPr/>
        </p:nvSpPr>
        <p:spPr bwMode="auto">
          <a:xfrm>
            <a:off x="90757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616" y="1256548"/>
            <a:ext cx="3887722" cy="2397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220662" y="1854069"/>
            <a:ext cx="4683987" cy="1594667"/>
          </a:xfrm>
          <a:prstGeom prst="rect">
            <a:avLst/>
          </a:prstGeom>
        </p:spPr>
        <p:txBody>
          <a:bodyPr wrap="square">
            <a:spAutoFit/>
          </a:bodyPr>
          <a:lstStyle/>
          <a:p>
            <a:pPr marL="0" lvl="0" indent="0" rtl="1">
              <a:lnSpc>
                <a:spcPct val="150000"/>
              </a:lnSpc>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From the database of the coronavirus, I chose a representative day (12/08/2020).</a:t>
            </a:r>
          </a:p>
          <a:p>
            <a:pPr lvl="0" rtl="1">
              <a:lnSpc>
                <a:spcPct val="150000"/>
              </a:lnSpc>
            </a:pPr>
            <a:r>
              <a:rPr lang="en-US" sz="1100" dirty="0">
                <a:solidFill>
                  <a:schemeClr val="lt1"/>
                </a:solidFill>
                <a:latin typeface="David" panose="020E0502060401010101" pitchFamily="34" charset="-79"/>
                <a:ea typeface="David Libre"/>
                <a:cs typeface="David" panose="020E0502060401010101" pitchFamily="34" charset="-79"/>
                <a:sym typeface="David Libre"/>
              </a:rPr>
              <a:t> I created a neat table with the columns: country, number of deaths from corona, population size, and population density. </a:t>
            </a:r>
          </a:p>
          <a:p>
            <a:pPr lvl="0" rtl="1">
              <a:lnSpc>
                <a:spcPct val="150000"/>
              </a:lnSpc>
            </a:pPr>
            <a:r>
              <a:rPr lang="en-US" sz="1100" dirty="0">
                <a:solidFill>
                  <a:schemeClr val="lt1"/>
                </a:solidFill>
                <a:latin typeface="David" panose="020E0502060401010101" pitchFamily="34" charset="-79"/>
                <a:ea typeface="David Libre"/>
                <a:cs typeface="David" panose="020E0502060401010101" pitchFamily="34" charset="-79"/>
                <a:sym typeface="David Libre"/>
              </a:rPr>
              <a:t>From this, we would like to understand whether the more crowded a country is, the more deaths from Corona. In this case, too, I removed the extreme values ​​to get a clearer picture of the nations. </a:t>
            </a:r>
            <a:endParaRPr lang="he-IL" sz="1100" dirty="0">
              <a:solidFill>
                <a:schemeClr val="lt1"/>
              </a:solidFill>
              <a:latin typeface="David" panose="020E0502060401010101" pitchFamily="34" charset="-79"/>
              <a:ea typeface="David Libre"/>
              <a:cs typeface="David" panose="020E0502060401010101" pitchFamily="34" charset="-79"/>
              <a:sym typeface="David Libre"/>
            </a:endParaRPr>
          </a:p>
        </p:txBody>
      </p:sp>
    </p:spTree>
    <p:extLst>
      <p:ext uri="{BB962C8B-B14F-4D97-AF65-F5344CB8AC3E}">
        <p14:creationId xmlns:p14="http://schemas.microsoft.com/office/powerpoint/2010/main" val="155155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496"/>
        <p:cNvGrpSpPr/>
        <p:nvPr/>
      </p:nvGrpSpPr>
      <p:grpSpPr>
        <a:xfrm>
          <a:off x="0" y="0"/>
          <a:ext cx="0" cy="0"/>
          <a:chOff x="0" y="0"/>
          <a:chExt cx="0" cy="0"/>
        </a:xfrm>
      </p:grpSpPr>
      <p:sp>
        <p:nvSpPr>
          <p:cNvPr id="499" name="Google Shape;499;p66"/>
          <p:cNvSpPr txBox="1">
            <a:spLocks noGrp="1"/>
          </p:cNvSpPr>
          <p:nvPr>
            <p:ph type="sldNum" idx="4294967295"/>
          </p:nvPr>
        </p:nvSpPr>
        <p:spPr>
          <a:xfrm>
            <a:off x="8594725" y="4749800"/>
            <a:ext cx="549275" cy="39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13</a:t>
            </a:fld>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6318" y="1516921"/>
            <a:ext cx="3621882" cy="2233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82963" y="882333"/>
            <a:ext cx="7765960" cy="381964"/>
          </a:xfrm>
          <a:prstGeom prst="rect">
            <a:avLst/>
          </a:prstGeom>
        </p:spPr>
        <p:txBody>
          <a:bodyPr wrap="square">
            <a:spAutoFit/>
          </a:bodyPr>
          <a:lstStyle/>
          <a:p>
            <a:pPr lvl="0" algn="just" rtl="1">
              <a:lnSpc>
                <a:spcPct val="150000"/>
              </a:lnSpc>
            </a:pPr>
            <a:r>
              <a:rPr lang="en-US" b="1" dirty="0">
                <a:solidFill>
                  <a:schemeClr val="lt1"/>
                </a:solidFill>
                <a:latin typeface="David Libre"/>
                <a:ea typeface="David Libre"/>
                <a:cs typeface="David Libre"/>
                <a:sym typeface="David Libre"/>
              </a:rPr>
              <a:t>Does population density affect the number of deaths from carbon dioxide emissions?</a:t>
            </a:r>
            <a:endParaRPr lang="he-IL" b="1" dirty="0">
              <a:solidFill>
                <a:schemeClr val="lt1"/>
              </a:solidFill>
              <a:latin typeface="David Libre"/>
              <a:ea typeface="David Libre"/>
              <a:cs typeface="David Libre"/>
              <a:sym typeface="David Libre"/>
            </a:endParaRPr>
          </a:p>
        </p:txBody>
      </p:sp>
      <p:sp>
        <p:nvSpPr>
          <p:cNvPr id="7" name="Rectangle 6"/>
          <p:cNvSpPr/>
          <p:nvPr/>
        </p:nvSpPr>
        <p:spPr>
          <a:xfrm>
            <a:off x="406389" y="1380917"/>
            <a:ext cx="4429929" cy="1279004"/>
          </a:xfrm>
          <a:prstGeom prst="rect">
            <a:avLst/>
          </a:prstGeom>
        </p:spPr>
        <p:txBody>
          <a:bodyPr wrap="square">
            <a:spAutoFit/>
          </a:bodyPr>
          <a:lstStyle/>
          <a:p>
            <a:pPr marL="0" lvl="0" indent="0" rtl="1">
              <a:lnSpc>
                <a:spcPct val="150000"/>
              </a:lnSpc>
              <a:buNone/>
            </a:pPr>
            <a:r>
              <a:rPr lang="en-US" sz="1050" dirty="0">
                <a:solidFill>
                  <a:schemeClr val="lt1"/>
                </a:solidFill>
                <a:latin typeface="David Libre"/>
                <a:ea typeface="David Libre"/>
                <a:cs typeface="David Libre"/>
                <a:sym typeface="David Libre"/>
              </a:rPr>
              <a:t>From the database of air pollutants, I selected a representative year, 2014, which I added to the population table based on the countries to check whether, as the density increased, the number of deaths resulting from carbon dioxide emissions also increased. I also lowered this extreme value to get a more reliable data trend.</a:t>
            </a:r>
            <a:endParaRPr lang="he-IL" sz="1050" dirty="0">
              <a:solidFill>
                <a:schemeClr val="lt1"/>
              </a:solidFill>
              <a:latin typeface="David Libre"/>
              <a:ea typeface="David Libre"/>
              <a:cs typeface="David Libre"/>
              <a:sym typeface="David Libre"/>
            </a:endParaRPr>
          </a:p>
        </p:txBody>
      </p:sp>
      <p:sp>
        <p:nvSpPr>
          <p:cNvPr id="4" name="AutoShape 5" descr="blob:https://web.whatsapp.com/5fe0cec8-bdad-4a42-950f-8f14441227a0"/>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Tree>
    <p:extLst>
      <p:ext uri="{BB962C8B-B14F-4D97-AF65-F5344CB8AC3E}">
        <p14:creationId xmlns:p14="http://schemas.microsoft.com/office/powerpoint/2010/main" val="43465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66"/>
        <p:cNvGrpSpPr/>
        <p:nvPr/>
      </p:nvGrpSpPr>
      <p:grpSpPr>
        <a:xfrm>
          <a:off x="0" y="0"/>
          <a:ext cx="0" cy="0"/>
          <a:chOff x="0" y="0"/>
          <a:chExt cx="0" cy="0"/>
        </a:xfrm>
      </p:grpSpPr>
      <p:sp>
        <p:nvSpPr>
          <p:cNvPr id="6" name="Rectangle 5"/>
          <p:cNvSpPr/>
          <p:nvPr/>
        </p:nvSpPr>
        <p:spPr>
          <a:xfrm>
            <a:off x="167746" y="94668"/>
            <a:ext cx="7505175" cy="1084912"/>
          </a:xfrm>
          <a:prstGeom prst="rect">
            <a:avLst/>
          </a:prstGeom>
        </p:spPr>
        <p:txBody>
          <a:bodyPr wrap="square">
            <a:spAutoFit/>
          </a:bodyPr>
          <a:lstStyle/>
          <a:p>
            <a:pPr lvl="1" rtl="1">
              <a:lnSpc>
                <a:spcPct val="160000"/>
              </a:lnSpc>
            </a:pPr>
            <a:r>
              <a:rPr lang="en-US" sz="2400" dirty="0">
                <a:latin typeface="David" panose="020E0502060401010101" pitchFamily="34" charset="-79"/>
                <a:cs typeface="David" panose="020E0502060401010101" pitchFamily="34" charset="-79"/>
              </a:rPr>
              <a:t>‏Results and conclusions</a:t>
            </a:r>
          </a:p>
          <a:p>
            <a:pPr marL="171450" indent="-171450">
              <a:lnSpc>
                <a:spcPct val="160000"/>
              </a:lnSpc>
              <a:buFontTx/>
              <a:buChar char="-"/>
            </a:pPr>
            <a:endParaRPr lang="en-US" dirty="0">
              <a:solidFill>
                <a:schemeClr val="accent6"/>
              </a:solidFill>
              <a:latin typeface="David" panose="020E0502060401010101" pitchFamily="34" charset="-79"/>
              <a:cs typeface="David" panose="020E0502060401010101" pitchFamily="34" charset="-79"/>
            </a:endParaRPr>
          </a:p>
        </p:txBody>
      </p:sp>
      <p:sp>
        <p:nvSpPr>
          <p:cNvPr id="3" name="Rectangle 2"/>
          <p:cNvSpPr/>
          <p:nvPr/>
        </p:nvSpPr>
        <p:spPr>
          <a:xfrm>
            <a:off x="269173" y="1205125"/>
            <a:ext cx="7302319" cy="2858988"/>
          </a:xfrm>
          <a:prstGeom prst="rect">
            <a:avLst/>
          </a:prstGeom>
        </p:spPr>
        <p:txBody>
          <a:bodyPr wrap="square">
            <a:spAutoFit/>
          </a:bodyPr>
          <a:lstStyle/>
          <a:p>
            <a:pPr marL="0" lvl="0" indent="0" rtl="1">
              <a:lnSpc>
                <a:spcPct val="150000"/>
              </a:lnSpc>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Surprisingly, no positive relationship was found between the variables: density and the death rate. Moreover, the association found is negative and almost non-existent. Therefore and accordingly, even among the various factors that indicate density, the same results were not obtained. Regarding mortality as a result of the corona, no uniform trend was presented, emphasizing that the more crowded a country is, the higher the mortality. This result surprised me, but I assume that some of the information in the database is flawed since the number of tests and the government's policy (closures and wearing masks, for example) was different between countries and on the test date (August 12, 2020).</a:t>
            </a:r>
          </a:p>
          <a:p>
            <a:pPr marL="0" lvl="0" indent="0" rtl="1">
              <a:lnSpc>
                <a:spcPct val="150000"/>
              </a:lnSpc>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 Even in the issue of the death rate as a result of road accidents, no significant trend was shown, emphasizing that the more vehicles there are, the death rate is increasing. Regarding this, it is possible that in various countries, other factors reduce the number of accidents, such as education, policy, travel habits, infrastructure, etc. In addition, regarding the mortality rate due to exposure to carbon dioxide, it was not decided that the mortality rate due to CO2 in countries with greater density is also the highest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E7E41-3C48-8D34-6F04-329F4FEB4673}"/>
              </a:ext>
            </a:extLst>
          </p:cNvPr>
          <p:cNvSpPr txBox="1"/>
          <p:nvPr/>
        </p:nvSpPr>
        <p:spPr>
          <a:xfrm>
            <a:off x="271463" y="1270547"/>
            <a:ext cx="7093743" cy="2292935"/>
          </a:xfrm>
          <a:prstGeom prst="rect">
            <a:avLst/>
          </a:prstGeom>
          <a:noFill/>
        </p:spPr>
        <p:txBody>
          <a:bodyPr wrap="square" rtlCol="1">
            <a:spAutoFit/>
          </a:bodyPr>
          <a:lstStyle/>
          <a:p>
            <a:pPr marL="0" lvl="0" indent="0" rtl="1">
              <a:lnSpc>
                <a:spcPct val="150000"/>
              </a:lnSpc>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 I can base this idea on the fact that different countries act in various ways to prevent air pollution, such as promoting laws and increasing enforcement, environmental impact reviews, raising public awareness, providing economic incentives, reducing the culture of consumption, using technological means, etc.</a:t>
            </a:r>
          </a:p>
          <a:p>
            <a:pPr marL="0" lvl="0" indent="0" rtl="1">
              <a:lnSpc>
                <a:spcPct val="150000"/>
              </a:lnSpc>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 Moreover, extreme values, as we know, may significantly disrupt the study's results. In my case, even after removing the extreme values, the trend I assumed was not obtained.</a:t>
            </a:r>
          </a:p>
          <a:p>
            <a:pPr marL="0" lvl="0" indent="0" rtl="1">
              <a:lnSpc>
                <a:spcPct val="150000"/>
              </a:lnSpc>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 </a:t>
            </a:r>
          </a:p>
          <a:p>
            <a:pPr algn="just"/>
            <a:r>
              <a:rPr lang="en-US" sz="1100" dirty="0">
                <a:solidFill>
                  <a:schemeClr val="lt1"/>
                </a:solidFill>
                <a:latin typeface="David" panose="020E0502060401010101" pitchFamily="34" charset="-79"/>
                <a:ea typeface="David Libre"/>
                <a:cs typeface="David" panose="020E0502060401010101" pitchFamily="34" charset="-79"/>
                <a:sym typeface="David Libre"/>
              </a:rPr>
              <a:t> </a:t>
            </a:r>
          </a:p>
          <a:p>
            <a:pPr algn="just"/>
            <a:endParaRPr lang="en-US" sz="1100" dirty="0">
              <a:solidFill>
                <a:schemeClr val="lt1"/>
              </a:solidFill>
              <a:latin typeface="David" panose="020E0502060401010101" pitchFamily="34" charset="-79"/>
              <a:ea typeface="David Libre"/>
              <a:cs typeface="David" panose="020E0502060401010101" pitchFamily="34" charset="-79"/>
              <a:sym typeface="David Libre"/>
            </a:endParaRPr>
          </a:p>
          <a:p>
            <a:pPr algn="just"/>
            <a:r>
              <a:rPr lang="en-US" sz="1100" dirty="0">
                <a:solidFill>
                  <a:schemeClr val="lt1"/>
                </a:solidFill>
                <a:latin typeface="David" panose="020E0502060401010101" pitchFamily="34" charset="-79"/>
                <a:ea typeface="David Libre"/>
                <a:cs typeface="David" panose="020E0502060401010101" pitchFamily="34" charset="-79"/>
                <a:sym typeface="David Libre"/>
              </a:rPr>
              <a:t>In conclusion, my hypothesis in this study is inconsistent with the results obtained. One should not think that density does not affect any of the factors presented in the study, but it appears that it does not have the upper hand regarding mortality.</a:t>
            </a:r>
            <a:endParaRPr lang="he-IL" sz="1100" dirty="0">
              <a:latin typeface="David" panose="020E0502060401010101" pitchFamily="34" charset="-79"/>
              <a:cs typeface="David" panose="020E0502060401010101" pitchFamily="34" charset="-79"/>
            </a:endParaRPr>
          </a:p>
        </p:txBody>
      </p:sp>
      <p:sp>
        <p:nvSpPr>
          <p:cNvPr id="6" name="TextBox 5">
            <a:extLst>
              <a:ext uri="{FF2B5EF4-FFF2-40B4-BE49-F238E27FC236}">
                <a16:creationId xmlns:a16="http://schemas.microsoft.com/office/drawing/2014/main" id="{09ED6956-349E-7E05-755D-BCA58DD0D08C}"/>
              </a:ext>
            </a:extLst>
          </p:cNvPr>
          <p:cNvSpPr txBox="1"/>
          <p:nvPr/>
        </p:nvSpPr>
        <p:spPr>
          <a:xfrm>
            <a:off x="271463" y="128917"/>
            <a:ext cx="4572000" cy="1084912"/>
          </a:xfrm>
          <a:prstGeom prst="rect">
            <a:avLst/>
          </a:prstGeom>
          <a:noFill/>
        </p:spPr>
        <p:txBody>
          <a:bodyPr wrap="square">
            <a:spAutoFit/>
          </a:bodyPr>
          <a:lstStyle/>
          <a:p>
            <a:pPr lvl="1" rtl="1">
              <a:lnSpc>
                <a:spcPct val="160000"/>
              </a:lnSpc>
            </a:pPr>
            <a:r>
              <a:rPr lang="en-US" sz="2400" dirty="0">
                <a:latin typeface="David" panose="020E0502060401010101" pitchFamily="34" charset="-79"/>
                <a:cs typeface="David" panose="020E0502060401010101" pitchFamily="34" charset="-79"/>
              </a:rPr>
              <a:t>‏Results and conclusions</a:t>
            </a:r>
          </a:p>
          <a:p>
            <a:pPr marL="171450" indent="-171450">
              <a:lnSpc>
                <a:spcPct val="160000"/>
              </a:lnSpc>
              <a:buFontTx/>
              <a:buChar char="-"/>
            </a:pP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34479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66"/>
        <p:cNvGrpSpPr/>
        <p:nvPr/>
      </p:nvGrpSpPr>
      <p:grpSpPr>
        <a:xfrm>
          <a:off x="0" y="0"/>
          <a:ext cx="0" cy="0"/>
          <a:chOff x="0" y="0"/>
          <a:chExt cx="0" cy="0"/>
        </a:xfrm>
      </p:grpSpPr>
      <p:sp>
        <p:nvSpPr>
          <p:cNvPr id="6" name="Rectangle 5"/>
          <p:cNvSpPr/>
          <p:nvPr/>
        </p:nvSpPr>
        <p:spPr>
          <a:xfrm>
            <a:off x="203464" y="501862"/>
            <a:ext cx="7505175" cy="5483809"/>
          </a:xfrm>
          <a:prstGeom prst="rect">
            <a:avLst/>
          </a:prstGeom>
        </p:spPr>
        <p:txBody>
          <a:bodyPr wrap="square">
            <a:spAutoFit/>
          </a:bodyPr>
          <a:lstStyle/>
          <a:p>
            <a:pPr algn="just">
              <a:lnSpc>
                <a:spcPct val="160000"/>
              </a:lnSpc>
            </a:pPr>
            <a:r>
              <a:rPr lang="en-US" sz="1100" dirty="0">
                <a:latin typeface="David Libre" panose="00000500000000000000" charset="-79"/>
                <a:cs typeface="David Libre" panose="00000500000000000000" charset="-79"/>
              </a:rPr>
              <a:t>- Anderson RM and May RM. 1981. The population dynamics of </a:t>
            </a:r>
            <a:r>
              <a:rPr lang="en-US" sz="1100" dirty="0" err="1">
                <a:latin typeface="David Libre" panose="00000500000000000000" charset="-79"/>
                <a:cs typeface="David Libre" panose="00000500000000000000" charset="-79"/>
              </a:rPr>
              <a:t>microparasites</a:t>
            </a:r>
            <a:r>
              <a:rPr lang="en-US" sz="1100" dirty="0">
                <a:latin typeface="David Libre" panose="00000500000000000000" charset="-79"/>
                <a:cs typeface="David Libre" panose="00000500000000000000" charset="-79"/>
              </a:rPr>
              <a:t> and their invertebrate hosts. Philosophical Transactions of the Royal Society of London. B, Biological Sciences 291(1054): 451-524</a:t>
            </a:r>
          </a:p>
          <a:p>
            <a:pPr algn="just">
              <a:lnSpc>
                <a:spcPct val="160000"/>
              </a:lnSpc>
            </a:pPr>
            <a:r>
              <a:rPr lang="en-US" sz="1100" dirty="0">
                <a:latin typeface="David Libre" panose="00000500000000000000" charset="-79"/>
                <a:cs typeface="David Libre" panose="00000500000000000000" charset="-79"/>
              </a:rPr>
              <a:t>- </a:t>
            </a:r>
            <a:r>
              <a:rPr lang="en-US" sz="1100" dirty="0" err="1">
                <a:latin typeface="David Libre" panose="00000500000000000000" charset="-79"/>
                <a:cs typeface="David Libre" panose="00000500000000000000" charset="-79"/>
              </a:rPr>
              <a:t>Bhadra</a:t>
            </a:r>
            <a:r>
              <a:rPr lang="en-US" sz="1100" dirty="0">
                <a:latin typeface="David Libre" panose="00000500000000000000" charset="-79"/>
                <a:cs typeface="David Libre" panose="00000500000000000000" charset="-79"/>
              </a:rPr>
              <a:t>, A., Mukherjee, A., &amp; Sarkar, K. (2021). Impact of population density on Covid-19 infected and mortality rate in India. Modeling Earth Systems and Environment, 7(1), 623-629.‏ </a:t>
            </a:r>
          </a:p>
          <a:p>
            <a:pPr algn="just">
              <a:lnSpc>
                <a:spcPct val="160000"/>
              </a:lnSpc>
            </a:pPr>
            <a:r>
              <a:rPr lang="en-US" sz="1100" dirty="0">
                <a:latin typeface="David Libre" panose="00000500000000000000" charset="-79"/>
                <a:cs typeface="David Libre" panose="00000500000000000000" charset="-79"/>
              </a:rPr>
              <a:t>- Boeing, G. (2018). </a:t>
            </a:r>
            <a:r>
              <a:rPr lang="en-US" sz="1100" i="1" dirty="0">
                <a:latin typeface="David Libre" panose="00000500000000000000" charset="-79"/>
                <a:cs typeface="David Libre" panose="00000500000000000000" charset="-79"/>
              </a:rPr>
              <a:t>Estimating local daytime population density from census and payroll data</a:t>
            </a:r>
            <a:r>
              <a:rPr lang="en-US" sz="1100" dirty="0">
                <a:latin typeface="David Libre" panose="00000500000000000000" charset="-79"/>
                <a:cs typeface="David Libre" panose="00000500000000000000" charset="-79"/>
              </a:rPr>
              <a:t>. </a:t>
            </a:r>
            <a:r>
              <a:rPr lang="en-US" sz="1100" i="1" dirty="0">
                <a:latin typeface="David Libre" panose="00000500000000000000" charset="-79"/>
                <a:cs typeface="David Libre" panose="00000500000000000000" charset="-79"/>
              </a:rPr>
              <a:t>Regional Studies, Regional Science</a:t>
            </a:r>
            <a:r>
              <a:rPr lang="en-US" sz="1100" dirty="0">
                <a:latin typeface="David Libre" panose="00000500000000000000" charset="-79"/>
                <a:cs typeface="David Libre" panose="00000500000000000000" charset="-79"/>
              </a:rPr>
              <a:t>, </a:t>
            </a:r>
            <a:r>
              <a:rPr lang="en-US" sz="1100" i="1" dirty="0">
                <a:latin typeface="David Libre" panose="00000500000000000000" charset="-79"/>
                <a:cs typeface="David Libre" panose="00000500000000000000" charset="-79"/>
              </a:rPr>
              <a:t>5</a:t>
            </a:r>
            <a:r>
              <a:rPr lang="en-US" sz="1100" dirty="0">
                <a:latin typeface="David Libre" panose="00000500000000000000" charset="-79"/>
                <a:cs typeface="David Libre" panose="00000500000000000000" charset="-79"/>
              </a:rPr>
              <a:t>(1), </a:t>
            </a:r>
          </a:p>
          <a:p>
            <a:pPr algn="just">
              <a:lnSpc>
                <a:spcPct val="160000"/>
              </a:lnSpc>
            </a:pPr>
            <a:r>
              <a:rPr lang="en-US" sz="1100" dirty="0">
                <a:latin typeface="David Libre" panose="00000500000000000000" charset="-79"/>
                <a:cs typeface="David Libre" panose="00000500000000000000" charset="-79"/>
              </a:rPr>
              <a:t>- Demographic change and carbon dioxide emissions. </a:t>
            </a:r>
            <a:r>
              <a:rPr lang="en-US" sz="1100" i="1" dirty="0">
                <a:latin typeface="David Libre" panose="00000500000000000000" charset="-79"/>
                <a:cs typeface="David Libre" panose="00000500000000000000" charset="-79"/>
              </a:rPr>
              <a:t>The Lancet</a:t>
            </a:r>
            <a:r>
              <a:rPr lang="en-US" sz="1100" dirty="0">
                <a:latin typeface="David Libre" panose="00000500000000000000" charset="-79"/>
                <a:cs typeface="David Libre" panose="00000500000000000000" charset="-79"/>
              </a:rPr>
              <a:t>, </a:t>
            </a:r>
            <a:r>
              <a:rPr lang="en-US" sz="1100" i="1" dirty="0">
                <a:latin typeface="David Libre" panose="00000500000000000000" charset="-79"/>
                <a:cs typeface="David Libre" panose="00000500000000000000" charset="-79"/>
              </a:rPr>
              <a:t>380</a:t>
            </a:r>
            <a:r>
              <a:rPr lang="en-US" sz="1100" dirty="0">
                <a:latin typeface="David Libre" panose="00000500000000000000" charset="-79"/>
                <a:cs typeface="David Libre" panose="00000500000000000000" charset="-79"/>
              </a:rPr>
              <a:t>(9837), 157-164.</a:t>
            </a:r>
            <a:r>
              <a:rPr lang="he-IL" sz="1100" dirty="0">
                <a:latin typeface="David Libre" panose="00000500000000000000" charset="-79"/>
                <a:cs typeface="David Libre" panose="00000500000000000000" charset="-79"/>
              </a:rPr>
              <a:t>‏</a:t>
            </a:r>
          </a:p>
          <a:p>
            <a:pPr marL="0" indent="0" algn="just">
              <a:lnSpc>
                <a:spcPct val="160000"/>
              </a:lnSpc>
              <a:buNone/>
            </a:pPr>
            <a:r>
              <a:rPr lang="en-US" sz="1100" u="sng" dirty="0">
                <a:latin typeface="David Libre" panose="00000500000000000000" charset="-79"/>
                <a:cs typeface="David Libre" panose="00000500000000000000" charset="-79"/>
                <a:hlinkClick r:id="rId4">
                  <a:extLst>
                    <a:ext uri="{A12FA001-AC4F-418D-AE19-62706E023703}">
                      <ahyp:hlinkClr xmlns:ahyp="http://schemas.microsoft.com/office/drawing/2018/hyperlinkcolor" val="tx"/>
                    </a:ext>
                  </a:extLst>
                </a:hlinkClick>
              </a:rPr>
              <a:t>https://www.gapminder.org/data/</a:t>
            </a:r>
            <a:r>
              <a:rPr lang="en-US" sz="1100" u="sng" dirty="0">
                <a:latin typeface="David Libre" panose="00000500000000000000" charset="-79"/>
                <a:cs typeface="David Libre" panose="00000500000000000000" charset="-79"/>
              </a:rPr>
              <a:t> </a:t>
            </a:r>
            <a:r>
              <a:rPr lang="en-US" sz="1100" dirty="0">
                <a:latin typeface="David Libre" panose="00000500000000000000" charset="-79"/>
                <a:cs typeface="David Libre" panose="00000500000000000000" charset="-79"/>
              </a:rPr>
              <a:t>Retrieved: 14.1.21</a:t>
            </a:r>
          </a:p>
          <a:p>
            <a:pPr algn="just">
              <a:lnSpc>
                <a:spcPct val="160000"/>
              </a:lnSpc>
            </a:pPr>
            <a:r>
              <a:rPr lang="en-US" sz="1100" dirty="0">
                <a:latin typeface="David Libre" panose="00000500000000000000" charset="-79"/>
                <a:cs typeface="David Libre" panose="00000500000000000000" charset="-79"/>
              </a:rPr>
              <a:t>- Fan, C., Tian, L., Zhou, L., </a:t>
            </a:r>
            <a:r>
              <a:rPr lang="en-US" sz="1100" dirty="0" err="1">
                <a:latin typeface="David Libre" panose="00000500000000000000" charset="-79"/>
                <a:cs typeface="David Libre" panose="00000500000000000000" charset="-79"/>
              </a:rPr>
              <a:t>Hou</a:t>
            </a:r>
            <a:r>
              <a:rPr lang="en-US" sz="1100" dirty="0">
                <a:latin typeface="David Libre" panose="00000500000000000000" charset="-79"/>
                <a:cs typeface="David Libre" panose="00000500000000000000" charset="-79"/>
              </a:rPr>
              <a:t>, D., Song, Y., </a:t>
            </a:r>
            <a:r>
              <a:rPr lang="en-US" sz="1100" dirty="0" err="1">
                <a:latin typeface="David Libre" panose="00000500000000000000" charset="-79"/>
                <a:cs typeface="David Libre" panose="00000500000000000000" charset="-79"/>
              </a:rPr>
              <a:t>Qiao</a:t>
            </a:r>
            <a:r>
              <a:rPr lang="en-US" sz="1100" dirty="0">
                <a:latin typeface="David Libre" panose="00000500000000000000" charset="-79"/>
                <a:cs typeface="David Libre" panose="00000500000000000000" charset="-79"/>
              </a:rPr>
              <a:t>, X., &amp; Li, J. (2018). Examining the impacts of urban form on air pollutant emissions: Evidence from China. Journal of environmental management, 212, 405-414.‏.</a:t>
            </a:r>
          </a:p>
          <a:p>
            <a:pPr algn="just">
              <a:lnSpc>
                <a:spcPct val="160000"/>
              </a:lnSpc>
            </a:pPr>
            <a:r>
              <a:rPr lang="en-US" sz="1100" dirty="0">
                <a:latin typeface="David Libre" panose="00000500000000000000" charset="-79"/>
                <a:cs typeface="David Libre" panose="00000500000000000000" charset="-79"/>
              </a:rPr>
              <a:t>- Fang, Y., </a:t>
            </a:r>
            <a:r>
              <a:rPr lang="en-US" sz="1100" dirty="0" err="1">
                <a:latin typeface="David Libre" panose="00000500000000000000" charset="-79"/>
                <a:cs typeface="David Libre" panose="00000500000000000000" charset="-79"/>
              </a:rPr>
              <a:t>Naik</a:t>
            </a:r>
            <a:r>
              <a:rPr lang="en-US" sz="1100" dirty="0">
                <a:latin typeface="David Libre" panose="00000500000000000000" charset="-79"/>
                <a:cs typeface="David Libre" panose="00000500000000000000" charset="-79"/>
              </a:rPr>
              <a:t>, V., Horowitz, L. W., &amp; </a:t>
            </a:r>
            <a:r>
              <a:rPr lang="en-US" sz="1100" dirty="0" err="1">
                <a:latin typeface="David Libre" panose="00000500000000000000" charset="-79"/>
                <a:cs typeface="David Libre" panose="00000500000000000000" charset="-79"/>
              </a:rPr>
              <a:t>Mauzerall</a:t>
            </a:r>
            <a:r>
              <a:rPr lang="en-US" sz="1100" dirty="0">
                <a:latin typeface="David Libre" panose="00000500000000000000" charset="-79"/>
                <a:cs typeface="David Libre" panose="00000500000000000000" charset="-79"/>
              </a:rPr>
              <a:t>, D. L. (2013). Air pollution and associated human mortality: the role of air pollutant emissions, climate change and methane concentration increases from the preindustrial period to present. Atmospheric Chemistry and Physics, 13(3), 1377-1394.‏O'Neill, B. C., Liddle, B., Jiang, L., Smith, K. R., Pachauri, S., Dalton, M., &amp; Fuchs, R. (2012). </a:t>
            </a:r>
          </a:p>
          <a:p>
            <a:pPr algn="just">
              <a:lnSpc>
                <a:spcPct val="160000"/>
              </a:lnSpc>
            </a:pPr>
            <a:r>
              <a:rPr lang="en-US" sz="1100" dirty="0" err="1">
                <a:latin typeface="David Libre" panose="00000500000000000000" charset="-79"/>
                <a:cs typeface="David Libre" panose="00000500000000000000" charset="-79"/>
              </a:rPr>
              <a:t>Gedeborg</a:t>
            </a:r>
            <a:r>
              <a:rPr lang="en-US" sz="1100" dirty="0">
                <a:latin typeface="David Libre" panose="00000500000000000000" charset="-79"/>
                <a:cs typeface="David Libre" panose="00000500000000000000" charset="-79"/>
              </a:rPr>
              <a:t>, R., </a:t>
            </a:r>
            <a:r>
              <a:rPr lang="en-US" sz="1100" dirty="0" err="1">
                <a:latin typeface="David Libre" panose="00000500000000000000" charset="-79"/>
                <a:cs typeface="David Libre" panose="00000500000000000000" charset="-79"/>
              </a:rPr>
              <a:t>Thiblin</a:t>
            </a:r>
            <a:r>
              <a:rPr lang="en-US" sz="1100" dirty="0">
                <a:latin typeface="David Libre" panose="00000500000000000000" charset="-79"/>
                <a:cs typeface="David Libre" panose="00000500000000000000" charset="-79"/>
              </a:rPr>
              <a:t>, I., </a:t>
            </a:r>
            <a:r>
              <a:rPr lang="en-US" sz="1100" dirty="0" err="1">
                <a:latin typeface="David Libre" panose="00000500000000000000" charset="-79"/>
                <a:cs typeface="David Libre" panose="00000500000000000000" charset="-79"/>
              </a:rPr>
              <a:t>Byberg</a:t>
            </a:r>
            <a:r>
              <a:rPr lang="en-US" sz="1100" dirty="0">
                <a:latin typeface="David Libre" panose="00000500000000000000" charset="-79"/>
                <a:cs typeface="David Libre" panose="00000500000000000000" charset="-79"/>
              </a:rPr>
              <a:t>, L., </a:t>
            </a:r>
            <a:r>
              <a:rPr lang="en-US" sz="1100" dirty="0" err="1">
                <a:latin typeface="David Libre" panose="00000500000000000000" charset="-79"/>
                <a:cs typeface="David Libre" panose="00000500000000000000" charset="-79"/>
              </a:rPr>
              <a:t>Melhus</a:t>
            </a:r>
            <a:r>
              <a:rPr lang="en-US" sz="1100" dirty="0">
                <a:latin typeface="David Libre" panose="00000500000000000000" charset="-79"/>
                <a:cs typeface="David Libre" panose="00000500000000000000" charset="-79"/>
              </a:rPr>
              <a:t>, H., </a:t>
            </a:r>
            <a:r>
              <a:rPr lang="en-US" sz="1100" dirty="0" err="1">
                <a:latin typeface="David Libre" panose="00000500000000000000" charset="-79"/>
                <a:cs typeface="David Libre" panose="00000500000000000000" charset="-79"/>
              </a:rPr>
              <a:t>Lindbäck</a:t>
            </a:r>
            <a:r>
              <a:rPr lang="en-US" sz="1100" dirty="0">
                <a:latin typeface="David Libre" panose="00000500000000000000" charset="-79"/>
                <a:cs typeface="David Libre" panose="00000500000000000000" charset="-79"/>
              </a:rPr>
              <a:t>, J., &amp; </a:t>
            </a:r>
            <a:r>
              <a:rPr lang="en-US" sz="1100" dirty="0" err="1">
                <a:latin typeface="David Libre" panose="00000500000000000000" charset="-79"/>
                <a:cs typeface="David Libre" panose="00000500000000000000" charset="-79"/>
              </a:rPr>
              <a:t>Michaelsson</a:t>
            </a:r>
            <a:r>
              <a:rPr lang="en-US" sz="1100" dirty="0">
                <a:latin typeface="David Libre" panose="00000500000000000000" charset="-79"/>
                <a:cs typeface="David Libre" panose="00000500000000000000" charset="-79"/>
              </a:rPr>
              <a:t>, K. (2010). Population density and mortality among individuals in motor vehicle crashes. Injury Prevention, 16(5), 302-308.</a:t>
            </a:r>
          </a:p>
          <a:p>
            <a:pPr algn="just">
              <a:lnSpc>
                <a:spcPct val="160000"/>
              </a:lnSpc>
            </a:pPr>
            <a:r>
              <a:rPr lang="en-US" sz="1100" dirty="0">
                <a:latin typeface="David Libre" panose="00000500000000000000" charset="-79"/>
                <a:cs typeface="David Libre" panose="00000500000000000000" charset="-79"/>
              </a:rPr>
              <a:t>- United Nations, Department of Economic and Social Affairs, Population Division (2019). World Population Prospects: The 2019 Revision (</a:t>
            </a:r>
            <a:r>
              <a:rPr lang="en-US" sz="1100" dirty="0">
                <a:latin typeface="David Libre" panose="00000500000000000000" charset="-79"/>
                <a:cs typeface="David Libre" panose="00000500000000000000" charset="-79"/>
                <a:hlinkClick r:id="rId5">
                  <a:extLst>
                    <a:ext uri="{A12FA001-AC4F-418D-AE19-62706E023703}">
                      <ahyp:hlinkClr xmlns:ahyp="http://schemas.microsoft.com/office/drawing/2018/hyperlinkcolor" val="tx"/>
                    </a:ext>
                  </a:extLst>
                </a:hlinkClick>
              </a:rPr>
              <a:t>https://population.un.org/wpp/</a:t>
            </a:r>
            <a:r>
              <a:rPr lang="en-US" sz="1100" dirty="0">
                <a:latin typeface="David Libre" panose="00000500000000000000" charset="-79"/>
                <a:cs typeface="David Libre" panose="00000500000000000000" charset="-79"/>
              </a:rPr>
              <a:t>)</a:t>
            </a:r>
          </a:p>
          <a:p>
            <a:pPr algn="just">
              <a:lnSpc>
                <a:spcPct val="160000"/>
              </a:lnSpc>
            </a:pPr>
            <a:r>
              <a:rPr lang="en-US" sz="1100" dirty="0">
                <a:latin typeface="David Libre" panose="00000500000000000000" charset="-79"/>
                <a:cs typeface="David Libre" panose="00000500000000000000" charset="-79"/>
              </a:rPr>
              <a:t>- </a:t>
            </a:r>
            <a:r>
              <a:rPr lang="en-US" sz="1100" dirty="0">
                <a:latin typeface="David" panose="020E0502060401010101" pitchFamily="34" charset="-79"/>
                <a:cs typeface="David" panose="020E0502060401010101" pitchFamily="34" charset="-79"/>
              </a:rPr>
              <a:t>World Health Statistic 2021 </a:t>
            </a:r>
            <a:r>
              <a:rPr lang="en-US" sz="1100" u="sng" dirty="0">
                <a:latin typeface="David" panose="020E0502060401010101" pitchFamily="34" charset="-79"/>
                <a:cs typeface="David" panose="020E0502060401010101" pitchFamily="34" charset="-79"/>
              </a:rPr>
              <a:t>- https://cdn.who.int/media/docs/default-source/gho-documents/world-health-statistic-reports/2021/whs-2021_20may.pdf?sfvrsn=55c7c6f2_13</a:t>
            </a:r>
          </a:p>
        </p:txBody>
      </p:sp>
      <p:sp>
        <p:nvSpPr>
          <p:cNvPr id="2" name="TextBox 1">
            <a:extLst>
              <a:ext uri="{FF2B5EF4-FFF2-40B4-BE49-F238E27FC236}">
                <a16:creationId xmlns:a16="http://schemas.microsoft.com/office/drawing/2014/main" id="{A4F22EEE-C0CA-E363-CD09-84F1ED473F6E}"/>
              </a:ext>
            </a:extLst>
          </p:cNvPr>
          <p:cNvSpPr txBox="1"/>
          <p:nvPr/>
        </p:nvSpPr>
        <p:spPr>
          <a:xfrm>
            <a:off x="275749" y="194085"/>
            <a:ext cx="2867501" cy="461665"/>
          </a:xfrm>
          <a:prstGeom prst="rect">
            <a:avLst/>
          </a:prstGeom>
          <a:noFill/>
        </p:spPr>
        <p:txBody>
          <a:bodyPr wrap="square" rtlCol="1">
            <a:spAutoFit/>
          </a:bodyPr>
          <a:lstStyle/>
          <a:p>
            <a:r>
              <a:rPr lang="en-US" sz="2400" dirty="0">
                <a:solidFill>
                  <a:schemeClr val="tx2"/>
                </a:solidFill>
                <a:latin typeface="David" panose="020E0502060401010101" pitchFamily="34" charset="-79"/>
                <a:cs typeface="David" panose="020E0502060401010101" pitchFamily="34" charset="-79"/>
              </a:rPr>
              <a:t>Bibliography</a:t>
            </a:r>
            <a:endParaRPr lang="he-IL" sz="2400" dirty="0">
              <a:solidFill>
                <a:schemeClr val="tx2"/>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9294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5A4E-5895-BE93-C870-76322B221E08}"/>
              </a:ext>
            </a:extLst>
          </p:cNvPr>
          <p:cNvSpPr>
            <a:spLocks noGrp="1"/>
          </p:cNvSpPr>
          <p:nvPr>
            <p:ph type="ctrTitle"/>
          </p:nvPr>
        </p:nvSpPr>
        <p:spPr>
          <a:xfrm>
            <a:off x="2343200" y="1369124"/>
            <a:ext cx="4856800" cy="1510875"/>
          </a:xfrm>
        </p:spPr>
        <p:txBody>
          <a:bodyPr/>
          <a:lstStyle/>
          <a:p>
            <a:r>
              <a:rPr lang="en-US" sz="4800" dirty="0"/>
              <a:t>Thank you</a:t>
            </a:r>
            <a:endParaRPr lang="he-IL" sz="4800" dirty="0"/>
          </a:p>
        </p:txBody>
      </p:sp>
    </p:spTree>
    <p:extLst>
      <p:ext uri="{BB962C8B-B14F-4D97-AF65-F5344CB8AC3E}">
        <p14:creationId xmlns:p14="http://schemas.microsoft.com/office/powerpoint/2010/main" val="290239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E1C01-FD71-A501-7446-362E78F6124D}"/>
              </a:ext>
            </a:extLst>
          </p:cNvPr>
          <p:cNvSpPr>
            <a:spLocks noGrp="1"/>
          </p:cNvSpPr>
          <p:nvPr>
            <p:ph type="body" idx="1"/>
          </p:nvPr>
        </p:nvSpPr>
        <p:spPr>
          <a:xfrm>
            <a:off x="650700" y="901119"/>
            <a:ext cx="7089300" cy="3067200"/>
          </a:xfrm>
        </p:spPr>
        <p:txBody>
          <a:bodyPr/>
          <a:lstStyle/>
          <a:p>
            <a:pPr marL="158750" indent="0" algn="l">
              <a:buClr>
                <a:schemeClr val="tx1"/>
              </a:buClr>
              <a:buNone/>
            </a:pPr>
            <a:r>
              <a:rPr lang="en-US" sz="1600" b="1" dirty="0">
                <a:solidFill>
                  <a:schemeClr val="tx1"/>
                </a:solidFill>
                <a:latin typeface="David" panose="020E0502060401010101" pitchFamily="34" charset="-79"/>
                <a:cs typeface="David" panose="020E0502060401010101" pitchFamily="34" charset="-79"/>
              </a:rPr>
              <a:t>Introduction</a:t>
            </a:r>
          </a:p>
          <a:p>
            <a:pPr marL="158750" indent="0" algn="l">
              <a:buClr>
                <a:schemeClr val="tx1"/>
              </a:buClr>
              <a:buNone/>
            </a:pPr>
            <a:endParaRPr lang="en-US" sz="1600" b="1" dirty="0">
              <a:solidFill>
                <a:schemeClr val="tx1"/>
              </a:solidFill>
              <a:latin typeface="David" panose="020E0502060401010101" pitchFamily="34" charset="-79"/>
              <a:cs typeface="David" panose="020E0502060401010101" pitchFamily="34" charset="-79"/>
            </a:endParaRPr>
          </a:p>
          <a:p>
            <a:pPr marL="158750" indent="0" algn="l">
              <a:buClr>
                <a:schemeClr val="tx1"/>
              </a:buClr>
              <a:buNone/>
            </a:pPr>
            <a:r>
              <a:rPr lang="en-US" sz="1600" b="1" dirty="0">
                <a:solidFill>
                  <a:schemeClr val="tx1"/>
                </a:solidFill>
                <a:latin typeface="David" panose="020E0502060401010101" pitchFamily="34" charset="-79"/>
                <a:ea typeface="David Libre"/>
                <a:cs typeface="David" panose="020E0502060401010101" pitchFamily="34" charset="-79"/>
                <a:sym typeface="David Libre"/>
              </a:rPr>
              <a:t>Research questions</a:t>
            </a:r>
          </a:p>
          <a:p>
            <a:pPr marL="158750" indent="0" algn="l">
              <a:buClr>
                <a:schemeClr val="tx1"/>
              </a:buClr>
              <a:buNone/>
            </a:pPr>
            <a:endParaRPr lang="en-US" sz="1600" b="1" dirty="0">
              <a:solidFill>
                <a:schemeClr val="tx1"/>
              </a:solidFill>
              <a:latin typeface="David" panose="020E0502060401010101" pitchFamily="34" charset="-79"/>
              <a:ea typeface="David Libre"/>
              <a:cs typeface="David" panose="020E0502060401010101" pitchFamily="34" charset="-79"/>
              <a:sym typeface="David Libre"/>
            </a:endParaRPr>
          </a:p>
          <a:p>
            <a:pPr marL="158750" indent="0" algn="l">
              <a:buClr>
                <a:schemeClr val="tx1"/>
              </a:buClr>
              <a:buNone/>
            </a:pPr>
            <a:r>
              <a:rPr lang="en-US" sz="1600" b="1" dirty="0">
                <a:solidFill>
                  <a:schemeClr val="tx1"/>
                </a:solidFill>
                <a:latin typeface="David" panose="020E0502060401010101" pitchFamily="34" charset="-79"/>
                <a:ea typeface="David Libre"/>
                <a:cs typeface="David" panose="020E0502060401010101" pitchFamily="34" charset="-79"/>
                <a:sym typeface="David Libre"/>
              </a:rPr>
              <a:t>The research assumption</a:t>
            </a:r>
          </a:p>
          <a:p>
            <a:pPr marL="158750" indent="0" algn="l">
              <a:buClr>
                <a:schemeClr val="tx1"/>
              </a:buClr>
              <a:buNone/>
            </a:pPr>
            <a:endParaRPr lang="en-US" sz="1600" b="1" dirty="0">
              <a:solidFill>
                <a:schemeClr val="tx1"/>
              </a:solidFill>
              <a:latin typeface="David" panose="020E0502060401010101" pitchFamily="34" charset="-79"/>
              <a:ea typeface="David Libre"/>
              <a:cs typeface="David" panose="020E0502060401010101" pitchFamily="34" charset="-79"/>
              <a:sym typeface="David Libre"/>
            </a:endParaRPr>
          </a:p>
          <a:p>
            <a:pPr marL="158750" indent="0" algn="l">
              <a:buClr>
                <a:schemeClr val="tx1"/>
              </a:buClr>
              <a:buNone/>
            </a:pPr>
            <a:r>
              <a:rPr lang="en-US" sz="1600" b="1" dirty="0">
                <a:solidFill>
                  <a:schemeClr val="tx1"/>
                </a:solidFill>
                <a:latin typeface="David" panose="020E0502060401010101" pitchFamily="34" charset="-79"/>
                <a:ea typeface="David Libre"/>
                <a:cs typeface="David" panose="020E0502060401010101" pitchFamily="34" charset="-79"/>
                <a:sym typeface="David Libre"/>
              </a:rPr>
              <a:t>Review of the Literature</a:t>
            </a:r>
          </a:p>
          <a:p>
            <a:pPr marL="158750" indent="0" algn="l">
              <a:buClr>
                <a:schemeClr val="tx1"/>
              </a:buClr>
              <a:buNone/>
            </a:pPr>
            <a:endParaRPr lang="en-US" sz="1600" b="1" dirty="0">
              <a:solidFill>
                <a:schemeClr val="tx1"/>
              </a:solidFill>
              <a:latin typeface="David" panose="020E0502060401010101" pitchFamily="34" charset="-79"/>
              <a:ea typeface="David Libre"/>
              <a:cs typeface="David" panose="020E0502060401010101" pitchFamily="34" charset="-79"/>
              <a:sym typeface="David Libre"/>
            </a:endParaRPr>
          </a:p>
          <a:p>
            <a:pPr marL="158750" indent="0" algn="l">
              <a:buClr>
                <a:schemeClr val="tx1"/>
              </a:buClr>
              <a:buNone/>
            </a:pPr>
            <a:r>
              <a:rPr lang="en-US" sz="1600" b="1" dirty="0">
                <a:solidFill>
                  <a:schemeClr val="tx1"/>
                </a:solidFill>
                <a:latin typeface="David" panose="020E0502060401010101" pitchFamily="34" charset="-79"/>
                <a:ea typeface="David Libre"/>
                <a:cs typeface="David" panose="020E0502060401010101" pitchFamily="34" charset="-79"/>
                <a:sym typeface="David Libre"/>
              </a:rPr>
              <a:t>Research method</a:t>
            </a:r>
          </a:p>
          <a:p>
            <a:pPr marL="158750" indent="0" algn="l">
              <a:buClr>
                <a:schemeClr val="tx1"/>
              </a:buClr>
              <a:buNone/>
            </a:pPr>
            <a:endParaRPr lang="en-US" sz="1600" b="1" dirty="0">
              <a:solidFill>
                <a:schemeClr val="tx1"/>
              </a:solidFill>
              <a:latin typeface="David" panose="020E0502060401010101" pitchFamily="34" charset="-79"/>
              <a:ea typeface="David Libre"/>
              <a:cs typeface="David" panose="020E0502060401010101" pitchFamily="34" charset="-79"/>
              <a:sym typeface="David Libre"/>
            </a:endParaRPr>
          </a:p>
          <a:p>
            <a:pPr marL="158750" indent="0" algn="l">
              <a:buClr>
                <a:schemeClr val="tx1"/>
              </a:buClr>
              <a:buNone/>
            </a:pPr>
            <a:r>
              <a:rPr lang="en-US" sz="1600" b="1" dirty="0">
                <a:solidFill>
                  <a:schemeClr val="tx1"/>
                </a:solidFill>
                <a:latin typeface="David" panose="020E0502060401010101" pitchFamily="34" charset="-79"/>
                <a:ea typeface="David Libre"/>
                <a:cs typeface="David" panose="020E0502060401010101" pitchFamily="34" charset="-79"/>
                <a:sym typeface="David Libre"/>
              </a:rPr>
              <a:t>Method</a:t>
            </a:r>
          </a:p>
          <a:p>
            <a:pPr marL="158750" indent="0" algn="l">
              <a:buClr>
                <a:schemeClr val="tx1"/>
              </a:buClr>
              <a:buNone/>
            </a:pPr>
            <a:endParaRPr lang="en-US" sz="1600" b="1" dirty="0">
              <a:solidFill>
                <a:schemeClr val="tx1"/>
              </a:solidFill>
              <a:latin typeface="David" panose="020E0502060401010101" pitchFamily="34" charset="-79"/>
              <a:ea typeface="David Libre"/>
              <a:cs typeface="David" panose="020E0502060401010101" pitchFamily="34" charset="-79"/>
              <a:sym typeface="David Libre"/>
            </a:endParaRPr>
          </a:p>
          <a:p>
            <a:pPr marL="158750" indent="0" algn="l">
              <a:buClr>
                <a:schemeClr val="tx1"/>
              </a:buClr>
              <a:buNone/>
            </a:pPr>
            <a:r>
              <a:rPr lang="en-US" sz="1600" b="1" dirty="0">
                <a:solidFill>
                  <a:schemeClr val="tx1"/>
                </a:solidFill>
                <a:latin typeface="David" panose="020E0502060401010101" pitchFamily="34" charset="-79"/>
                <a:cs typeface="David" panose="020E0502060401010101" pitchFamily="34" charset="-79"/>
              </a:rPr>
              <a:t>Results and conclusions</a:t>
            </a:r>
          </a:p>
          <a:p>
            <a:pPr marL="158750" indent="0" algn="l">
              <a:buClr>
                <a:schemeClr val="tx1"/>
              </a:buClr>
              <a:buNone/>
            </a:pPr>
            <a:endParaRPr lang="en-US" sz="1600" b="1" dirty="0">
              <a:solidFill>
                <a:schemeClr val="tx1"/>
              </a:solidFill>
              <a:latin typeface="David" panose="020E0502060401010101" pitchFamily="34" charset="-79"/>
              <a:cs typeface="David" panose="020E0502060401010101" pitchFamily="34" charset="-79"/>
            </a:endParaRPr>
          </a:p>
          <a:p>
            <a:pPr marL="158750" indent="0" algn="l">
              <a:buClr>
                <a:schemeClr val="tx1"/>
              </a:buClr>
              <a:buNone/>
            </a:pPr>
            <a:r>
              <a:rPr lang="en-US" sz="1600" b="1" dirty="0">
                <a:solidFill>
                  <a:schemeClr val="tx1"/>
                </a:solidFill>
                <a:latin typeface="David" panose="020E0502060401010101" pitchFamily="34" charset="-79"/>
                <a:cs typeface="David" panose="020E0502060401010101" pitchFamily="34" charset="-79"/>
              </a:rPr>
              <a:t>Bibliography</a:t>
            </a:r>
          </a:p>
          <a:p>
            <a:pPr algn="l">
              <a:buClr>
                <a:schemeClr val="tx1"/>
              </a:buClr>
            </a:pPr>
            <a:endParaRPr lang="en-US" dirty="0">
              <a:solidFill>
                <a:schemeClr val="tx1"/>
              </a:solidFill>
            </a:endParaRPr>
          </a:p>
          <a:p>
            <a:pPr algn="l">
              <a:buClr>
                <a:schemeClr val="tx1"/>
              </a:buClr>
            </a:pPr>
            <a:endParaRPr lang="en-US" dirty="0">
              <a:solidFill>
                <a:schemeClr val="tx1"/>
              </a:solidFill>
            </a:endParaRPr>
          </a:p>
          <a:p>
            <a:pPr marL="158750" indent="0" algn="l">
              <a:buClr>
                <a:schemeClr val="tx1"/>
              </a:buClr>
              <a:buNone/>
            </a:pPr>
            <a:endParaRPr lang="he-IL" dirty="0">
              <a:solidFill>
                <a:schemeClr val="tx1"/>
              </a:solidFill>
            </a:endParaRPr>
          </a:p>
        </p:txBody>
      </p:sp>
      <p:sp>
        <p:nvSpPr>
          <p:cNvPr id="3" name="Title 2">
            <a:extLst>
              <a:ext uri="{FF2B5EF4-FFF2-40B4-BE49-F238E27FC236}">
                <a16:creationId xmlns:a16="http://schemas.microsoft.com/office/drawing/2014/main" id="{8D245295-9E57-F2D9-4076-B82AA9762190}"/>
              </a:ext>
            </a:extLst>
          </p:cNvPr>
          <p:cNvSpPr>
            <a:spLocks noGrp="1"/>
          </p:cNvSpPr>
          <p:nvPr>
            <p:ph type="ctrTitle"/>
          </p:nvPr>
        </p:nvSpPr>
        <p:spPr>
          <a:xfrm>
            <a:off x="2211656" y="154719"/>
            <a:ext cx="5080800" cy="746400"/>
          </a:xfrm>
        </p:spPr>
        <p:txBody>
          <a:bodyPr/>
          <a:lstStyle/>
          <a:p>
            <a:r>
              <a:rPr lang="en-US" dirty="0"/>
              <a:t>Table of contact</a:t>
            </a:r>
            <a:endParaRPr lang="he-IL" dirty="0"/>
          </a:p>
        </p:txBody>
      </p:sp>
    </p:spTree>
    <p:extLst>
      <p:ext uri="{BB962C8B-B14F-4D97-AF65-F5344CB8AC3E}">
        <p14:creationId xmlns:p14="http://schemas.microsoft.com/office/powerpoint/2010/main" val="428799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427"/>
        <p:cNvGrpSpPr/>
        <p:nvPr/>
      </p:nvGrpSpPr>
      <p:grpSpPr>
        <a:xfrm>
          <a:off x="0" y="0"/>
          <a:ext cx="0" cy="0"/>
          <a:chOff x="0" y="0"/>
          <a:chExt cx="0" cy="0"/>
        </a:xfrm>
      </p:grpSpPr>
      <p:sp>
        <p:nvSpPr>
          <p:cNvPr id="428" name="Google Shape;428;p58"/>
          <p:cNvSpPr txBox="1">
            <a:spLocks noGrp="1"/>
          </p:cNvSpPr>
          <p:nvPr>
            <p:ph type="body" idx="1"/>
          </p:nvPr>
        </p:nvSpPr>
        <p:spPr>
          <a:xfrm>
            <a:off x="137914" y="737667"/>
            <a:ext cx="7722300" cy="3818522"/>
          </a:xfrm>
          <a:prstGeom prst="rect">
            <a:avLst/>
          </a:prstGeom>
        </p:spPr>
        <p:txBody>
          <a:bodyPr spcFirstLastPara="1" wrap="square" lIns="91425" tIns="91425" rIns="91425" bIns="91425" anchor="t" anchorCtr="0">
            <a:noAutofit/>
          </a:bodyPr>
          <a:lstStyle/>
          <a:p>
            <a:pPr marL="0" indent="0" algn="l">
              <a:lnSpc>
                <a:spcPct val="150000"/>
              </a:lnSpc>
              <a:spcBef>
                <a:spcPts val="1000"/>
              </a:spcBef>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As of  March 2021, the Earth's population is estimated at 8.754 billion. Every year, about 83 million people are added to the world's population, which is about 1.1 percent of its population, thus increasing the global population density. This was estimated in 2012 at approximately 52 people per square kilometer on average when dividing the total world population by the total land area (including deserts, tundra steppes, etc.).  Population density is a term in the field of demography, Usually in the number of inhabitants per square kilometer (square kilometer), number of people per dunam (1000 square meters), or square meters per inhabitant. </a:t>
            </a:r>
          </a:p>
          <a:p>
            <a:pPr marL="0" indent="0" algn="l">
              <a:lnSpc>
                <a:spcPct val="150000"/>
              </a:lnSpc>
              <a:spcBef>
                <a:spcPts val="1000"/>
              </a:spcBef>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Moreover, population density, the density of vehicles on the roads, and the number of pollutants continue to increase as a derivative of the population growth trend. Many factors as the spread of diseases and epidemics, an increase in the number of traffic accidents, and an increase in the number of greenhouse gases and CO2 in particular may be affected as the density increases and thus will affect the mortality rate. Therefore,  can be said that these factors are positive feedback to the rate of mortality growth. Therefore,  this study of the concept of density takes on a different face and seeks to check whether there is an indirect relationship between density and the global mortality rate.</a:t>
            </a:r>
            <a:endParaRPr lang="he-IL" sz="1100" dirty="0">
              <a:solidFill>
                <a:schemeClr val="lt1"/>
              </a:solidFill>
              <a:latin typeface="David" panose="020E0502060401010101" pitchFamily="34" charset="-79"/>
              <a:ea typeface="David Libre"/>
              <a:cs typeface="David" panose="020E0502060401010101" pitchFamily="34" charset="-79"/>
              <a:sym typeface="David Libre"/>
            </a:endParaRPr>
          </a:p>
        </p:txBody>
      </p:sp>
      <p:sp>
        <p:nvSpPr>
          <p:cNvPr id="429" name="Google Shape;429;p58"/>
          <p:cNvSpPr txBox="1">
            <a:spLocks noGrp="1"/>
          </p:cNvSpPr>
          <p:nvPr>
            <p:ph type="ctrTitle"/>
          </p:nvPr>
        </p:nvSpPr>
        <p:spPr>
          <a:xfrm>
            <a:off x="1430125" y="298725"/>
            <a:ext cx="5080800" cy="7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David Libre"/>
                <a:ea typeface="David Libre"/>
                <a:cs typeface="David Libre"/>
                <a:sym typeface="David Libre"/>
              </a:rPr>
              <a:t>Introduction</a:t>
            </a:r>
            <a:endParaRPr b="1" dirty="0">
              <a:latin typeface="David Libre"/>
              <a:ea typeface="David Libre"/>
              <a:cs typeface="David Libre"/>
              <a:sym typeface="David Libr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427"/>
        <p:cNvGrpSpPr/>
        <p:nvPr/>
      </p:nvGrpSpPr>
      <p:grpSpPr>
        <a:xfrm>
          <a:off x="0" y="0"/>
          <a:ext cx="0" cy="0"/>
          <a:chOff x="0" y="0"/>
          <a:chExt cx="0" cy="0"/>
        </a:xfrm>
      </p:grpSpPr>
      <p:sp>
        <p:nvSpPr>
          <p:cNvPr id="428" name="Google Shape;428;p58"/>
          <p:cNvSpPr txBox="1">
            <a:spLocks noGrp="1"/>
          </p:cNvSpPr>
          <p:nvPr>
            <p:ph type="body" idx="1"/>
          </p:nvPr>
        </p:nvSpPr>
        <p:spPr>
          <a:xfrm>
            <a:off x="125035" y="1281447"/>
            <a:ext cx="7722300" cy="2843299"/>
          </a:xfrm>
          <a:prstGeom prst="rect">
            <a:avLst/>
          </a:prstGeom>
        </p:spPr>
        <p:txBody>
          <a:bodyPr spcFirstLastPara="1" wrap="square" lIns="91425" tIns="91425" rIns="91425" bIns="91425" anchor="t" anchorCtr="0">
            <a:noAutofit/>
          </a:bodyPr>
          <a:lstStyle/>
          <a:p>
            <a:pPr marL="158750" indent="0" algn="l">
              <a:spcBef>
                <a:spcPts val="0"/>
              </a:spcBef>
              <a:spcAft>
                <a:spcPts val="0"/>
              </a:spcAft>
              <a:buNone/>
            </a:pPr>
            <a:r>
              <a:rPr lang="en-US" sz="1100" dirty="0">
                <a:solidFill>
                  <a:schemeClr val="tx2"/>
                </a:solidFill>
                <a:effectLst/>
                <a:latin typeface="David" panose="020E0502060401010101" pitchFamily="34" charset="-79"/>
                <a:cs typeface="David" panose="020E0502060401010101" pitchFamily="34" charset="-79"/>
              </a:rPr>
              <a:t>Since I chose to refer to some factors as influential, I will refer to the two main components of the study, density, and mortality, as having an indirect relationship. Accordingly, I will examine the direct relationship between each factor:</a:t>
            </a:r>
          </a:p>
          <a:p>
            <a:pPr algn="l">
              <a:spcBef>
                <a:spcPts val="0"/>
              </a:spcBef>
              <a:spcAft>
                <a:spcPts val="0"/>
              </a:spcAft>
              <a:buFont typeface="Arial" panose="020B0604020202020204" pitchFamily="34" charset="0"/>
              <a:buChar char="•"/>
            </a:pPr>
            <a:r>
              <a:rPr lang="en-US" sz="1100" dirty="0">
                <a:solidFill>
                  <a:schemeClr val="tx2"/>
                </a:solidFill>
                <a:effectLst/>
                <a:latin typeface="David" panose="020E0502060401010101" pitchFamily="34" charset="-79"/>
                <a:cs typeface="David" panose="020E0502060401010101" pitchFamily="34" charset="-79"/>
              </a:rPr>
              <a:t>The rate of road accidents</a:t>
            </a:r>
          </a:p>
          <a:p>
            <a:pPr algn="l">
              <a:spcBef>
                <a:spcPts val="0"/>
              </a:spcBef>
              <a:spcAft>
                <a:spcPts val="0"/>
              </a:spcAft>
              <a:buFont typeface="Arial" panose="020B0604020202020204" pitchFamily="34" charset="0"/>
              <a:buChar char="•"/>
            </a:pPr>
            <a:r>
              <a:rPr lang="en-US" sz="1100" dirty="0">
                <a:solidFill>
                  <a:schemeClr val="tx2"/>
                </a:solidFill>
                <a:effectLst/>
                <a:latin typeface="David" panose="020E0502060401010101" pitchFamily="34" charset="-79"/>
                <a:cs typeface="David" panose="020E0502060401010101" pitchFamily="34" charset="-79"/>
              </a:rPr>
              <a:t>The number of patients with the coronavirus</a:t>
            </a:r>
          </a:p>
          <a:p>
            <a:pPr algn="l">
              <a:spcBef>
                <a:spcPts val="0"/>
              </a:spcBef>
              <a:spcAft>
                <a:spcPts val="0"/>
              </a:spcAft>
              <a:buFont typeface="Arial" panose="020B0604020202020204" pitchFamily="34" charset="0"/>
              <a:buChar char="•"/>
            </a:pPr>
            <a:r>
              <a:rPr lang="en-US" sz="1100" dirty="0">
                <a:solidFill>
                  <a:schemeClr val="tx2"/>
                </a:solidFill>
                <a:effectLst/>
                <a:latin typeface="David" panose="020E0502060401010101" pitchFamily="34" charset="-79"/>
                <a:cs typeface="David" panose="020E0502060401010101" pitchFamily="34" charset="-79"/>
              </a:rPr>
              <a:t>The number of polluting emissions of CO2</a:t>
            </a:r>
          </a:p>
          <a:p>
            <a:pPr algn="l">
              <a:spcBef>
                <a:spcPts val="0"/>
              </a:spcBef>
              <a:spcAft>
                <a:spcPts val="0"/>
              </a:spcAft>
              <a:buFont typeface="Arial" panose="020B0604020202020204" pitchFamily="34" charset="0"/>
              <a:buChar char="•"/>
            </a:pPr>
            <a:r>
              <a:rPr lang="en-US" sz="1100" dirty="0">
                <a:solidFill>
                  <a:schemeClr val="tx2"/>
                </a:solidFill>
                <a:effectLst/>
                <a:latin typeface="David" panose="020E0502060401010101" pitchFamily="34" charset="-79"/>
                <a:cs typeface="David" panose="020E0502060401010101" pitchFamily="34" charset="-79"/>
              </a:rPr>
              <a:t>The death rate</a:t>
            </a:r>
          </a:p>
          <a:p>
            <a:pPr marL="158750" indent="0" algn="l">
              <a:spcBef>
                <a:spcPts val="0"/>
              </a:spcBef>
              <a:spcAft>
                <a:spcPts val="0"/>
              </a:spcAft>
              <a:buNone/>
            </a:pPr>
            <a:r>
              <a:rPr lang="en-US" sz="1100" dirty="0">
                <a:solidFill>
                  <a:schemeClr val="tx2"/>
                </a:solidFill>
                <a:effectLst/>
                <a:latin typeface="David" panose="020E0502060401010101" pitchFamily="34" charset="-79"/>
                <a:cs typeface="David" panose="020E0502060401010101" pitchFamily="34" charset="-79"/>
              </a:rPr>
              <a:t>In light of this, I chose to present the overarching question of the research and, as part of it, sub-questions relevant to the various factors.</a:t>
            </a:r>
          </a:p>
          <a:p>
            <a:pPr marL="158750" indent="0" algn="l">
              <a:spcBef>
                <a:spcPts val="0"/>
              </a:spcBef>
              <a:spcAft>
                <a:spcPts val="0"/>
              </a:spcAft>
              <a:buNone/>
            </a:pPr>
            <a:br>
              <a:rPr lang="en-US" sz="1100" dirty="0">
                <a:solidFill>
                  <a:schemeClr val="tx2"/>
                </a:solidFill>
                <a:effectLst/>
                <a:latin typeface="David" panose="020E0502060401010101" pitchFamily="34" charset="-79"/>
                <a:cs typeface="David" panose="020E0502060401010101" pitchFamily="34" charset="-79"/>
              </a:rPr>
            </a:br>
            <a:endParaRPr lang="en-US" sz="1100" dirty="0">
              <a:solidFill>
                <a:schemeClr val="tx2"/>
              </a:solidFill>
              <a:effectLst/>
              <a:latin typeface="David" panose="020E0502060401010101" pitchFamily="34" charset="-79"/>
              <a:cs typeface="David" panose="020E0502060401010101" pitchFamily="34" charset="-79"/>
            </a:endParaRPr>
          </a:p>
          <a:p>
            <a:pPr marL="158750" indent="0" algn="l">
              <a:spcBef>
                <a:spcPts val="0"/>
              </a:spcBef>
              <a:spcAft>
                <a:spcPts val="0"/>
              </a:spcAft>
              <a:buNone/>
            </a:pPr>
            <a:r>
              <a:rPr lang="en-US" sz="1100" b="1" dirty="0">
                <a:solidFill>
                  <a:schemeClr val="tx2"/>
                </a:solidFill>
                <a:effectLst/>
                <a:latin typeface="David" panose="020E0502060401010101" pitchFamily="34" charset="-79"/>
                <a:cs typeface="David" panose="020E0502060401010101" pitchFamily="34" charset="-79"/>
              </a:rPr>
              <a:t>The super question of the research:</a:t>
            </a:r>
            <a:r>
              <a:rPr lang="en-US" sz="1100" dirty="0">
                <a:solidFill>
                  <a:schemeClr val="tx2"/>
                </a:solidFill>
                <a:effectLst/>
                <a:latin typeface="David" panose="020E0502060401010101" pitchFamily="34" charset="-79"/>
                <a:cs typeface="David" panose="020E0502060401010101" pitchFamily="34" charset="-79"/>
              </a:rPr>
              <a:t> Is there a connection between density and the death rate in the world?</a:t>
            </a:r>
          </a:p>
          <a:p>
            <a:pPr marL="158750" indent="0" algn="l">
              <a:spcBef>
                <a:spcPts val="0"/>
              </a:spcBef>
              <a:spcAft>
                <a:spcPts val="0"/>
              </a:spcAft>
              <a:buNone/>
            </a:pPr>
            <a:r>
              <a:rPr lang="en-US" sz="1100" dirty="0">
                <a:solidFill>
                  <a:schemeClr val="tx2"/>
                </a:solidFill>
                <a:effectLst/>
                <a:latin typeface="David" panose="020E0502060401010101" pitchFamily="34" charset="-79"/>
                <a:cs typeface="David" panose="020E0502060401010101" pitchFamily="34" charset="-79"/>
              </a:rPr>
              <a:t>Sub-questions related to the main question:</a:t>
            </a:r>
          </a:p>
          <a:p>
            <a:pPr algn="l">
              <a:spcBef>
                <a:spcPts val="0"/>
              </a:spcBef>
              <a:spcAft>
                <a:spcPts val="0"/>
              </a:spcAft>
            </a:pPr>
            <a:r>
              <a:rPr lang="en-US" sz="1100" dirty="0">
                <a:solidFill>
                  <a:schemeClr val="tx2"/>
                </a:solidFill>
                <a:effectLst/>
                <a:latin typeface="David" panose="020E0502060401010101" pitchFamily="34" charset="-79"/>
                <a:cs typeface="David" panose="020E0502060401010101" pitchFamily="34" charset="-79"/>
              </a:rPr>
              <a:t>Does the density of vehicles in the country affect the rate of road accidents and, consequently, the death rate?</a:t>
            </a:r>
          </a:p>
          <a:p>
            <a:pPr algn="l">
              <a:spcBef>
                <a:spcPts val="0"/>
              </a:spcBef>
              <a:spcAft>
                <a:spcPts val="0"/>
              </a:spcAft>
            </a:pPr>
            <a:r>
              <a:rPr lang="en-US" sz="1100" dirty="0">
                <a:solidFill>
                  <a:schemeClr val="tx2"/>
                </a:solidFill>
                <a:effectLst/>
                <a:latin typeface="David" panose="020E0502060401010101" pitchFamily="34" charset="-79"/>
                <a:cs typeface="David" panose="020E0502060401010101" pitchFamily="34" charset="-79"/>
              </a:rPr>
              <a:t>Does the population density in the country affect mortality from diseases (corona as a representative case)?</a:t>
            </a:r>
          </a:p>
          <a:p>
            <a:pPr algn="l">
              <a:spcBef>
                <a:spcPts val="0"/>
              </a:spcBef>
              <a:spcAft>
                <a:spcPts val="0"/>
              </a:spcAft>
            </a:pPr>
            <a:r>
              <a:rPr lang="en-US" sz="1100" dirty="0">
                <a:solidFill>
                  <a:schemeClr val="tx2"/>
                </a:solidFill>
                <a:effectLst/>
                <a:latin typeface="David" panose="020E0502060401010101" pitchFamily="34" charset="-79"/>
                <a:cs typeface="David" panose="020E0502060401010101" pitchFamily="34" charset="-79"/>
              </a:rPr>
              <a:t>Does the population density in the country affect the number of deaths from pollutant emissions (carbon dioxide as a representative case)?</a:t>
            </a:r>
          </a:p>
          <a:p>
            <a:pPr marL="0" lvl="0" indent="0" algn="l" rtl="1">
              <a:lnSpc>
                <a:spcPct val="150000"/>
              </a:lnSpc>
              <a:spcBef>
                <a:spcPts val="1000"/>
              </a:spcBef>
              <a:buNone/>
            </a:pPr>
            <a:endParaRPr sz="1100" dirty="0">
              <a:solidFill>
                <a:schemeClr val="tx2"/>
              </a:solidFill>
              <a:latin typeface="David" panose="020E0502060401010101" pitchFamily="34" charset="-79"/>
              <a:ea typeface="David Libre"/>
              <a:cs typeface="David" panose="020E0502060401010101" pitchFamily="34" charset="-79"/>
              <a:sym typeface="David Libre"/>
            </a:endParaRPr>
          </a:p>
        </p:txBody>
      </p:sp>
      <p:sp>
        <p:nvSpPr>
          <p:cNvPr id="429" name="Google Shape;429;p58"/>
          <p:cNvSpPr txBox="1">
            <a:spLocks noGrp="1"/>
          </p:cNvSpPr>
          <p:nvPr>
            <p:ph type="ctrTitle"/>
          </p:nvPr>
        </p:nvSpPr>
        <p:spPr>
          <a:xfrm>
            <a:off x="1430125" y="298725"/>
            <a:ext cx="5080800" cy="7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David Libre"/>
                <a:ea typeface="David Libre"/>
                <a:cs typeface="David Libre"/>
                <a:sym typeface="David Libre"/>
              </a:rPr>
              <a:t>Research questions</a:t>
            </a:r>
            <a:endParaRPr b="1" dirty="0">
              <a:latin typeface="David Libre"/>
              <a:ea typeface="David Libre"/>
              <a:cs typeface="David Libre"/>
              <a:sym typeface="David Libre"/>
            </a:endParaRPr>
          </a:p>
        </p:txBody>
      </p:sp>
    </p:spTree>
    <p:extLst>
      <p:ext uri="{BB962C8B-B14F-4D97-AF65-F5344CB8AC3E}">
        <p14:creationId xmlns:p14="http://schemas.microsoft.com/office/powerpoint/2010/main" val="72579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433"/>
        <p:cNvGrpSpPr/>
        <p:nvPr/>
      </p:nvGrpSpPr>
      <p:grpSpPr>
        <a:xfrm>
          <a:off x="0" y="0"/>
          <a:ext cx="0" cy="0"/>
          <a:chOff x="0" y="0"/>
          <a:chExt cx="0" cy="0"/>
        </a:xfrm>
      </p:grpSpPr>
      <p:sp>
        <p:nvSpPr>
          <p:cNvPr id="434" name="Google Shape;434;p59"/>
          <p:cNvSpPr txBox="1">
            <a:spLocks noGrp="1"/>
          </p:cNvSpPr>
          <p:nvPr>
            <p:ph type="body" idx="1"/>
          </p:nvPr>
        </p:nvSpPr>
        <p:spPr>
          <a:xfrm>
            <a:off x="178175" y="1070347"/>
            <a:ext cx="7722300" cy="3067200"/>
          </a:xfrm>
          <a:prstGeom prst="rect">
            <a:avLst/>
          </a:prstGeom>
        </p:spPr>
        <p:txBody>
          <a:bodyPr spcFirstLastPara="1" wrap="square" lIns="91425" tIns="91425" rIns="91425" bIns="91425" anchor="t" anchorCtr="0">
            <a:noAutofit/>
          </a:bodyPr>
          <a:lstStyle/>
          <a:p>
            <a:pPr marL="0" indent="0" algn="l" rtl="1">
              <a:lnSpc>
                <a:spcPct val="150000"/>
              </a:lnSpc>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I hypothesize that density indirectly affects mortality in some cases and to a reasonable extent. Also, I believe that each of the factors has a direct effect on the mortality rate. It is important to note that I do not take into account other factors that also affect the mortality rate; these may harm the study results and produce insufficient reliable results. Therefore, must take decisive effects of crowding regarding each factor and the mortality rate must be taken with a limited guarantee.</a:t>
            </a:r>
          </a:p>
          <a:p>
            <a:pPr marL="0" indent="0" algn="l" rtl="1">
              <a:lnSpc>
                <a:spcPct val="150000"/>
              </a:lnSpc>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Overcrowding allows the passage of viral diseases, such as the coronavirus. The more crowded the country, the higher the chance that the virus will pass between people and thus affects the mortality rate. Also, with demographic growth, there is a constant increase in the level of energy consumption and the number of vehicles in the world, resulting in pollutant emissions, especially CO2. This is consistent with the fact that the mortality rate increases in this light. In addition, I believe that the density of vehicles, which is reflected in the increasing number of vehicles, affects the rate of road accidents, which also "contributes" to the death rate. Therefore, I can assess the relationship between the abovementioned factors on density affecting the mortality rate.</a:t>
            </a:r>
            <a:endParaRPr lang="he-IL" sz="1100" dirty="0">
              <a:solidFill>
                <a:schemeClr val="lt1"/>
              </a:solidFill>
              <a:latin typeface="David" panose="020E0502060401010101" pitchFamily="34" charset="-79"/>
              <a:ea typeface="David Libre"/>
              <a:cs typeface="David" panose="020E0502060401010101" pitchFamily="34" charset="-79"/>
              <a:sym typeface="David Libre"/>
            </a:endParaRPr>
          </a:p>
        </p:txBody>
      </p:sp>
      <p:sp>
        <p:nvSpPr>
          <p:cNvPr id="435" name="Google Shape;435;p59"/>
          <p:cNvSpPr txBox="1">
            <a:spLocks noGrp="1"/>
          </p:cNvSpPr>
          <p:nvPr>
            <p:ph type="ctrTitle"/>
          </p:nvPr>
        </p:nvSpPr>
        <p:spPr>
          <a:xfrm>
            <a:off x="1430125" y="298725"/>
            <a:ext cx="5080800" cy="7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David Libre"/>
                <a:ea typeface="David Libre"/>
                <a:cs typeface="David Libre"/>
                <a:sym typeface="David Libre"/>
              </a:rPr>
              <a:t>The research assumption</a:t>
            </a:r>
            <a:endParaRPr b="1" dirty="0">
              <a:latin typeface="David Libre"/>
              <a:ea typeface="David Libre"/>
              <a:cs typeface="David Libre"/>
              <a:sym typeface="David Libr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451"/>
        <p:cNvGrpSpPr/>
        <p:nvPr/>
      </p:nvGrpSpPr>
      <p:grpSpPr>
        <a:xfrm>
          <a:off x="0" y="0"/>
          <a:ext cx="0" cy="0"/>
          <a:chOff x="0" y="0"/>
          <a:chExt cx="0" cy="0"/>
        </a:xfrm>
      </p:grpSpPr>
      <p:sp>
        <p:nvSpPr>
          <p:cNvPr id="452" name="Google Shape;452;p62"/>
          <p:cNvSpPr txBox="1">
            <a:spLocks noGrp="1"/>
          </p:cNvSpPr>
          <p:nvPr>
            <p:ph type="body" idx="1"/>
          </p:nvPr>
        </p:nvSpPr>
        <p:spPr>
          <a:xfrm>
            <a:off x="171070" y="841489"/>
            <a:ext cx="7722300" cy="3563086"/>
          </a:xfrm>
          <a:prstGeom prst="rect">
            <a:avLst/>
          </a:prstGeom>
        </p:spPr>
        <p:txBody>
          <a:bodyPr spcFirstLastPara="1" wrap="square" lIns="91425" tIns="91425" rIns="91425" bIns="91425" anchor="t" anchorCtr="0">
            <a:noAutofit/>
          </a:bodyPr>
          <a:lstStyle/>
          <a:p>
            <a:pPr marL="158750" indent="0" algn="l" rtl="1">
              <a:lnSpc>
                <a:spcPct val="150000"/>
              </a:lnSpc>
              <a:buNone/>
            </a:pPr>
            <a:r>
              <a:rPr lang="en-US" sz="1100" dirty="0">
                <a:solidFill>
                  <a:schemeClr val="tx1"/>
                </a:solidFill>
                <a:latin typeface="David" panose="020E0502060401010101" pitchFamily="34" charset="-79"/>
                <a:cs typeface="David" panose="020E0502060401010101" pitchFamily="34" charset="-79"/>
              </a:rPr>
              <a:t>Diseases, flus, and global epidemics, such as the corona epidemic, are a major factor and are even considered to be the most influential factor in the thinning of the population and death rates in the world. According to the World Health Organization (WHO), the death rate in the last year increased mainly in light of the corona epidemic which claimed the lives of 3.41 million people, in addition to the 'fixed' death rate. A direct relationship was found that proves that population density and diseases, such as the coronavirus, are A direct connection based on the fact that the denser the country is, the faster and more intensively the disease spreads and causes an increase in the death rate (</a:t>
            </a:r>
            <a:r>
              <a:rPr lang="en-US" sz="1100" dirty="0" err="1">
                <a:solidFill>
                  <a:schemeClr val="tx1"/>
                </a:solidFill>
                <a:latin typeface="David" panose="020E0502060401010101" pitchFamily="34" charset="-79"/>
                <a:cs typeface="David" panose="020E0502060401010101" pitchFamily="34" charset="-79"/>
              </a:rPr>
              <a:t>A.Bhadra</a:t>
            </a:r>
            <a:r>
              <a:rPr lang="en-US" sz="1100" dirty="0">
                <a:solidFill>
                  <a:schemeClr val="tx1"/>
                </a:solidFill>
                <a:latin typeface="David" panose="020E0502060401010101" pitchFamily="34" charset="-79"/>
                <a:cs typeface="David" panose="020E0502060401010101" pitchFamily="34" charset="-79"/>
              </a:rPr>
              <a:t> et al, 2020). Moreover, in another article, they found that population density is a dominant factor in accelerating contagion (Anderson and May, 1981).</a:t>
            </a:r>
          </a:p>
          <a:p>
            <a:pPr marL="158750" indent="0" algn="l" rtl="1">
              <a:lnSpc>
                <a:spcPct val="150000"/>
              </a:lnSpc>
              <a:buNone/>
            </a:pPr>
            <a:r>
              <a:rPr lang="en-US" sz="1100" dirty="0">
                <a:solidFill>
                  <a:schemeClr val="tx1"/>
                </a:solidFill>
                <a:latin typeface="David" panose="020E0502060401010101" pitchFamily="34" charset="-79"/>
                <a:cs typeface="David" panose="020E0502060401010101" pitchFamily="34" charset="-79"/>
              </a:rPr>
              <a:t>Another factor that has a significant impact on the mortality rate in the world is traffic accidents. According to reports from the World Health Organization (WHO) annual summaries, road accidents are the second cause, right after diseases, from which most people are killed worldwide. Although the last year, a decrease in the percentage of road accidents is noticeable, due to the corona epidemic and the fact that the closures left us in homes and thus, the number of vehicles on the roads has decreased significantly, it is expected to increase (R. </a:t>
            </a:r>
            <a:r>
              <a:rPr lang="en-US" sz="1100" dirty="0" err="1">
                <a:solidFill>
                  <a:schemeClr val="tx1"/>
                </a:solidFill>
                <a:latin typeface="David" panose="020E0502060401010101" pitchFamily="34" charset="-79"/>
                <a:cs typeface="David" panose="020E0502060401010101" pitchFamily="34" charset="-79"/>
              </a:rPr>
              <a:t>Gedborg</a:t>
            </a:r>
            <a:r>
              <a:rPr lang="en-US" sz="1100" dirty="0">
                <a:solidFill>
                  <a:schemeClr val="tx1"/>
                </a:solidFill>
                <a:latin typeface="David" panose="020E0502060401010101" pitchFamily="34" charset="-79"/>
                <a:cs typeface="David" panose="020E0502060401010101" pitchFamily="34" charset="-79"/>
              </a:rPr>
              <a:t>, 2010).</a:t>
            </a:r>
            <a:endParaRPr lang="en-US" sz="1100" dirty="0">
              <a:solidFill>
                <a:schemeClr val="tx1"/>
              </a:solidFill>
              <a:latin typeface="David" panose="020E0502060401010101" pitchFamily="34" charset="-79"/>
              <a:ea typeface="David Libre"/>
              <a:cs typeface="David" panose="020E0502060401010101" pitchFamily="34" charset="-79"/>
              <a:sym typeface="David Libre"/>
            </a:endParaRPr>
          </a:p>
        </p:txBody>
      </p:sp>
      <p:sp>
        <p:nvSpPr>
          <p:cNvPr id="453" name="Google Shape;453;p62"/>
          <p:cNvSpPr txBox="1">
            <a:spLocks noGrp="1"/>
          </p:cNvSpPr>
          <p:nvPr>
            <p:ph type="ctrTitle"/>
          </p:nvPr>
        </p:nvSpPr>
        <p:spPr>
          <a:xfrm>
            <a:off x="1430125" y="298725"/>
            <a:ext cx="5080800" cy="7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David Libre"/>
                <a:ea typeface="David Libre"/>
                <a:cs typeface="David Libre"/>
                <a:sym typeface="David Libre"/>
              </a:rPr>
              <a:t>Review of the Literature</a:t>
            </a:r>
            <a:endParaRPr b="1" dirty="0">
              <a:latin typeface="David Libre"/>
              <a:ea typeface="David Libre"/>
              <a:cs typeface="David Libre"/>
              <a:sym typeface="David Libr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445"/>
        <p:cNvGrpSpPr/>
        <p:nvPr/>
      </p:nvGrpSpPr>
      <p:grpSpPr>
        <a:xfrm>
          <a:off x="0" y="0"/>
          <a:ext cx="0" cy="0"/>
          <a:chOff x="0" y="0"/>
          <a:chExt cx="0" cy="0"/>
        </a:xfrm>
      </p:grpSpPr>
      <p:sp>
        <p:nvSpPr>
          <p:cNvPr id="446" name="Google Shape;446;p61"/>
          <p:cNvSpPr txBox="1">
            <a:spLocks noGrp="1"/>
          </p:cNvSpPr>
          <p:nvPr>
            <p:ph type="body" idx="1"/>
          </p:nvPr>
        </p:nvSpPr>
        <p:spPr>
          <a:xfrm>
            <a:off x="178175" y="1226504"/>
            <a:ext cx="7722300" cy="3067200"/>
          </a:xfrm>
          <a:prstGeom prst="rect">
            <a:avLst/>
          </a:prstGeom>
        </p:spPr>
        <p:txBody>
          <a:bodyPr spcFirstLastPara="1" wrap="square" lIns="91425" tIns="91425" rIns="91425" bIns="91425" anchor="t" anchorCtr="0">
            <a:noAutofit/>
          </a:bodyPr>
          <a:lstStyle/>
          <a:p>
            <a:pPr marL="0" indent="0" algn="l" rtl="1">
              <a:lnSpc>
                <a:spcPct val="150000"/>
              </a:lnSpc>
              <a:spcBef>
                <a:spcPts val="1000"/>
              </a:spcBef>
              <a:buNone/>
            </a:pPr>
            <a:r>
              <a:rPr lang="en-US" sz="1100" dirty="0">
                <a:solidFill>
                  <a:schemeClr val="tx1"/>
                </a:solidFill>
                <a:latin typeface="David" panose="020E0502060401010101" pitchFamily="34" charset="-79"/>
                <a:cs typeface="David" panose="020E0502060401010101" pitchFamily="34" charset="-79"/>
              </a:rPr>
              <a:t>Human activity since the pre-industrial era has resulted in a significant increase in air pollution (IPCC, 2001). Measurements at various sites in the Northern Hemisphere indicate an increase from 1860 to 2000 in surface ozone (O3) almost four times. Also, increased sulfur concentration in Greenland's ice cores and many carbon dioxide (CO2) emissions doubled significantly. A study conducted in the USA investigated the changes in the number of pollutants in the last hundred years using a global climate model. The results indicated a significant increase in the number of contaminants due to human activity, which causes an increase in the death rate every year (</a:t>
            </a:r>
            <a:r>
              <a:rPr lang="en-US" sz="1100" dirty="0" err="1">
                <a:solidFill>
                  <a:schemeClr val="tx1"/>
                </a:solidFill>
                <a:latin typeface="David" panose="020E0502060401010101" pitchFamily="34" charset="-79"/>
                <a:cs typeface="David" panose="020E0502060401010101" pitchFamily="34" charset="-79"/>
              </a:rPr>
              <a:t>Y.Fang</a:t>
            </a:r>
            <a:r>
              <a:rPr lang="en-US" sz="1100" dirty="0">
                <a:solidFill>
                  <a:schemeClr val="tx1"/>
                </a:solidFill>
                <a:latin typeface="David" panose="020E0502060401010101" pitchFamily="34" charset="-79"/>
                <a:cs typeface="David" panose="020E0502060401010101" pitchFamily="34" charset="-79"/>
              </a:rPr>
              <a:t> et al. 2013). The rise in air pollution and greenhouse gas emissions, the increase in the human population in the Middle East, and the density in every country are increasing.</a:t>
            </a:r>
          </a:p>
          <a:p>
            <a:pPr marL="0" indent="0" algn="l" rtl="1">
              <a:lnSpc>
                <a:spcPct val="150000"/>
              </a:lnSpc>
              <a:spcBef>
                <a:spcPts val="1000"/>
              </a:spcBef>
              <a:buNone/>
            </a:pPr>
            <a:r>
              <a:rPr lang="en-US" sz="1100" dirty="0">
                <a:solidFill>
                  <a:schemeClr val="tx1"/>
                </a:solidFill>
                <a:latin typeface="David" panose="020E0502060401010101" pitchFamily="34" charset="-79"/>
                <a:cs typeface="David" panose="020E0502060401010101" pitchFamily="34" charset="-79"/>
              </a:rPr>
              <a:t>In another article, they proved a direct connection between the increase in population and density in the world and the increase in the number of emissions which are a significant cause of mortality in the world (</a:t>
            </a:r>
            <a:r>
              <a:rPr lang="en-US" sz="1100" dirty="0" err="1">
                <a:solidFill>
                  <a:schemeClr val="tx1"/>
                </a:solidFill>
                <a:latin typeface="David" panose="020E0502060401010101" pitchFamily="34" charset="-79"/>
                <a:cs typeface="David" panose="020E0502060401010101" pitchFamily="34" charset="-79"/>
              </a:rPr>
              <a:t>C.Fan</a:t>
            </a:r>
            <a:r>
              <a:rPr lang="en-US" sz="1100" dirty="0">
                <a:solidFill>
                  <a:schemeClr val="tx1"/>
                </a:solidFill>
                <a:latin typeface="David" panose="020E0502060401010101" pitchFamily="34" charset="-79"/>
                <a:cs typeface="David" panose="020E0502060401010101" pitchFamily="34" charset="-79"/>
              </a:rPr>
              <a:t>. 2018).</a:t>
            </a:r>
            <a:endParaRPr sz="1100" dirty="0">
              <a:solidFill>
                <a:schemeClr val="tx1"/>
              </a:solidFill>
              <a:latin typeface="David" panose="020E0502060401010101" pitchFamily="34" charset="-79"/>
              <a:ea typeface="David Libre"/>
              <a:cs typeface="David" panose="020E0502060401010101" pitchFamily="34" charset="-79"/>
              <a:sym typeface="David Libre"/>
            </a:endParaRPr>
          </a:p>
          <a:p>
            <a:pPr marL="0" lvl="0" indent="0" algn="l" rtl="0">
              <a:spcBef>
                <a:spcPts val="0"/>
              </a:spcBef>
              <a:spcAft>
                <a:spcPts val="0"/>
              </a:spcAft>
              <a:buNone/>
            </a:pPr>
            <a:endParaRPr sz="1100" dirty="0">
              <a:solidFill>
                <a:schemeClr val="tx1"/>
              </a:solidFill>
              <a:latin typeface="David" panose="020E0502060401010101" pitchFamily="34" charset="-79"/>
              <a:ea typeface="David Libre"/>
              <a:cs typeface="David" panose="020E0502060401010101" pitchFamily="34" charset="-79"/>
              <a:sym typeface="David Libre"/>
            </a:endParaRPr>
          </a:p>
        </p:txBody>
      </p:sp>
      <p:sp>
        <p:nvSpPr>
          <p:cNvPr id="447" name="Google Shape;447;p61"/>
          <p:cNvSpPr txBox="1">
            <a:spLocks noGrp="1"/>
          </p:cNvSpPr>
          <p:nvPr>
            <p:ph type="ctrTitle"/>
          </p:nvPr>
        </p:nvSpPr>
        <p:spPr>
          <a:xfrm>
            <a:off x="1430125" y="298725"/>
            <a:ext cx="5080800" cy="7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David Libre"/>
                <a:ea typeface="David Libre"/>
                <a:cs typeface="David Libre"/>
                <a:sym typeface="David Libre"/>
              </a:rPr>
              <a:t>Review of the Literature</a:t>
            </a:r>
            <a:endParaRPr b="1" dirty="0">
              <a:latin typeface="David Libre"/>
              <a:ea typeface="David Libre"/>
              <a:cs typeface="David Libre"/>
              <a:sym typeface="David Libr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463"/>
        <p:cNvGrpSpPr/>
        <p:nvPr/>
      </p:nvGrpSpPr>
      <p:grpSpPr>
        <a:xfrm>
          <a:off x="0" y="0"/>
          <a:ext cx="0" cy="0"/>
          <a:chOff x="0" y="0"/>
          <a:chExt cx="0" cy="0"/>
        </a:xfrm>
      </p:grpSpPr>
      <p:sp>
        <p:nvSpPr>
          <p:cNvPr id="471" name="Google Shape;471;p64"/>
          <p:cNvSpPr txBox="1">
            <a:spLocks noGrp="1"/>
          </p:cNvSpPr>
          <p:nvPr>
            <p:ph type="ctrTitle"/>
          </p:nvPr>
        </p:nvSpPr>
        <p:spPr>
          <a:xfrm>
            <a:off x="3094092" y="107287"/>
            <a:ext cx="3048000" cy="5524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David Libre"/>
                <a:ea typeface="David Libre"/>
                <a:cs typeface="David Libre"/>
                <a:sym typeface="David Libre"/>
              </a:rPr>
              <a:t>Research method</a:t>
            </a:r>
            <a:endParaRPr b="1" dirty="0">
              <a:latin typeface="David Libre"/>
              <a:ea typeface="David Libre"/>
              <a:cs typeface="David Libre"/>
              <a:sym typeface="David Libre"/>
            </a:endParaRPr>
          </a:p>
        </p:txBody>
      </p:sp>
      <p:sp>
        <p:nvSpPr>
          <p:cNvPr id="472" name="Google Shape;472;p64"/>
          <p:cNvSpPr txBox="1">
            <a:spLocks noGrp="1"/>
          </p:cNvSpPr>
          <p:nvPr>
            <p:ph type="subTitle" idx="1"/>
          </p:nvPr>
        </p:nvSpPr>
        <p:spPr>
          <a:xfrm>
            <a:off x="221424" y="786717"/>
            <a:ext cx="5336976" cy="1358884"/>
          </a:xfrm>
          <a:prstGeom prst="rect">
            <a:avLst/>
          </a:prstGeom>
        </p:spPr>
        <p:txBody>
          <a:bodyPr spcFirstLastPara="1" wrap="square" lIns="91425" tIns="91425" rIns="91425" bIns="91425" anchor="t" anchorCtr="0">
            <a:noAutofit/>
          </a:bodyPr>
          <a:lstStyle/>
          <a:p>
            <a:pPr marL="0" lvl="0" indent="0" algn="l" rtl="1">
              <a:lnSpc>
                <a:spcPct val="150000"/>
              </a:lnSpc>
            </a:pPr>
            <a:r>
              <a:rPr lang="en-US" sz="1100" dirty="0">
                <a:solidFill>
                  <a:srgbClr val="FFFFFF"/>
                </a:solidFill>
                <a:latin typeface="David" panose="020E0502060401010101" pitchFamily="34" charset="-79"/>
                <a:ea typeface="David Libre"/>
                <a:cs typeface="David" panose="020E0502060401010101" pitchFamily="34" charset="-79"/>
                <a:sym typeface="David Libre"/>
              </a:rPr>
              <a:t>First, I will collect data based on the population density and the death rate in all countries. At the same time, I will collect data on significant causes of mortality among populations in the world, such as the number of road accidents each year, the amount of greenhouse gas emissions (focusing on CO2), and diseases (concentrating on the coronavirus).</a:t>
            </a:r>
            <a:endParaRPr lang="he-IL" sz="1100" dirty="0">
              <a:solidFill>
                <a:srgbClr val="FFFFFF"/>
              </a:solidFill>
              <a:latin typeface="David" panose="020E0502060401010101" pitchFamily="34" charset="-79"/>
              <a:ea typeface="David Libre"/>
              <a:cs typeface="David" panose="020E0502060401010101" pitchFamily="34" charset="-79"/>
              <a:sym typeface="David Libre"/>
            </a:endParaRPr>
          </a:p>
        </p:txBody>
      </p:sp>
      <p:sp>
        <p:nvSpPr>
          <p:cNvPr id="473" name="Google Shape;473;p64"/>
          <p:cNvSpPr txBox="1">
            <a:spLocks noGrp="1"/>
          </p:cNvSpPr>
          <p:nvPr>
            <p:ph type="subTitle" idx="4"/>
          </p:nvPr>
        </p:nvSpPr>
        <p:spPr>
          <a:xfrm>
            <a:off x="221424" y="2254186"/>
            <a:ext cx="5336976" cy="3659672"/>
          </a:xfrm>
          <a:prstGeom prst="rect">
            <a:avLst/>
          </a:prstGeom>
        </p:spPr>
        <p:txBody>
          <a:bodyPr spcFirstLastPara="1" wrap="square" lIns="91425" tIns="91425" rIns="91425" bIns="91425" anchor="t" anchorCtr="0">
            <a:noAutofit/>
          </a:bodyPr>
          <a:lstStyle/>
          <a:p>
            <a:pPr algn="l">
              <a:spcBef>
                <a:spcPts val="0"/>
              </a:spcBef>
              <a:spcAft>
                <a:spcPts val="0"/>
              </a:spcAft>
            </a:pPr>
            <a:r>
              <a:rPr lang="en-US" sz="1100" dirty="0">
                <a:solidFill>
                  <a:schemeClr val="tx1"/>
                </a:solidFill>
                <a:effectLst/>
                <a:latin typeface="David" panose="020E0502060401010101" pitchFamily="34" charset="-79"/>
                <a:cs typeface="David" panose="020E0502060401010101" pitchFamily="34" charset="-79"/>
              </a:rPr>
              <a:t>Second, I will edit and organize the databases according to my needs. I will gather all this data into one database by consolidating tables that include the information relevant to the study.</a:t>
            </a:r>
          </a:p>
          <a:p>
            <a:pPr algn="l">
              <a:spcBef>
                <a:spcPts val="0"/>
              </a:spcBef>
              <a:spcAft>
                <a:spcPts val="0"/>
              </a:spcAft>
            </a:pPr>
            <a:r>
              <a:rPr lang="en-US" sz="1100" dirty="0">
                <a:solidFill>
                  <a:schemeClr val="tx1"/>
                </a:solidFill>
                <a:effectLst/>
                <a:latin typeface="David" panose="020E0502060401010101" pitchFamily="34" charset="-79"/>
                <a:cs typeface="David" panose="020E0502060401010101" pitchFamily="34" charset="-79"/>
              </a:rPr>
              <a:t>The database will include the following columns:</a:t>
            </a:r>
          </a:p>
          <a:p>
            <a:pPr algn="l">
              <a:spcBef>
                <a:spcPts val="0"/>
              </a:spcBef>
              <a:spcAft>
                <a:spcPts val="0"/>
              </a:spcAft>
              <a:buFont typeface="Arial" panose="020B0604020202020204" pitchFamily="34" charset="0"/>
              <a:buChar char="•"/>
            </a:pPr>
            <a:r>
              <a:rPr lang="en-US" sz="1100" dirty="0">
                <a:solidFill>
                  <a:schemeClr val="tx1"/>
                </a:solidFill>
                <a:effectLst/>
                <a:latin typeface="David" panose="020E0502060401010101" pitchFamily="34" charset="-79"/>
                <a:cs typeface="David" panose="020E0502060401010101" pitchFamily="34" charset="-79"/>
              </a:rPr>
              <a:t>Country names</a:t>
            </a:r>
          </a:p>
          <a:p>
            <a:pPr algn="l">
              <a:spcBef>
                <a:spcPts val="0"/>
              </a:spcBef>
              <a:spcAft>
                <a:spcPts val="0"/>
              </a:spcAft>
              <a:buFont typeface="Arial" panose="020B0604020202020204" pitchFamily="34" charset="0"/>
              <a:buChar char="•"/>
            </a:pPr>
            <a:r>
              <a:rPr lang="en-US" sz="1100" dirty="0">
                <a:solidFill>
                  <a:schemeClr val="tx1"/>
                </a:solidFill>
                <a:effectLst/>
                <a:latin typeface="David" panose="020E0502060401010101" pitchFamily="34" charset="-79"/>
                <a:cs typeface="David" panose="020E0502060401010101" pitchFamily="34" charset="-79"/>
              </a:rPr>
              <a:t>Population size</a:t>
            </a:r>
          </a:p>
          <a:p>
            <a:pPr algn="l">
              <a:spcBef>
                <a:spcPts val="0"/>
              </a:spcBef>
              <a:spcAft>
                <a:spcPts val="0"/>
              </a:spcAft>
              <a:buFont typeface="Arial" panose="020B0604020202020204" pitchFamily="34" charset="0"/>
              <a:buChar char="•"/>
            </a:pPr>
            <a:r>
              <a:rPr lang="en-US" sz="1100" dirty="0">
                <a:solidFill>
                  <a:schemeClr val="tx1"/>
                </a:solidFill>
                <a:effectLst/>
                <a:latin typeface="David" panose="020E0502060401010101" pitchFamily="34" charset="-79"/>
                <a:cs typeface="David" panose="020E0502060401010101" pitchFamily="34" charset="-79"/>
              </a:rPr>
              <a:t>Population density</a:t>
            </a:r>
          </a:p>
          <a:p>
            <a:pPr algn="l">
              <a:spcBef>
                <a:spcPts val="0"/>
              </a:spcBef>
              <a:spcAft>
                <a:spcPts val="0"/>
              </a:spcAft>
              <a:buFont typeface="Arial" panose="020B0604020202020204" pitchFamily="34" charset="0"/>
              <a:buChar char="•"/>
            </a:pPr>
            <a:r>
              <a:rPr lang="en-US" sz="1100" dirty="0">
                <a:solidFill>
                  <a:schemeClr val="tx1"/>
                </a:solidFill>
                <a:effectLst/>
                <a:latin typeface="David" panose="020E0502060401010101" pitchFamily="34" charset="-79"/>
                <a:cs typeface="David" panose="020E0502060401010101" pitchFamily="34" charset="-79"/>
              </a:rPr>
              <a:t>Number of vehicles per 1,000 people</a:t>
            </a:r>
          </a:p>
          <a:p>
            <a:pPr algn="l">
              <a:spcBef>
                <a:spcPts val="0"/>
              </a:spcBef>
              <a:spcAft>
                <a:spcPts val="0"/>
              </a:spcAft>
              <a:buFont typeface="Arial" panose="020B0604020202020204" pitchFamily="34" charset="0"/>
              <a:buChar char="•"/>
            </a:pPr>
            <a:r>
              <a:rPr lang="en-US" sz="1100" dirty="0">
                <a:solidFill>
                  <a:schemeClr val="tx1"/>
                </a:solidFill>
                <a:effectLst/>
                <a:latin typeface="David" panose="020E0502060401010101" pitchFamily="34" charset="-79"/>
                <a:cs typeface="David" panose="020E0502060401010101" pitchFamily="34" charset="-79"/>
              </a:rPr>
              <a:t>The death rate from traffic accidents</a:t>
            </a:r>
          </a:p>
          <a:p>
            <a:pPr algn="l">
              <a:spcBef>
                <a:spcPts val="0"/>
              </a:spcBef>
              <a:spcAft>
                <a:spcPts val="0"/>
              </a:spcAft>
              <a:buFont typeface="Arial" panose="020B0604020202020204" pitchFamily="34" charset="0"/>
              <a:buChar char="•"/>
            </a:pPr>
            <a:r>
              <a:rPr lang="en-US" sz="1100" dirty="0">
                <a:solidFill>
                  <a:schemeClr val="tx1"/>
                </a:solidFill>
                <a:effectLst/>
                <a:latin typeface="David" panose="020E0502060401010101" pitchFamily="34" charset="-79"/>
                <a:cs typeface="David" panose="020E0502060401010101" pitchFamily="34" charset="-79"/>
              </a:rPr>
              <a:t>The death rate from air pollution</a:t>
            </a:r>
          </a:p>
          <a:p>
            <a:pPr algn="l">
              <a:spcBef>
                <a:spcPts val="0"/>
              </a:spcBef>
              <a:spcAft>
                <a:spcPts val="0"/>
              </a:spcAft>
              <a:buFont typeface="Arial" panose="020B0604020202020204" pitchFamily="34" charset="0"/>
              <a:buChar char="•"/>
            </a:pPr>
            <a:r>
              <a:rPr lang="en-US" sz="1100" dirty="0">
                <a:solidFill>
                  <a:schemeClr val="tx1"/>
                </a:solidFill>
                <a:effectLst/>
                <a:latin typeface="David" panose="020E0502060401010101" pitchFamily="34" charset="-79"/>
                <a:cs typeface="David" panose="020E0502060401010101" pitchFamily="34" charset="-79"/>
              </a:rPr>
              <a:t>The death rate from corona</a:t>
            </a:r>
          </a:p>
          <a:p>
            <a:pPr algn="l">
              <a:spcBef>
                <a:spcPts val="0"/>
              </a:spcBef>
              <a:spcAft>
                <a:spcPts val="0"/>
              </a:spcAft>
              <a:buFont typeface="Arial" panose="020B0604020202020204" pitchFamily="34" charset="0"/>
              <a:buChar char="•"/>
            </a:pPr>
            <a:r>
              <a:rPr lang="en-US" sz="1100" dirty="0">
                <a:solidFill>
                  <a:schemeClr val="tx1"/>
                </a:solidFill>
                <a:effectLst/>
                <a:latin typeface="David" panose="020E0502060401010101" pitchFamily="34" charset="-79"/>
                <a:cs typeface="David" panose="020E0502060401010101" pitchFamily="34" charset="-79"/>
              </a:rPr>
              <a:t>The general death rate</a:t>
            </a:r>
          </a:p>
          <a:p>
            <a:pPr marL="0" lvl="0" indent="0" algn="l" rtl="0">
              <a:lnSpc>
                <a:spcPct val="150000"/>
              </a:lnSpc>
              <a:spcBef>
                <a:spcPts val="0"/>
              </a:spcBef>
              <a:spcAft>
                <a:spcPts val="0"/>
              </a:spcAft>
              <a:buNone/>
            </a:pPr>
            <a:endParaRPr sz="1100" b="1" dirty="0">
              <a:solidFill>
                <a:schemeClr val="tx1"/>
              </a:solidFill>
              <a:latin typeface="David" panose="020E0502060401010101" pitchFamily="34" charset="-79"/>
              <a:ea typeface="David Libre"/>
              <a:cs typeface="David" panose="020E0502060401010101" pitchFamily="34" charset="-79"/>
              <a:sym typeface="David Libre"/>
            </a:endParaRPr>
          </a:p>
        </p:txBody>
      </p:sp>
      <p:sp>
        <p:nvSpPr>
          <p:cNvPr id="474" name="Google Shape;474;p64"/>
          <p:cNvSpPr txBox="1">
            <a:spLocks noGrp="1"/>
          </p:cNvSpPr>
          <p:nvPr>
            <p:ph type="subTitle" idx="6"/>
          </p:nvPr>
        </p:nvSpPr>
        <p:spPr>
          <a:xfrm>
            <a:off x="5630000" y="659746"/>
            <a:ext cx="3386176" cy="3424276"/>
          </a:xfrm>
          <a:prstGeom prst="rect">
            <a:avLst/>
          </a:prstGeom>
        </p:spPr>
        <p:txBody>
          <a:bodyPr spcFirstLastPara="1" wrap="square" lIns="91425" tIns="91425" rIns="91425" bIns="91425" anchor="t" anchorCtr="0">
            <a:noAutofit/>
          </a:bodyPr>
          <a:lstStyle/>
          <a:p>
            <a:pPr marL="0" lvl="0" indent="0" algn="l" rtl="1">
              <a:lnSpc>
                <a:spcPct val="150000"/>
              </a:lnSpc>
              <a:spcBef>
                <a:spcPts val="1000"/>
              </a:spcBef>
            </a:pPr>
            <a:r>
              <a:rPr lang="en-US" sz="1100" dirty="0">
                <a:solidFill>
                  <a:srgbClr val="FFFFFF"/>
                </a:solidFill>
                <a:latin typeface="David" panose="020E0502060401010101" pitchFamily="34" charset="-79"/>
                <a:ea typeface="David Libre"/>
                <a:cs typeface="David" panose="020E0502060401010101" pitchFamily="34" charset="-79"/>
                <a:sym typeface="David Libre"/>
              </a:rPr>
              <a:t>Finally, I will conduct a correlation test between the different types of density and the mortality rate. I will try to understand as a general trend whether there is a connection between the two. This type of analysis, expressed through various graphs, will allow me to understand whether there is a specific trend that indicates a relationship between the multiple factors that strengthen our claim that there is indeed a connection between density and the death rate in the various countries. I will strive to get clear trends regarding each research question and understand the relationship between the factors. The results of the research will be presented using various maps and graphs.</a:t>
            </a:r>
            <a:endParaRPr sz="1100" dirty="0">
              <a:solidFill>
                <a:srgbClr val="FFFFFF"/>
              </a:solidFill>
              <a:latin typeface="David" panose="020E0502060401010101" pitchFamily="34" charset="-79"/>
              <a:ea typeface="David Libre"/>
              <a:cs typeface="David" panose="020E0502060401010101" pitchFamily="34" charset="-79"/>
              <a:sym typeface="David Libr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496"/>
        <p:cNvGrpSpPr/>
        <p:nvPr/>
      </p:nvGrpSpPr>
      <p:grpSpPr>
        <a:xfrm>
          <a:off x="0" y="0"/>
          <a:ext cx="0" cy="0"/>
          <a:chOff x="0" y="0"/>
          <a:chExt cx="0" cy="0"/>
        </a:xfrm>
      </p:grpSpPr>
      <p:sp>
        <p:nvSpPr>
          <p:cNvPr id="499" name="Google Shape;499;p66"/>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9</a:t>
            </a:fld>
            <a:endParaRPr/>
          </a:p>
        </p:txBody>
      </p:sp>
      <p:sp>
        <p:nvSpPr>
          <p:cNvPr id="3" name="AutoShape 4" descr="blob:https://web.whatsapp.com/a8332365-c8e2-4e9f-b260-ccfa19860f44"/>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4" name="AutoShape 6" descr="blob:https://web.whatsapp.com/a8332365-c8e2-4e9f-b260-ccfa19860f44"/>
          <p:cNvSpPr>
            <a:spLocks noChangeAspect="1" noChangeArrowheads="1"/>
          </p:cNvSpPr>
          <p:nvPr/>
        </p:nvSpPr>
        <p:spPr bwMode="auto">
          <a:xfrm>
            <a:off x="90757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5" name="AutoShape 8" descr="blob:https://web.whatsapp.com/a8332365-c8e2-4e9f-b260-ccfa19860f44"/>
          <p:cNvSpPr>
            <a:spLocks noChangeAspect="1" noChangeArrowheads="1"/>
          </p:cNvSpPr>
          <p:nvPr/>
        </p:nvSpPr>
        <p:spPr bwMode="auto">
          <a:xfrm>
            <a:off x="9228138"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5"/>
          <p:cNvSpPr/>
          <p:nvPr/>
        </p:nvSpPr>
        <p:spPr>
          <a:xfrm>
            <a:off x="357341" y="1064135"/>
            <a:ext cx="6994223" cy="473206"/>
          </a:xfrm>
          <a:prstGeom prst="rect">
            <a:avLst/>
          </a:prstGeom>
        </p:spPr>
        <p:txBody>
          <a:bodyPr wrap="none">
            <a:spAutoFit/>
          </a:bodyPr>
          <a:lstStyle/>
          <a:p>
            <a:pPr algn="just" rtl="1">
              <a:lnSpc>
                <a:spcPct val="150000"/>
              </a:lnSpc>
            </a:pPr>
            <a:r>
              <a:rPr lang="en-US" b="1" dirty="0">
                <a:solidFill>
                  <a:schemeClr val="lt1"/>
                </a:solidFill>
                <a:latin typeface="David" panose="020E0502060401010101" pitchFamily="34" charset="-79"/>
                <a:ea typeface="David Libre"/>
                <a:cs typeface="David" panose="020E0502060401010101" pitchFamily="34" charset="-79"/>
                <a:sym typeface="David Libre"/>
              </a:rPr>
              <a:t>Is there a connection between density and the death rate in the world?</a:t>
            </a:r>
            <a:endParaRPr lang="he-IL" b="1" dirty="0">
              <a:solidFill>
                <a:schemeClr val="lt1"/>
              </a:solidFill>
              <a:latin typeface="David" panose="020E0502060401010101" pitchFamily="34" charset="-79"/>
              <a:ea typeface="David Libre"/>
              <a:cs typeface="David" panose="020E0502060401010101" pitchFamily="34" charset="-79"/>
              <a:sym typeface="David Libre"/>
            </a:endParaRPr>
          </a:p>
        </p:txBody>
      </p:sp>
      <p:sp>
        <p:nvSpPr>
          <p:cNvPr id="15" name="Rectangle 14"/>
          <p:cNvSpPr/>
          <p:nvPr/>
        </p:nvSpPr>
        <p:spPr>
          <a:xfrm>
            <a:off x="442913" y="1774416"/>
            <a:ext cx="6127627" cy="1594667"/>
          </a:xfrm>
          <a:prstGeom prst="rect">
            <a:avLst/>
          </a:prstGeom>
        </p:spPr>
        <p:txBody>
          <a:bodyPr wrap="square">
            <a:spAutoFit/>
          </a:bodyPr>
          <a:lstStyle/>
          <a:p>
            <a:pPr marL="0" lvl="0" indent="0" rtl="1">
              <a:lnSpc>
                <a:spcPct val="150000"/>
              </a:lnSpc>
              <a:buNone/>
            </a:pPr>
            <a:r>
              <a:rPr lang="en-US" sz="1100" dirty="0">
                <a:solidFill>
                  <a:schemeClr val="lt1"/>
                </a:solidFill>
                <a:latin typeface="David" panose="020E0502060401010101" pitchFamily="34" charset="-79"/>
                <a:ea typeface="David Libre"/>
                <a:cs typeface="David" panose="020E0502060401010101" pitchFamily="34" charset="-79"/>
                <a:sym typeface="David Libre"/>
              </a:rPr>
              <a:t>At this stage, I would like to understand whether, in general, there is a relationship between population density (X) and the death rate in the world (Y). Therefore, I chose a representative year, 2014, and I created a table with the columns: country, death rate, population rate, and population density. From there, I made these graphs, where at the top, I removed the extreme value (Singapore, the most densely populated country in the world) not to harm the study results. I performed a correlation test and a Pearson correlation, and it is clear that the relationship between the variables is negative, and there is almost no relationship.</a:t>
            </a:r>
            <a:endParaRPr lang="he-IL" sz="1100" dirty="0">
              <a:solidFill>
                <a:schemeClr val="lt1"/>
              </a:solidFill>
              <a:latin typeface="David" panose="020E0502060401010101" pitchFamily="34" charset="-79"/>
              <a:ea typeface="David Libre"/>
              <a:cs typeface="David" panose="020E0502060401010101" pitchFamily="34" charset="-79"/>
              <a:sym typeface="David Libre"/>
            </a:endParaRPr>
          </a:p>
        </p:txBody>
      </p:sp>
    </p:spTree>
    <p:extLst>
      <p:ext uri="{BB962C8B-B14F-4D97-AF65-F5344CB8AC3E}">
        <p14:creationId xmlns:p14="http://schemas.microsoft.com/office/powerpoint/2010/main" val="3345877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998</TotalTime>
  <Words>2674</Words>
  <Application>Microsoft Office PowerPoint</Application>
  <PresentationFormat>On-screen Show (16:9)</PresentationFormat>
  <Paragraphs>98</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David Libre</vt:lpstr>
      <vt:lpstr>Muli</vt:lpstr>
      <vt:lpstr>Courier New</vt:lpstr>
      <vt:lpstr>Fira Sans Condensed Medium</vt:lpstr>
      <vt:lpstr>Arial</vt:lpstr>
      <vt:lpstr>Century Gothic</vt:lpstr>
      <vt:lpstr>David</vt:lpstr>
      <vt:lpstr>Mesh</vt:lpstr>
      <vt:lpstr>Is there a correlation between density and the death rate in the world?</vt:lpstr>
      <vt:lpstr>Table of contact</vt:lpstr>
      <vt:lpstr>Introduction</vt:lpstr>
      <vt:lpstr>Research questions</vt:lpstr>
      <vt:lpstr>The research assumption</vt:lpstr>
      <vt:lpstr>Review of the Literature</vt:lpstr>
      <vt:lpstr>Review of the Literature</vt:lpstr>
      <vt:lpstr>Research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האם קיים קשר בין צפיפות האוכלוסייה לבין שיעור התמותה בעולם?</dc:title>
  <dc:creator>ADMIN</dc:creator>
  <cp:lastModifiedBy>amit assulin</cp:lastModifiedBy>
  <cp:revision>90</cp:revision>
  <dcterms:modified xsi:type="dcterms:W3CDTF">2023-01-18T12:12:04Z</dcterms:modified>
</cp:coreProperties>
</file>