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5" r:id="rId3"/>
    <p:sldId id="263" r:id="rId4"/>
    <p:sldId id="258" r:id="rId5"/>
    <p:sldId id="259" r:id="rId6"/>
    <p:sldId id="260" r:id="rId7"/>
    <p:sldId id="261" r:id="rId8"/>
    <p:sldId id="326" r:id="rId9"/>
    <p:sldId id="264" r:id="rId10"/>
    <p:sldId id="262" r:id="rId11"/>
    <p:sldId id="265" r:id="rId12"/>
    <p:sldId id="268" r:id="rId13"/>
    <p:sldId id="266" r:id="rId14"/>
    <p:sldId id="267" r:id="rId15"/>
    <p:sldId id="272" r:id="rId16"/>
    <p:sldId id="273" r:id="rId17"/>
    <p:sldId id="278" r:id="rId18"/>
    <p:sldId id="275" r:id="rId19"/>
    <p:sldId id="276" r:id="rId20"/>
    <p:sldId id="277" r:id="rId21"/>
    <p:sldId id="270" r:id="rId22"/>
    <p:sldId id="269" r:id="rId23"/>
    <p:sldId id="279" r:id="rId24"/>
    <p:sldId id="280" r:id="rId25"/>
    <p:sldId id="274" r:id="rId26"/>
    <p:sldId id="281" r:id="rId27"/>
    <p:sldId id="271" r:id="rId28"/>
    <p:sldId id="327" r:id="rId29"/>
    <p:sldId id="282" r:id="rId30"/>
    <p:sldId id="291" r:id="rId31"/>
    <p:sldId id="283" r:id="rId32"/>
    <p:sldId id="292" r:id="rId33"/>
    <p:sldId id="284" r:id="rId34"/>
    <p:sldId id="285" r:id="rId35"/>
    <p:sldId id="286" r:id="rId36"/>
    <p:sldId id="287" r:id="rId37"/>
    <p:sldId id="289" r:id="rId38"/>
    <p:sldId id="290" r:id="rId39"/>
    <p:sldId id="288" r:id="rId40"/>
    <p:sldId id="294" r:id="rId41"/>
    <p:sldId id="313" r:id="rId42"/>
    <p:sldId id="328" r:id="rId43"/>
    <p:sldId id="336" r:id="rId44"/>
    <p:sldId id="337" r:id="rId45"/>
    <p:sldId id="343" r:id="rId46"/>
    <p:sldId id="329" r:id="rId47"/>
    <p:sldId id="330" r:id="rId48"/>
    <p:sldId id="331" r:id="rId49"/>
    <p:sldId id="332" r:id="rId50"/>
    <p:sldId id="333" r:id="rId51"/>
    <p:sldId id="334" r:id="rId52"/>
    <p:sldId id="293" r:id="rId53"/>
    <p:sldId id="303" r:id="rId54"/>
    <p:sldId id="304" r:id="rId55"/>
    <p:sldId id="305" r:id="rId56"/>
    <p:sldId id="338" r:id="rId57"/>
    <p:sldId id="306" r:id="rId58"/>
    <p:sldId id="355" r:id="rId59"/>
    <p:sldId id="307" r:id="rId60"/>
    <p:sldId id="310" r:id="rId61"/>
    <p:sldId id="308" r:id="rId62"/>
    <p:sldId id="309" r:id="rId63"/>
    <p:sldId id="340" r:id="rId64"/>
    <p:sldId id="339" r:id="rId65"/>
    <p:sldId id="341" r:id="rId66"/>
    <p:sldId id="342" r:id="rId67"/>
    <p:sldId id="311" r:id="rId68"/>
    <p:sldId id="312" r:id="rId69"/>
    <p:sldId id="295" r:id="rId70"/>
    <p:sldId id="314" r:id="rId71"/>
    <p:sldId id="356" r:id="rId72"/>
    <p:sldId id="315" r:id="rId73"/>
    <p:sldId id="357" r:id="rId74"/>
    <p:sldId id="316" r:id="rId75"/>
    <p:sldId id="317" r:id="rId76"/>
    <p:sldId id="358" r:id="rId77"/>
    <p:sldId id="351" r:id="rId78"/>
    <p:sldId id="359" r:id="rId79"/>
    <p:sldId id="380" r:id="rId80"/>
    <p:sldId id="360" r:id="rId81"/>
    <p:sldId id="361" r:id="rId82"/>
    <p:sldId id="381" r:id="rId83"/>
    <p:sldId id="363" r:id="rId84"/>
    <p:sldId id="364" r:id="rId85"/>
    <p:sldId id="366" r:id="rId86"/>
    <p:sldId id="382" r:id="rId87"/>
    <p:sldId id="368" r:id="rId88"/>
    <p:sldId id="369" r:id="rId89"/>
    <p:sldId id="384" r:id="rId90"/>
    <p:sldId id="371" r:id="rId91"/>
    <p:sldId id="372" r:id="rId92"/>
    <p:sldId id="383" r:id="rId93"/>
    <p:sldId id="374" r:id="rId94"/>
    <p:sldId id="375" r:id="rId95"/>
    <p:sldId id="377" r:id="rId96"/>
    <p:sldId id="378" r:id="rId97"/>
    <p:sldId id="296" r:id="rId98"/>
    <p:sldId id="318" r:id="rId99"/>
    <p:sldId id="320" r:id="rId100"/>
    <p:sldId id="321" r:id="rId101"/>
    <p:sldId id="323" r:id="rId102"/>
    <p:sldId id="344" r:id="rId103"/>
    <p:sldId id="319" r:id="rId104"/>
    <p:sldId id="324" r:id="rId105"/>
    <p:sldId id="345" r:id="rId106"/>
    <p:sldId id="347" r:id="rId107"/>
    <p:sldId id="348" r:id="rId108"/>
    <p:sldId id="349" r:id="rId109"/>
    <p:sldId id="322" r:id="rId110"/>
    <p:sldId id="346" r:id="rId111"/>
    <p:sldId id="297" r:id="rId112"/>
    <p:sldId id="350" r:id="rId113"/>
    <p:sldId id="300" r:id="rId114"/>
    <p:sldId id="301" r:id="rId115"/>
    <p:sldId id="302" r:id="rId116"/>
    <p:sldId id="353" r:id="rId117"/>
    <p:sldId id="354" r:id="rId118"/>
    <p:sldId id="257"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E43DD-C8FC-425B-B249-343A378DA85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A3D1173-FD86-4396-B95E-BE94B4C50371}">
      <dgm:prSet/>
      <dgm:spPr/>
      <dgm:t>
        <a:bodyPr/>
        <a:lstStyle/>
        <a:p>
          <a:r>
            <a:rPr lang="en-US" b="1"/>
            <a:t>Constructor</a:t>
          </a:r>
          <a:endParaRPr lang="en-US"/>
        </a:p>
      </dgm:t>
    </dgm:pt>
    <dgm:pt modelId="{5FCDD015-1DB7-463E-9C32-317D399A725D}" type="parTrans" cxnId="{8B020054-F49A-447A-8DCC-22DD72D36AF1}">
      <dgm:prSet/>
      <dgm:spPr/>
      <dgm:t>
        <a:bodyPr/>
        <a:lstStyle/>
        <a:p>
          <a:endParaRPr lang="en-US"/>
        </a:p>
      </dgm:t>
    </dgm:pt>
    <dgm:pt modelId="{47CB23EE-DA3D-4763-A47F-34BE87617FA1}" type="sibTrans" cxnId="{8B020054-F49A-447A-8DCC-22DD72D36AF1}">
      <dgm:prSet/>
      <dgm:spPr/>
      <dgm:t>
        <a:bodyPr/>
        <a:lstStyle/>
        <a:p>
          <a:endParaRPr lang="en-US"/>
        </a:p>
      </dgm:t>
    </dgm:pt>
    <dgm:pt modelId="{C2845966-2EE1-4CF8-83A5-77D3BC63405D}">
      <dgm:prSet/>
      <dgm:spPr/>
      <dgm:t>
        <a:bodyPr/>
        <a:lstStyle/>
        <a:p>
          <a:r>
            <a:rPr lang="en-US" b="1" dirty="0"/>
            <a:t>connectedCallback</a:t>
          </a:r>
          <a:endParaRPr lang="en-US" dirty="0"/>
        </a:p>
      </dgm:t>
    </dgm:pt>
    <dgm:pt modelId="{1685A455-ECBD-4D96-A30D-FA93C5B3F018}" type="parTrans" cxnId="{997411CC-0BDE-4A76-AAD5-9ADEBD31022B}">
      <dgm:prSet/>
      <dgm:spPr/>
      <dgm:t>
        <a:bodyPr/>
        <a:lstStyle/>
        <a:p>
          <a:endParaRPr lang="en-US"/>
        </a:p>
      </dgm:t>
    </dgm:pt>
    <dgm:pt modelId="{CD74EBF7-5695-4AD4-BB24-5623D4720F47}" type="sibTrans" cxnId="{997411CC-0BDE-4A76-AAD5-9ADEBD31022B}">
      <dgm:prSet/>
      <dgm:spPr/>
      <dgm:t>
        <a:bodyPr/>
        <a:lstStyle/>
        <a:p>
          <a:endParaRPr lang="en-US"/>
        </a:p>
      </dgm:t>
    </dgm:pt>
    <dgm:pt modelId="{9B61C51F-C7ED-4EC7-ACFF-E15C7FD7A879}">
      <dgm:prSet/>
      <dgm:spPr/>
      <dgm:t>
        <a:bodyPr/>
        <a:lstStyle/>
        <a:p>
          <a:r>
            <a:rPr lang="en-US" b="1" dirty="0"/>
            <a:t>renderedCallback</a:t>
          </a:r>
          <a:endParaRPr lang="en-US" dirty="0"/>
        </a:p>
      </dgm:t>
    </dgm:pt>
    <dgm:pt modelId="{3486EEB7-D1B9-4A4E-BCAD-83C0599EB135}" type="parTrans" cxnId="{F9476506-ED2C-4744-A683-174D73DF4E6B}">
      <dgm:prSet/>
      <dgm:spPr/>
      <dgm:t>
        <a:bodyPr/>
        <a:lstStyle/>
        <a:p>
          <a:endParaRPr lang="en-US"/>
        </a:p>
      </dgm:t>
    </dgm:pt>
    <dgm:pt modelId="{B78D1D77-6C80-459B-9D00-3C8CB343B8A7}" type="sibTrans" cxnId="{F9476506-ED2C-4744-A683-174D73DF4E6B}">
      <dgm:prSet/>
      <dgm:spPr/>
      <dgm:t>
        <a:bodyPr/>
        <a:lstStyle/>
        <a:p>
          <a:endParaRPr lang="en-US"/>
        </a:p>
      </dgm:t>
    </dgm:pt>
    <dgm:pt modelId="{DF118FE2-A9E2-4AF9-A1AC-A8291636EBE0}">
      <dgm:prSet/>
      <dgm:spPr/>
      <dgm:t>
        <a:bodyPr/>
        <a:lstStyle/>
        <a:p>
          <a:r>
            <a:rPr lang="en-US" b="1" dirty="0"/>
            <a:t>disconnectedCallback</a:t>
          </a:r>
          <a:endParaRPr lang="en-US" dirty="0"/>
        </a:p>
      </dgm:t>
    </dgm:pt>
    <dgm:pt modelId="{52E553AA-19C6-40C8-AC8D-2F8DDFF64D1D}" type="parTrans" cxnId="{70C2FB85-6931-44BD-B68B-75951B78D3D1}">
      <dgm:prSet/>
      <dgm:spPr/>
      <dgm:t>
        <a:bodyPr/>
        <a:lstStyle/>
        <a:p>
          <a:endParaRPr lang="en-US"/>
        </a:p>
      </dgm:t>
    </dgm:pt>
    <dgm:pt modelId="{481903AD-2440-4299-BEF5-8EDC5B1EB9A4}" type="sibTrans" cxnId="{70C2FB85-6931-44BD-B68B-75951B78D3D1}">
      <dgm:prSet/>
      <dgm:spPr/>
      <dgm:t>
        <a:bodyPr/>
        <a:lstStyle/>
        <a:p>
          <a:endParaRPr lang="en-US"/>
        </a:p>
      </dgm:t>
    </dgm:pt>
    <dgm:pt modelId="{FD5D63B7-0F53-4E6E-9373-186BDE87AAD0}">
      <dgm:prSet/>
      <dgm:spPr/>
      <dgm:t>
        <a:bodyPr/>
        <a:lstStyle/>
        <a:p>
          <a:r>
            <a:rPr lang="en-US" b="1" dirty="0"/>
            <a:t>errorCallback</a:t>
          </a:r>
          <a:endParaRPr lang="en-US" dirty="0"/>
        </a:p>
      </dgm:t>
    </dgm:pt>
    <dgm:pt modelId="{15C7470E-F98E-4DB2-BCFA-C815F0F55140}" type="parTrans" cxnId="{A8BCC657-57D3-45B2-B8D3-2C06797A5998}">
      <dgm:prSet/>
      <dgm:spPr/>
      <dgm:t>
        <a:bodyPr/>
        <a:lstStyle/>
        <a:p>
          <a:endParaRPr lang="en-US"/>
        </a:p>
      </dgm:t>
    </dgm:pt>
    <dgm:pt modelId="{C46F7B21-4DA3-4F31-849B-C03B4E83A776}" type="sibTrans" cxnId="{A8BCC657-57D3-45B2-B8D3-2C06797A5998}">
      <dgm:prSet/>
      <dgm:spPr/>
      <dgm:t>
        <a:bodyPr/>
        <a:lstStyle/>
        <a:p>
          <a:endParaRPr lang="en-US"/>
        </a:p>
      </dgm:t>
    </dgm:pt>
    <dgm:pt modelId="{C9D0286B-B834-4456-AF5B-209302A0A005}">
      <dgm:prSet/>
      <dgm:spPr/>
      <dgm:t>
        <a:bodyPr/>
        <a:lstStyle/>
        <a:p>
          <a:r>
            <a:rPr lang="en-US" dirty="0"/>
            <a:t>render</a:t>
          </a:r>
        </a:p>
      </dgm:t>
    </dgm:pt>
    <dgm:pt modelId="{5259E31F-33AC-4331-8142-69082AD02D78}" type="parTrans" cxnId="{5E07B6CA-3257-4BBD-A669-FD8C96AEFA6D}">
      <dgm:prSet/>
      <dgm:spPr/>
      <dgm:t>
        <a:bodyPr/>
        <a:lstStyle/>
        <a:p>
          <a:endParaRPr lang="en-US"/>
        </a:p>
      </dgm:t>
    </dgm:pt>
    <dgm:pt modelId="{91B6B898-8636-4474-B069-199B9D5D4337}" type="sibTrans" cxnId="{5E07B6CA-3257-4BBD-A669-FD8C96AEFA6D}">
      <dgm:prSet/>
      <dgm:spPr/>
      <dgm:t>
        <a:bodyPr/>
        <a:lstStyle/>
        <a:p>
          <a:endParaRPr lang="en-US"/>
        </a:p>
      </dgm:t>
    </dgm:pt>
    <dgm:pt modelId="{DB9799D3-FCA6-401E-B81B-D1DFD51AA0B8}" type="pres">
      <dgm:prSet presAssocID="{817E43DD-C8FC-425B-B249-343A378DA857}" presName="diagram" presStyleCnt="0">
        <dgm:presLayoutVars>
          <dgm:dir/>
          <dgm:resizeHandles val="exact"/>
        </dgm:presLayoutVars>
      </dgm:prSet>
      <dgm:spPr/>
    </dgm:pt>
    <dgm:pt modelId="{0859069A-364F-4C9C-8C6C-9CE8EED2A31B}" type="pres">
      <dgm:prSet presAssocID="{BA3D1173-FD86-4396-B95E-BE94B4C50371}" presName="node" presStyleLbl="node1" presStyleIdx="0" presStyleCnt="6">
        <dgm:presLayoutVars>
          <dgm:bulletEnabled val="1"/>
        </dgm:presLayoutVars>
      </dgm:prSet>
      <dgm:spPr/>
    </dgm:pt>
    <dgm:pt modelId="{4FB10525-59AD-4EE9-98FE-C9683A6D87C5}" type="pres">
      <dgm:prSet presAssocID="{47CB23EE-DA3D-4763-A47F-34BE87617FA1}" presName="sibTrans" presStyleCnt="0"/>
      <dgm:spPr/>
    </dgm:pt>
    <dgm:pt modelId="{9B09AE58-0E7B-4913-8C37-F8AB911BCB8C}" type="pres">
      <dgm:prSet presAssocID="{C2845966-2EE1-4CF8-83A5-77D3BC63405D}" presName="node" presStyleLbl="node1" presStyleIdx="1" presStyleCnt="6">
        <dgm:presLayoutVars>
          <dgm:bulletEnabled val="1"/>
        </dgm:presLayoutVars>
      </dgm:prSet>
      <dgm:spPr/>
    </dgm:pt>
    <dgm:pt modelId="{470A99C4-A677-4D2C-BF0F-696AB154B8E2}" type="pres">
      <dgm:prSet presAssocID="{CD74EBF7-5695-4AD4-BB24-5623D4720F47}" presName="sibTrans" presStyleCnt="0"/>
      <dgm:spPr/>
    </dgm:pt>
    <dgm:pt modelId="{79F85093-7F77-431F-AC9C-DB2817001780}" type="pres">
      <dgm:prSet presAssocID="{9B61C51F-C7ED-4EC7-ACFF-E15C7FD7A879}" presName="node" presStyleLbl="node1" presStyleIdx="2" presStyleCnt="6">
        <dgm:presLayoutVars>
          <dgm:bulletEnabled val="1"/>
        </dgm:presLayoutVars>
      </dgm:prSet>
      <dgm:spPr/>
    </dgm:pt>
    <dgm:pt modelId="{A659AD09-CB46-4A79-A0C6-F6D59FB4BC99}" type="pres">
      <dgm:prSet presAssocID="{B78D1D77-6C80-459B-9D00-3C8CB343B8A7}" presName="sibTrans" presStyleCnt="0"/>
      <dgm:spPr/>
    </dgm:pt>
    <dgm:pt modelId="{9404DCA6-2B7D-4D80-B020-2F07E8FC0E7A}" type="pres">
      <dgm:prSet presAssocID="{C9D0286B-B834-4456-AF5B-209302A0A005}" presName="node" presStyleLbl="node1" presStyleIdx="3" presStyleCnt="6">
        <dgm:presLayoutVars>
          <dgm:bulletEnabled val="1"/>
        </dgm:presLayoutVars>
      </dgm:prSet>
      <dgm:spPr/>
    </dgm:pt>
    <dgm:pt modelId="{2CB0F212-B6DA-4201-8E9C-8E1655BF196E}" type="pres">
      <dgm:prSet presAssocID="{91B6B898-8636-4474-B069-199B9D5D4337}" presName="sibTrans" presStyleCnt="0"/>
      <dgm:spPr/>
    </dgm:pt>
    <dgm:pt modelId="{97262560-F8DC-4812-874C-B0B23332683C}" type="pres">
      <dgm:prSet presAssocID="{DF118FE2-A9E2-4AF9-A1AC-A8291636EBE0}" presName="node" presStyleLbl="node1" presStyleIdx="4" presStyleCnt="6">
        <dgm:presLayoutVars>
          <dgm:bulletEnabled val="1"/>
        </dgm:presLayoutVars>
      </dgm:prSet>
      <dgm:spPr/>
    </dgm:pt>
    <dgm:pt modelId="{F4DAE51D-767A-4061-B686-22A7810412E1}" type="pres">
      <dgm:prSet presAssocID="{481903AD-2440-4299-BEF5-8EDC5B1EB9A4}" presName="sibTrans" presStyleCnt="0"/>
      <dgm:spPr/>
    </dgm:pt>
    <dgm:pt modelId="{DA5D1B14-1EE3-499F-B8D5-A5EC5DFFA95E}" type="pres">
      <dgm:prSet presAssocID="{FD5D63B7-0F53-4E6E-9373-186BDE87AAD0}" presName="node" presStyleLbl="node1" presStyleIdx="5" presStyleCnt="6">
        <dgm:presLayoutVars>
          <dgm:bulletEnabled val="1"/>
        </dgm:presLayoutVars>
      </dgm:prSet>
      <dgm:spPr/>
    </dgm:pt>
  </dgm:ptLst>
  <dgm:cxnLst>
    <dgm:cxn modelId="{F9476506-ED2C-4744-A683-174D73DF4E6B}" srcId="{817E43DD-C8FC-425B-B249-343A378DA857}" destId="{9B61C51F-C7ED-4EC7-ACFF-E15C7FD7A879}" srcOrd="2" destOrd="0" parTransId="{3486EEB7-D1B9-4A4E-BCAD-83C0599EB135}" sibTransId="{B78D1D77-6C80-459B-9D00-3C8CB343B8A7}"/>
    <dgm:cxn modelId="{BA762E0E-ACB8-4852-9D1A-51D075347D6D}" type="presOf" srcId="{BA3D1173-FD86-4396-B95E-BE94B4C50371}" destId="{0859069A-364F-4C9C-8C6C-9CE8EED2A31B}" srcOrd="0" destOrd="0" presId="urn:microsoft.com/office/officeart/2005/8/layout/default"/>
    <dgm:cxn modelId="{18C51219-99EC-4ED0-9F47-4DA7EBA00684}" type="presOf" srcId="{FD5D63B7-0F53-4E6E-9373-186BDE87AAD0}" destId="{DA5D1B14-1EE3-499F-B8D5-A5EC5DFFA95E}" srcOrd="0" destOrd="0" presId="urn:microsoft.com/office/officeart/2005/8/layout/default"/>
    <dgm:cxn modelId="{545BE71D-4865-43ED-BC02-A48E05638854}" type="presOf" srcId="{9B61C51F-C7ED-4EC7-ACFF-E15C7FD7A879}" destId="{79F85093-7F77-431F-AC9C-DB2817001780}" srcOrd="0" destOrd="0" presId="urn:microsoft.com/office/officeart/2005/8/layout/default"/>
    <dgm:cxn modelId="{7FFB885E-FC45-4DEC-A12A-9AD218B5F470}" type="presOf" srcId="{DF118FE2-A9E2-4AF9-A1AC-A8291636EBE0}" destId="{97262560-F8DC-4812-874C-B0B23332683C}" srcOrd="0" destOrd="0" presId="urn:microsoft.com/office/officeart/2005/8/layout/default"/>
    <dgm:cxn modelId="{8B020054-F49A-447A-8DCC-22DD72D36AF1}" srcId="{817E43DD-C8FC-425B-B249-343A378DA857}" destId="{BA3D1173-FD86-4396-B95E-BE94B4C50371}" srcOrd="0" destOrd="0" parTransId="{5FCDD015-1DB7-463E-9C32-317D399A725D}" sibTransId="{47CB23EE-DA3D-4763-A47F-34BE87617FA1}"/>
    <dgm:cxn modelId="{A8BCC657-57D3-45B2-B8D3-2C06797A5998}" srcId="{817E43DD-C8FC-425B-B249-343A378DA857}" destId="{FD5D63B7-0F53-4E6E-9373-186BDE87AAD0}" srcOrd="5" destOrd="0" parTransId="{15C7470E-F98E-4DB2-BCFA-C815F0F55140}" sibTransId="{C46F7B21-4DA3-4F31-849B-C03B4E83A776}"/>
    <dgm:cxn modelId="{F6CE2584-379D-4B8F-8675-05DAB995B92D}" type="presOf" srcId="{817E43DD-C8FC-425B-B249-343A378DA857}" destId="{DB9799D3-FCA6-401E-B81B-D1DFD51AA0B8}" srcOrd="0" destOrd="0" presId="urn:microsoft.com/office/officeart/2005/8/layout/default"/>
    <dgm:cxn modelId="{70C2FB85-6931-44BD-B68B-75951B78D3D1}" srcId="{817E43DD-C8FC-425B-B249-343A378DA857}" destId="{DF118FE2-A9E2-4AF9-A1AC-A8291636EBE0}" srcOrd="4" destOrd="0" parTransId="{52E553AA-19C6-40C8-AC8D-2F8DDFF64D1D}" sibTransId="{481903AD-2440-4299-BEF5-8EDC5B1EB9A4}"/>
    <dgm:cxn modelId="{7EC7CCC8-F2F9-4FB3-9F99-DB7D08664E9D}" type="presOf" srcId="{C2845966-2EE1-4CF8-83A5-77D3BC63405D}" destId="{9B09AE58-0E7B-4913-8C37-F8AB911BCB8C}" srcOrd="0" destOrd="0" presId="urn:microsoft.com/office/officeart/2005/8/layout/default"/>
    <dgm:cxn modelId="{5E07B6CA-3257-4BBD-A669-FD8C96AEFA6D}" srcId="{817E43DD-C8FC-425B-B249-343A378DA857}" destId="{C9D0286B-B834-4456-AF5B-209302A0A005}" srcOrd="3" destOrd="0" parTransId="{5259E31F-33AC-4331-8142-69082AD02D78}" sibTransId="{91B6B898-8636-4474-B069-199B9D5D4337}"/>
    <dgm:cxn modelId="{997411CC-0BDE-4A76-AAD5-9ADEBD31022B}" srcId="{817E43DD-C8FC-425B-B249-343A378DA857}" destId="{C2845966-2EE1-4CF8-83A5-77D3BC63405D}" srcOrd="1" destOrd="0" parTransId="{1685A455-ECBD-4D96-A30D-FA93C5B3F018}" sibTransId="{CD74EBF7-5695-4AD4-BB24-5623D4720F47}"/>
    <dgm:cxn modelId="{1DC35CF1-F288-4682-8EC4-02E88F7EF996}" type="presOf" srcId="{C9D0286B-B834-4456-AF5B-209302A0A005}" destId="{9404DCA6-2B7D-4D80-B020-2F07E8FC0E7A}" srcOrd="0" destOrd="0" presId="urn:microsoft.com/office/officeart/2005/8/layout/default"/>
    <dgm:cxn modelId="{443F10DC-82F0-4EB1-9C60-C39185E0019A}" type="presParOf" srcId="{DB9799D3-FCA6-401E-B81B-D1DFD51AA0B8}" destId="{0859069A-364F-4C9C-8C6C-9CE8EED2A31B}" srcOrd="0" destOrd="0" presId="urn:microsoft.com/office/officeart/2005/8/layout/default"/>
    <dgm:cxn modelId="{42B72B10-24DD-42B3-82BA-95783B3DA08D}" type="presParOf" srcId="{DB9799D3-FCA6-401E-B81B-D1DFD51AA0B8}" destId="{4FB10525-59AD-4EE9-98FE-C9683A6D87C5}" srcOrd="1" destOrd="0" presId="urn:microsoft.com/office/officeart/2005/8/layout/default"/>
    <dgm:cxn modelId="{9D3B47DD-EE9D-4866-AF39-15771727C532}" type="presParOf" srcId="{DB9799D3-FCA6-401E-B81B-D1DFD51AA0B8}" destId="{9B09AE58-0E7B-4913-8C37-F8AB911BCB8C}" srcOrd="2" destOrd="0" presId="urn:microsoft.com/office/officeart/2005/8/layout/default"/>
    <dgm:cxn modelId="{848AD630-B819-4758-9530-087DC7688E50}" type="presParOf" srcId="{DB9799D3-FCA6-401E-B81B-D1DFD51AA0B8}" destId="{470A99C4-A677-4D2C-BF0F-696AB154B8E2}" srcOrd="3" destOrd="0" presId="urn:microsoft.com/office/officeart/2005/8/layout/default"/>
    <dgm:cxn modelId="{157B72BB-46A4-4CF4-8E1F-F028A7026871}" type="presParOf" srcId="{DB9799D3-FCA6-401E-B81B-D1DFD51AA0B8}" destId="{79F85093-7F77-431F-AC9C-DB2817001780}" srcOrd="4" destOrd="0" presId="urn:microsoft.com/office/officeart/2005/8/layout/default"/>
    <dgm:cxn modelId="{517CDC80-B79F-4202-8044-6E94243B6858}" type="presParOf" srcId="{DB9799D3-FCA6-401E-B81B-D1DFD51AA0B8}" destId="{A659AD09-CB46-4A79-A0C6-F6D59FB4BC99}" srcOrd="5" destOrd="0" presId="urn:microsoft.com/office/officeart/2005/8/layout/default"/>
    <dgm:cxn modelId="{730A7348-6FBF-46A1-B98A-DD69D6F3B5FD}" type="presParOf" srcId="{DB9799D3-FCA6-401E-B81B-D1DFD51AA0B8}" destId="{9404DCA6-2B7D-4D80-B020-2F07E8FC0E7A}" srcOrd="6" destOrd="0" presId="urn:microsoft.com/office/officeart/2005/8/layout/default"/>
    <dgm:cxn modelId="{A3CA7613-A8E6-414B-9E7E-BBB8F456D8A6}" type="presParOf" srcId="{DB9799D3-FCA6-401E-B81B-D1DFD51AA0B8}" destId="{2CB0F212-B6DA-4201-8E9C-8E1655BF196E}" srcOrd="7" destOrd="0" presId="urn:microsoft.com/office/officeart/2005/8/layout/default"/>
    <dgm:cxn modelId="{AE4A71CF-5D28-4B63-8D09-68CB945F03DF}" type="presParOf" srcId="{DB9799D3-FCA6-401E-B81B-D1DFD51AA0B8}" destId="{97262560-F8DC-4812-874C-B0B23332683C}" srcOrd="8" destOrd="0" presId="urn:microsoft.com/office/officeart/2005/8/layout/default"/>
    <dgm:cxn modelId="{6F9ED1C1-B868-4A78-8553-59EDFB293822}" type="presParOf" srcId="{DB9799D3-FCA6-401E-B81B-D1DFD51AA0B8}" destId="{F4DAE51D-767A-4061-B686-22A7810412E1}" srcOrd="9" destOrd="0" presId="urn:microsoft.com/office/officeart/2005/8/layout/default"/>
    <dgm:cxn modelId="{A0B59390-5D35-498F-8F9D-AE8EB619B77B}" type="presParOf" srcId="{DB9799D3-FCA6-401E-B81B-D1DFD51AA0B8}" destId="{DA5D1B14-1EE3-499F-B8D5-A5EC5DFFA95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9069A-364F-4C9C-8C6C-9CE8EED2A31B}">
      <dsp:nvSpPr>
        <dsp:cNvPr id="0" name=""/>
        <dsp:cNvSpPr/>
      </dsp:nvSpPr>
      <dsp:spPr>
        <a:xfrm>
          <a:off x="225102" y="2172"/>
          <a:ext cx="2860678" cy="17164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Constructor</a:t>
          </a:r>
          <a:endParaRPr lang="en-US" sz="2300" kern="1200"/>
        </a:p>
      </dsp:txBody>
      <dsp:txXfrm>
        <a:off x="225102" y="2172"/>
        <a:ext cx="2860678" cy="1716406"/>
      </dsp:txXfrm>
    </dsp:sp>
    <dsp:sp modelId="{9B09AE58-0E7B-4913-8C37-F8AB911BCB8C}">
      <dsp:nvSpPr>
        <dsp:cNvPr id="0" name=""/>
        <dsp:cNvSpPr/>
      </dsp:nvSpPr>
      <dsp:spPr>
        <a:xfrm>
          <a:off x="3371848" y="2172"/>
          <a:ext cx="2860678" cy="171640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connectedCallback</a:t>
          </a:r>
          <a:endParaRPr lang="en-US" sz="2300" kern="1200" dirty="0"/>
        </a:p>
      </dsp:txBody>
      <dsp:txXfrm>
        <a:off x="3371848" y="2172"/>
        <a:ext cx="2860678" cy="1716406"/>
      </dsp:txXfrm>
    </dsp:sp>
    <dsp:sp modelId="{79F85093-7F77-431F-AC9C-DB2817001780}">
      <dsp:nvSpPr>
        <dsp:cNvPr id="0" name=""/>
        <dsp:cNvSpPr/>
      </dsp:nvSpPr>
      <dsp:spPr>
        <a:xfrm>
          <a:off x="6518594" y="2172"/>
          <a:ext cx="2860678" cy="171640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renderedCallback</a:t>
          </a:r>
          <a:endParaRPr lang="en-US" sz="2300" kern="1200" dirty="0"/>
        </a:p>
      </dsp:txBody>
      <dsp:txXfrm>
        <a:off x="6518594" y="2172"/>
        <a:ext cx="2860678" cy="1716406"/>
      </dsp:txXfrm>
    </dsp:sp>
    <dsp:sp modelId="{9404DCA6-2B7D-4D80-B020-2F07E8FC0E7A}">
      <dsp:nvSpPr>
        <dsp:cNvPr id="0" name=""/>
        <dsp:cNvSpPr/>
      </dsp:nvSpPr>
      <dsp:spPr>
        <a:xfrm>
          <a:off x="225102" y="2004647"/>
          <a:ext cx="2860678" cy="1716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render</a:t>
          </a:r>
        </a:p>
      </dsp:txBody>
      <dsp:txXfrm>
        <a:off x="225102" y="2004647"/>
        <a:ext cx="2860678" cy="1716406"/>
      </dsp:txXfrm>
    </dsp:sp>
    <dsp:sp modelId="{97262560-F8DC-4812-874C-B0B23332683C}">
      <dsp:nvSpPr>
        <dsp:cNvPr id="0" name=""/>
        <dsp:cNvSpPr/>
      </dsp:nvSpPr>
      <dsp:spPr>
        <a:xfrm>
          <a:off x="3371848" y="2004647"/>
          <a:ext cx="2860678" cy="171640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disconnectedCallback</a:t>
          </a:r>
          <a:endParaRPr lang="en-US" sz="2300" kern="1200" dirty="0"/>
        </a:p>
      </dsp:txBody>
      <dsp:txXfrm>
        <a:off x="3371848" y="2004647"/>
        <a:ext cx="2860678" cy="1716406"/>
      </dsp:txXfrm>
    </dsp:sp>
    <dsp:sp modelId="{DA5D1B14-1EE3-499F-B8D5-A5EC5DFFA95E}">
      <dsp:nvSpPr>
        <dsp:cNvPr id="0" name=""/>
        <dsp:cNvSpPr/>
      </dsp:nvSpPr>
      <dsp:spPr>
        <a:xfrm>
          <a:off x="6518594" y="2004647"/>
          <a:ext cx="2860678" cy="17164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errorCallback</a:t>
          </a:r>
          <a:endParaRPr lang="en-US" sz="2300" kern="1200" dirty="0"/>
        </a:p>
      </dsp:txBody>
      <dsp:txXfrm>
        <a:off x="6518594" y="2004647"/>
        <a:ext cx="2860678" cy="17164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9:34:31.179"/>
    </inkml:context>
    <inkml:brush xml:id="br0">
      <inkml:brushProperty name="width" value="0.05" units="cm"/>
      <inkml:brushProperty name="height" value="0.0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9:34:31.179"/>
    </inkml:context>
    <inkml:brush xml:id="br0">
      <inkml:brushProperty name="width" value="0.05" units="cm"/>
      <inkml:brushProperty name="height" value="0.05" units="cm"/>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9:34:31.179"/>
    </inkml:context>
    <inkml:brush xml:id="br0">
      <inkml:brushProperty name="width" value="0.05" units="cm"/>
      <inkml:brushProperty name="height" value="0.0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EDD6-66AD-4976-B9DB-54F5734D9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6D7C7-44B6-41B1-9E81-9C6052BE2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25A2-9D26-4E74-ABC4-CC6F205B7476}"/>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5" name="Footer Placeholder 4">
            <a:extLst>
              <a:ext uri="{FF2B5EF4-FFF2-40B4-BE49-F238E27FC236}">
                <a16:creationId xmlns:a16="http://schemas.microsoft.com/office/drawing/2014/main" id="{729502A5-AA36-47E1-AFED-A75BFBD44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6338-367E-4EDC-9188-6517E4406D60}"/>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94488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D6B9-B1CF-4591-8F8A-77A2D4CAE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8AF47-F007-490B-AAAB-E62164097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FD391-C74C-401F-893B-33852A8AA9E8}"/>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5" name="Footer Placeholder 4">
            <a:extLst>
              <a:ext uri="{FF2B5EF4-FFF2-40B4-BE49-F238E27FC236}">
                <a16:creationId xmlns:a16="http://schemas.microsoft.com/office/drawing/2014/main" id="{65799C9D-C656-4986-A29E-36B6AE9A6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1B32A-E81B-415B-A553-DA3E7AF5016B}"/>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419784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21E45-F9B6-4CD8-8CE9-D26D2A34AE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01FFF-BB47-406E-9E95-BBE12A13C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7F8D8-F5FA-4C0A-8791-BB6B657CB47D}"/>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5" name="Footer Placeholder 4">
            <a:extLst>
              <a:ext uri="{FF2B5EF4-FFF2-40B4-BE49-F238E27FC236}">
                <a16:creationId xmlns:a16="http://schemas.microsoft.com/office/drawing/2014/main" id="{1851A33B-C0A0-4888-8957-4ECBF5225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C38AB-6F12-4F07-A0BF-B351DE5EFFE0}"/>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10609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4E4F-1024-4354-B940-7A2619617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8DD94-9FEA-4C82-9443-F6A27EA06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22C3-DB8F-4D2F-81E3-935A0648F2BE}"/>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5" name="Footer Placeholder 4">
            <a:extLst>
              <a:ext uri="{FF2B5EF4-FFF2-40B4-BE49-F238E27FC236}">
                <a16:creationId xmlns:a16="http://schemas.microsoft.com/office/drawing/2014/main" id="{D45C275A-1F52-4AE2-9BC3-0CBC3075A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DB785-4601-4C6B-A70A-39FE8D4D5743}"/>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61188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4DD3-1D9E-4672-8C50-91CB69354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1FEFB-60CB-4ED1-B328-18B6FF4A4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9BB16-43D1-46C7-A23A-C0E4174D08B9}"/>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5" name="Footer Placeholder 4">
            <a:extLst>
              <a:ext uri="{FF2B5EF4-FFF2-40B4-BE49-F238E27FC236}">
                <a16:creationId xmlns:a16="http://schemas.microsoft.com/office/drawing/2014/main" id="{88662CD3-3141-4D5B-8489-897C10A19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BCDB4-C951-423A-AE71-A2B9C732A9F6}"/>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248628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F7AF-6111-43D3-9AB8-6FEF440FF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32E2E-14AA-423C-A026-7B172B9C2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55F2BE-0FE5-4DC1-86DB-01D9F9E2F5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79AC6-B6BA-46AE-A968-69F8121AA6CF}"/>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6" name="Footer Placeholder 5">
            <a:extLst>
              <a:ext uri="{FF2B5EF4-FFF2-40B4-BE49-F238E27FC236}">
                <a16:creationId xmlns:a16="http://schemas.microsoft.com/office/drawing/2014/main" id="{26486D98-9D17-4054-8259-7A67B9485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53F34-63D3-4DD2-A380-B4381E6AA027}"/>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71692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AEE2-E693-4CE3-BBA3-C58D55E7B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4961A3-2B52-4802-998A-DA1A090AD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FA850-9D34-4574-BCFA-1104DDFE6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F1464-F46B-4D8C-A630-133D1A46A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3B2E0-BF54-46E5-BB24-860EF44AD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139D54-AC7B-450A-AC68-9A421179119E}"/>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8" name="Footer Placeholder 7">
            <a:extLst>
              <a:ext uri="{FF2B5EF4-FFF2-40B4-BE49-F238E27FC236}">
                <a16:creationId xmlns:a16="http://schemas.microsoft.com/office/drawing/2014/main" id="{CE0B5885-AD32-44F6-9C53-8FC0CA5587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EA32B9-B9D2-4948-BDA2-5715A6470594}"/>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269460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EDF3-2D43-456E-98B6-9008AC78F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6E238-6644-4001-9ED0-7A7DDE42C26C}"/>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4" name="Footer Placeholder 3">
            <a:extLst>
              <a:ext uri="{FF2B5EF4-FFF2-40B4-BE49-F238E27FC236}">
                <a16:creationId xmlns:a16="http://schemas.microsoft.com/office/drawing/2014/main" id="{9D5C0B66-01D6-44FF-B09D-50CB51152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2DB9E0-AB33-4F3C-98A5-51C71100E97B}"/>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286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99FA3-607D-40FA-A17C-51277A153D47}"/>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3" name="Footer Placeholder 2">
            <a:extLst>
              <a:ext uri="{FF2B5EF4-FFF2-40B4-BE49-F238E27FC236}">
                <a16:creationId xmlns:a16="http://schemas.microsoft.com/office/drawing/2014/main" id="{AF0E99A2-9935-42D2-A070-508A43FAA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AC62E-8EC9-4DD6-B321-4DF54F6C2465}"/>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35604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2396-7BEF-4D7E-8194-89216D4F9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FF5ADC-4F40-4D63-AC3E-7B90481B7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4E95C0-777D-4CDF-B322-FA98832FD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847A9-27CC-4B5F-B502-FC50AC9639AA}"/>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6" name="Footer Placeholder 5">
            <a:extLst>
              <a:ext uri="{FF2B5EF4-FFF2-40B4-BE49-F238E27FC236}">
                <a16:creationId xmlns:a16="http://schemas.microsoft.com/office/drawing/2014/main" id="{7894E210-8EA3-4EAC-A390-18F3D359B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DF3FD-FFE3-4231-8BE8-4EEDEA4AE535}"/>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61978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FAEB-64EE-41AE-AED3-0C3D28A0F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D6C8D-9BCA-4748-A6F5-9FAF87A83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FFF4D1-C6DC-4AC8-B96F-F3E42C85A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DB20F-1CBE-432A-9028-2F538A6A4E48}"/>
              </a:ext>
            </a:extLst>
          </p:cNvPr>
          <p:cNvSpPr>
            <a:spLocks noGrp="1"/>
          </p:cNvSpPr>
          <p:nvPr>
            <p:ph type="dt" sz="half" idx="10"/>
          </p:nvPr>
        </p:nvSpPr>
        <p:spPr/>
        <p:txBody>
          <a:bodyPr/>
          <a:lstStyle/>
          <a:p>
            <a:fld id="{672A8413-F6D6-4E5E-9140-982FEDF3B291}" type="datetimeFigureOut">
              <a:rPr lang="en-US" smtClean="0"/>
              <a:t>4/19/2022</a:t>
            </a:fld>
            <a:endParaRPr lang="en-US"/>
          </a:p>
        </p:txBody>
      </p:sp>
      <p:sp>
        <p:nvSpPr>
          <p:cNvPr id="6" name="Footer Placeholder 5">
            <a:extLst>
              <a:ext uri="{FF2B5EF4-FFF2-40B4-BE49-F238E27FC236}">
                <a16:creationId xmlns:a16="http://schemas.microsoft.com/office/drawing/2014/main" id="{BCDC6EF6-AE1D-4D9A-8856-1F6712DEE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AB53E-EEAD-453E-A215-69AB7A8CBAAC}"/>
              </a:ext>
            </a:extLst>
          </p:cNvPr>
          <p:cNvSpPr>
            <a:spLocks noGrp="1"/>
          </p:cNvSpPr>
          <p:nvPr>
            <p:ph type="sldNum" sz="quarter" idx="12"/>
          </p:nvPr>
        </p:nvSpPr>
        <p:spPr/>
        <p:txBody>
          <a:bodyPr/>
          <a:lstStyle/>
          <a:p>
            <a:fld id="{33223149-C196-4A59-9A65-981EB8F15EFB}" type="slidenum">
              <a:rPr lang="en-US" smtClean="0"/>
              <a:t>‹#›</a:t>
            </a:fld>
            <a:endParaRPr lang="en-US"/>
          </a:p>
        </p:txBody>
      </p:sp>
    </p:spTree>
    <p:extLst>
      <p:ext uri="{BB962C8B-B14F-4D97-AF65-F5344CB8AC3E}">
        <p14:creationId xmlns:p14="http://schemas.microsoft.com/office/powerpoint/2010/main" val="279893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1131A-A3C7-4F20-A7E2-862E5C63E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39085-666E-4426-9CBC-35A6AB9EB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85BDD-9AB1-4C9B-B62E-F9F236B55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A8413-F6D6-4E5E-9140-982FEDF3B291}" type="datetimeFigureOut">
              <a:rPr lang="en-US" smtClean="0"/>
              <a:t>4/19/2022</a:t>
            </a:fld>
            <a:endParaRPr lang="en-US"/>
          </a:p>
        </p:txBody>
      </p:sp>
      <p:sp>
        <p:nvSpPr>
          <p:cNvPr id="5" name="Footer Placeholder 4">
            <a:extLst>
              <a:ext uri="{FF2B5EF4-FFF2-40B4-BE49-F238E27FC236}">
                <a16:creationId xmlns:a16="http://schemas.microsoft.com/office/drawing/2014/main" id="{435AB8D9-5A8D-414E-ACC7-5E71F5D52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5F123-2505-43FE-A68C-12EF93BEC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23149-C196-4A59-9A65-981EB8F15EFB}" type="slidenum">
              <a:rPr lang="en-US" smtClean="0"/>
              <a:t>‹#›</a:t>
            </a:fld>
            <a:endParaRPr lang="en-US"/>
          </a:p>
        </p:txBody>
      </p:sp>
    </p:spTree>
    <p:extLst>
      <p:ext uri="{BB962C8B-B14F-4D97-AF65-F5344CB8AC3E}">
        <p14:creationId xmlns:p14="http://schemas.microsoft.com/office/powerpoint/2010/main" val="327597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fullcalendar.io/docs/google-calendar"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st.github.com/amitastreait/e271ffa3eb5c3f11e6b4a4969d78bf7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fullcalendar.io/docs/v4/getting-started" TargetMode="External"/><Relationship Id="rId2" Type="http://schemas.openxmlformats.org/officeDocument/2006/relationships/hyperlink" Target="https://www.chartjs.org/docs/latest/"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7C1F-3756-48A6-B649-F78B7DC8B84F}"/>
              </a:ext>
            </a:extLst>
          </p:cNvPr>
          <p:cNvSpPr>
            <a:spLocks noGrp="1"/>
          </p:cNvSpPr>
          <p:nvPr>
            <p:ph type="ctrTitle"/>
          </p:nvPr>
        </p:nvSpPr>
        <p:spPr/>
        <p:txBody>
          <a:bodyPr/>
          <a:lstStyle/>
          <a:p>
            <a:r>
              <a:rPr lang="en-US" dirty="0"/>
              <a:t>Lightning Web Component</a:t>
            </a:r>
          </a:p>
        </p:txBody>
      </p:sp>
      <p:sp>
        <p:nvSpPr>
          <p:cNvPr id="3" name="Subtitle 2">
            <a:extLst>
              <a:ext uri="{FF2B5EF4-FFF2-40B4-BE49-F238E27FC236}">
                <a16:creationId xmlns:a16="http://schemas.microsoft.com/office/drawing/2014/main" id="{0E031076-A772-465B-87E5-FD70CB568CB3}"/>
              </a:ext>
            </a:extLst>
          </p:cNvPr>
          <p:cNvSpPr>
            <a:spLocks noGrp="1"/>
          </p:cNvSpPr>
          <p:nvPr>
            <p:ph type="subTitle" idx="1"/>
          </p:nvPr>
        </p:nvSpPr>
        <p:spPr/>
        <p:txBody>
          <a:bodyPr/>
          <a:lstStyle/>
          <a:p>
            <a:r>
              <a:rPr lang="en-US" dirty="0"/>
              <a:t>Amit Singh</a:t>
            </a:r>
          </a:p>
        </p:txBody>
      </p:sp>
    </p:spTree>
    <p:extLst>
      <p:ext uri="{BB962C8B-B14F-4D97-AF65-F5344CB8AC3E}">
        <p14:creationId xmlns:p14="http://schemas.microsoft.com/office/powerpoint/2010/main" val="270893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0531-8157-4866-961B-0BC635E6F55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4280F15F-CD26-48C7-A10B-9ABB54F07BAD}"/>
              </a:ext>
            </a:extLst>
          </p:cNvPr>
          <p:cNvSpPr>
            <a:spLocks noGrp="1"/>
          </p:cNvSpPr>
          <p:nvPr>
            <p:ph idx="1"/>
          </p:nvPr>
        </p:nvSpPr>
        <p:spPr>
          <a:xfrm>
            <a:off x="838200" y="1690688"/>
            <a:ext cx="10515600" cy="4351338"/>
          </a:xfrm>
        </p:spPr>
        <p:txBody>
          <a:bodyPr>
            <a:normAutofit fontScale="92500" lnSpcReduction="20000"/>
          </a:bodyPr>
          <a:lstStyle/>
          <a:p>
            <a:pPr marL="0" indent="0">
              <a:lnSpc>
                <a:spcPct val="150000"/>
              </a:lnSpc>
              <a:buNone/>
            </a:pPr>
            <a:r>
              <a:rPr lang="en-US" sz="2000" dirty="0"/>
              <a:t>With the power of the latest web stack, LWC comes with many different advantages over aura components as follows:</a:t>
            </a:r>
          </a:p>
          <a:p>
            <a:pPr marL="0" indent="0">
              <a:lnSpc>
                <a:spcPct val="150000"/>
              </a:lnSpc>
              <a:buNone/>
            </a:pPr>
            <a:endParaRPr lang="en-US" sz="2000" dirty="0"/>
          </a:p>
          <a:p>
            <a:pPr marL="457200" indent="-457200">
              <a:lnSpc>
                <a:spcPct val="150000"/>
              </a:lnSpc>
              <a:buFont typeface="+mj-lt"/>
              <a:buAutoNum type="arabicPeriod"/>
            </a:pPr>
            <a:r>
              <a:rPr lang="en-US" sz="2000" dirty="0"/>
              <a:t>Better performance</a:t>
            </a:r>
          </a:p>
          <a:p>
            <a:pPr marL="457200" indent="-457200">
              <a:lnSpc>
                <a:spcPct val="150000"/>
              </a:lnSpc>
              <a:buFont typeface="+mj-lt"/>
              <a:buAutoNum type="arabicPeriod"/>
            </a:pPr>
            <a:r>
              <a:rPr lang="en-US" sz="2000" dirty="0"/>
              <a:t>Modern web standards</a:t>
            </a:r>
          </a:p>
          <a:p>
            <a:pPr marL="457200" indent="-457200">
              <a:lnSpc>
                <a:spcPct val="150000"/>
              </a:lnSpc>
              <a:buFont typeface="+mj-lt"/>
              <a:buAutoNum type="arabicPeriod"/>
            </a:pPr>
            <a:r>
              <a:rPr lang="en-US" sz="2000" dirty="0"/>
              <a:t>Compatible with Aura components</a:t>
            </a:r>
          </a:p>
          <a:p>
            <a:pPr marL="457200" indent="-457200">
              <a:lnSpc>
                <a:spcPct val="150000"/>
              </a:lnSpc>
              <a:buFont typeface="+mj-lt"/>
              <a:buAutoNum type="arabicPeriod"/>
            </a:pPr>
            <a:r>
              <a:rPr lang="en-US" sz="2000" b="1" dirty="0"/>
              <a:t>Faster loading sites</a:t>
            </a:r>
          </a:p>
          <a:p>
            <a:pPr marL="457200" indent="-457200">
              <a:lnSpc>
                <a:spcPct val="150000"/>
              </a:lnSpc>
              <a:buFont typeface="+mj-lt"/>
              <a:buAutoNum type="arabicPeriod"/>
            </a:pPr>
            <a:r>
              <a:rPr lang="en-US" sz="2000" b="1" dirty="0"/>
              <a:t>Better security, better testing, and better browser compatibility</a:t>
            </a:r>
          </a:p>
          <a:p>
            <a:pPr marL="457200" indent="-457200">
              <a:lnSpc>
                <a:spcPct val="150000"/>
              </a:lnSpc>
              <a:buFont typeface="+mj-lt"/>
              <a:buAutoNum type="arabicPeriod"/>
            </a:pPr>
            <a:r>
              <a:rPr lang="en-US" sz="2000" dirty="0"/>
              <a:t>Ease of development</a:t>
            </a:r>
          </a:p>
        </p:txBody>
      </p:sp>
    </p:spTree>
    <p:extLst>
      <p:ext uri="{BB962C8B-B14F-4D97-AF65-F5344CB8AC3E}">
        <p14:creationId xmlns:p14="http://schemas.microsoft.com/office/powerpoint/2010/main" val="10941313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F21D-3003-4426-BA70-BD5F9579138F}"/>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0980DA96-91D4-4B95-857A-71533078F059}"/>
              </a:ext>
            </a:extLst>
          </p:cNvPr>
          <p:cNvSpPr>
            <a:spLocks noGrp="1"/>
          </p:cNvSpPr>
          <p:nvPr>
            <p:ph idx="1"/>
          </p:nvPr>
        </p:nvSpPr>
        <p:spPr/>
        <p:txBody>
          <a:bodyPr>
            <a:normAutofit/>
          </a:bodyPr>
          <a:lstStyle/>
          <a:p>
            <a:pPr marL="0" indent="0">
              <a:buNone/>
            </a:pPr>
            <a:r>
              <a:rPr lang="en-US" sz="2000" dirty="0"/>
              <a:t>Create Google Calendar to display the Events from Salesforce as well as from Google Calendar as well.</a:t>
            </a:r>
          </a:p>
          <a:p>
            <a:pPr marL="0" indent="0">
              <a:buNone/>
            </a:pPr>
            <a:endParaRPr lang="en-US" sz="2000" dirty="0"/>
          </a:p>
          <a:p>
            <a:pPr marL="0" indent="0">
              <a:buNone/>
            </a:pPr>
            <a:r>
              <a:rPr lang="en-US" sz="2000" dirty="0"/>
              <a:t>Here is the reference Link for the same - </a:t>
            </a:r>
            <a:r>
              <a:rPr lang="en-US" sz="2000" dirty="0">
                <a:hlinkClick r:id="rId2"/>
              </a:rPr>
              <a:t>events from Google Calendar</a:t>
            </a:r>
            <a:endParaRPr lang="en-US" sz="2000" dirty="0"/>
          </a:p>
          <a:p>
            <a:pPr marL="0" indent="0">
              <a:buNone/>
            </a:pPr>
            <a:endParaRPr lang="en-US" sz="2000" dirty="0"/>
          </a:p>
          <a:p>
            <a:pPr marL="0" indent="0">
              <a:buNone/>
            </a:pPr>
            <a:r>
              <a:rPr lang="en-US" sz="2000" dirty="0"/>
              <a:t>Also, implement the event click for date &amp; event. When User clicks on Date then open a new popup to add the Event for the same date. </a:t>
            </a:r>
          </a:p>
          <a:p>
            <a:pPr marL="0" indent="0">
              <a:buNone/>
            </a:pPr>
            <a:endParaRPr lang="en-US" sz="2000" dirty="0"/>
          </a:p>
          <a:p>
            <a:pPr marL="0" indent="0">
              <a:buNone/>
            </a:pPr>
            <a:r>
              <a:rPr lang="en-US" sz="2000" dirty="0"/>
              <a:t>If user clicks on the event and the event is of type Salesforce Event Open the Popup to display the event details.</a:t>
            </a:r>
          </a:p>
        </p:txBody>
      </p:sp>
    </p:spTree>
    <p:extLst>
      <p:ext uri="{BB962C8B-B14F-4D97-AF65-F5344CB8AC3E}">
        <p14:creationId xmlns:p14="http://schemas.microsoft.com/office/powerpoint/2010/main" val="11480342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F21D-3003-4426-BA70-BD5F9579138F}"/>
              </a:ext>
            </a:extLst>
          </p:cNvPr>
          <p:cNvSpPr>
            <a:spLocks noGrp="1"/>
          </p:cNvSpPr>
          <p:nvPr>
            <p:ph type="title"/>
          </p:nvPr>
        </p:nvSpPr>
        <p:spPr>
          <a:xfrm>
            <a:off x="838200" y="238666"/>
            <a:ext cx="10515600" cy="1325563"/>
          </a:xfrm>
        </p:spPr>
        <p:txBody>
          <a:bodyPr/>
          <a:lstStyle/>
          <a:p>
            <a:r>
              <a:rPr lang="en-US" dirty="0"/>
              <a:t>Assignment</a:t>
            </a:r>
          </a:p>
        </p:txBody>
      </p:sp>
      <p:pic>
        <p:nvPicPr>
          <p:cNvPr id="7" name="Picture 6">
            <a:extLst>
              <a:ext uri="{FF2B5EF4-FFF2-40B4-BE49-F238E27FC236}">
                <a16:creationId xmlns:a16="http://schemas.microsoft.com/office/drawing/2014/main" id="{A4DD5C50-CDDA-4B6D-9523-CC368192D1C3}"/>
              </a:ext>
            </a:extLst>
          </p:cNvPr>
          <p:cNvPicPr>
            <a:picLocks noChangeAspect="1"/>
          </p:cNvPicPr>
          <p:nvPr/>
        </p:nvPicPr>
        <p:blipFill>
          <a:blip r:embed="rId2"/>
          <a:stretch>
            <a:fillRect/>
          </a:stretch>
        </p:blipFill>
        <p:spPr>
          <a:xfrm>
            <a:off x="1940778" y="1420237"/>
            <a:ext cx="8310444" cy="5367021"/>
          </a:xfrm>
          <a:prstGeom prst="rect">
            <a:avLst/>
          </a:prstGeom>
        </p:spPr>
      </p:pic>
    </p:spTree>
    <p:extLst>
      <p:ext uri="{BB962C8B-B14F-4D97-AF65-F5344CB8AC3E}">
        <p14:creationId xmlns:p14="http://schemas.microsoft.com/office/powerpoint/2010/main" val="6839193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0062-C3E7-44EA-9C44-65F92523597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FD05660-5710-4400-B1B1-9E5A28E449B8}"/>
              </a:ext>
            </a:extLst>
          </p:cNvPr>
          <p:cNvSpPr>
            <a:spLocks noGrp="1"/>
          </p:cNvSpPr>
          <p:nvPr>
            <p:ph idx="1"/>
          </p:nvPr>
        </p:nvSpPr>
        <p:spPr/>
        <p:txBody>
          <a:bodyPr>
            <a:normAutofit/>
          </a:bodyPr>
          <a:lstStyle/>
          <a:p>
            <a:pPr marL="457200" indent="-457200">
              <a:buFont typeface="+mj-lt"/>
              <a:buAutoNum type="arabicPeriod"/>
            </a:pPr>
            <a:r>
              <a:rPr lang="en-US" sz="2000" dirty="0"/>
              <a:t>Use Custom label in LWC</a:t>
            </a:r>
          </a:p>
          <a:p>
            <a:pPr marL="457200" indent="-457200">
              <a:buFont typeface="+mj-lt"/>
              <a:buAutoNum type="arabicPeriod"/>
            </a:pPr>
            <a:r>
              <a:rPr lang="en-US" sz="2000" dirty="0"/>
              <a:t>How to use reusable CSS in LWC</a:t>
            </a:r>
          </a:p>
          <a:p>
            <a:pPr marL="457200" indent="-457200">
              <a:buFont typeface="+mj-lt"/>
              <a:buAutoNum type="arabicPeriod"/>
            </a:pPr>
            <a:r>
              <a:rPr lang="en-US" sz="2000" dirty="0"/>
              <a:t>Toast Event in LWC</a:t>
            </a:r>
          </a:p>
        </p:txBody>
      </p:sp>
    </p:spTree>
    <p:extLst>
      <p:ext uri="{BB962C8B-B14F-4D97-AF65-F5344CB8AC3E}">
        <p14:creationId xmlns:p14="http://schemas.microsoft.com/office/powerpoint/2010/main" val="12570819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E29F-7DC5-495B-9D32-8235F32144A2}"/>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Use Custom label in LWC</a:t>
            </a:r>
            <a:endParaRPr lang="en-US" dirty="0"/>
          </a:p>
        </p:txBody>
      </p:sp>
      <p:sp>
        <p:nvSpPr>
          <p:cNvPr id="3" name="Content Placeholder 2">
            <a:extLst>
              <a:ext uri="{FF2B5EF4-FFF2-40B4-BE49-F238E27FC236}">
                <a16:creationId xmlns:a16="http://schemas.microsoft.com/office/drawing/2014/main" id="{F7CEF88E-4F2C-4E4A-99E3-60073107C9AC}"/>
              </a:ext>
            </a:extLst>
          </p:cNvPr>
          <p:cNvSpPr>
            <a:spLocks noGrp="1"/>
          </p:cNvSpPr>
          <p:nvPr>
            <p:ph idx="1"/>
          </p:nvPr>
        </p:nvSpPr>
        <p:spPr/>
        <p:txBody>
          <a:bodyPr>
            <a:normAutofit/>
          </a:bodyPr>
          <a:lstStyle/>
          <a:p>
            <a:pPr marL="0" indent="0">
              <a:buNone/>
            </a:pPr>
            <a:r>
              <a:rPr lang="en-US" sz="2000" dirty="0"/>
              <a:t>Custom labels are text values stored in Salesforce that can be translated into any language that Salesforce supports. </a:t>
            </a:r>
          </a:p>
          <a:p>
            <a:pPr marL="0" indent="0">
              <a:buNone/>
            </a:pPr>
            <a:r>
              <a:rPr lang="en-US" sz="2000" dirty="0"/>
              <a:t>Use custom labels to create multilingual applications that present information (for example, help text or error messages) in a user’s native language.</a:t>
            </a:r>
          </a:p>
          <a:p>
            <a:pPr marL="0" indent="0">
              <a:buNone/>
            </a:pPr>
            <a:endParaRPr lang="en-US" sz="2000" dirty="0"/>
          </a:p>
          <a:p>
            <a:pPr marL="0" indent="0">
              <a:buNone/>
            </a:pPr>
            <a:r>
              <a:rPr lang="en-US" sz="2000" dirty="0"/>
              <a:t>import </a:t>
            </a:r>
            <a:r>
              <a:rPr lang="en-US" sz="2000" dirty="0" err="1"/>
              <a:t>labelName</a:t>
            </a:r>
            <a:r>
              <a:rPr lang="en-US" sz="2000" dirty="0"/>
              <a:t> from '@salesforce/label/</a:t>
            </a:r>
            <a:r>
              <a:rPr lang="en-US" sz="2000" dirty="0" err="1"/>
              <a:t>labelReference</a:t>
            </a:r>
            <a:r>
              <a:rPr lang="en-US" sz="2000" dirty="0"/>
              <a:t>';</a:t>
            </a:r>
          </a:p>
        </p:txBody>
      </p:sp>
    </p:spTree>
    <p:extLst>
      <p:ext uri="{BB962C8B-B14F-4D97-AF65-F5344CB8AC3E}">
        <p14:creationId xmlns:p14="http://schemas.microsoft.com/office/powerpoint/2010/main" val="3516367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4012-E59F-48BE-B763-74860575333B}"/>
              </a:ext>
            </a:extLst>
          </p:cNvPr>
          <p:cNvSpPr>
            <a:spLocks noGrp="1"/>
          </p:cNvSpPr>
          <p:nvPr>
            <p:ph type="title"/>
          </p:nvPr>
        </p:nvSpPr>
        <p:spPr/>
        <p:txBody>
          <a:bodyPr/>
          <a:lstStyle/>
          <a:p>
            <a:r>
              <a:rPr lang="en-US" dirty="0"/>
              <a:t>Share CSS</a:t>
            </a:r>
          </a:p>
        </p:txBody>
      </p:sp>
      <p:sp>
        <p:nvSpPr>
          <p:cNvPr id="3" name="Content Placeholder 2">
            <a:extLst>
              <a:ext uri="{FF2B5EF4-FFF2-40B4-BE49-F238E27FC236}">
                <a16:creationId xmlns:a16="http://schemas.microsoft.com/office/drawing/2014/main" id="{A3FCF270-CEC8-422F-B314-ED879C025193}"/>
              </a:ext>
            </a:extLst>
          </p:cNvPr>
          <p:cNvSpPr>
            <a:spLocks noGrp="1"/>
          </p:cNvSpPr>
          <p:nvPr>
            <p:ph idx="1"/>
          </p:nvPr>
        </p:nvSpPr>
        <p:spPr/>
        <p:txBody>
          <a:bodyPr>
            <a:normAutofit/>
          </a:bodyPr>
          <a:lstStyle/>
          <a:p>
            <a:pPr marL="0" indent="0">
              <a:buNone/>
            </a:pPr>
            <a:r>
              <a:rPr lang="en-US" sz="2000" dirty="0"/>
              <a:t>/* Syntax */</a:t>
            </a:r>
          </a:p>
          <a:p>
            <a:pPr marL="0" indent="0">
              <a:buNone/>
            </a:pPr>
            <a:r>
              <a:rPr lang="en-US" sz="2000" dirty="0"/>
              <a:t>@import 'namespace/</a:t>
            </a:r>
            <a:r>
              <a:rPr lang="en-US" sz="2000" dirty="0" err="1"/>
              <a:t>moduleName</a:t>
            </a:r>
            <a:r>
              <a:rPr lang="en-US" sz="2000" dirty="0"/>
              <a:t>';</a:t>
            </a:r>
          </a:p>
          <a:p>
            <a:pPr marL="0" indent="0">
              <a:buNone/>
            </a:pPr>
            <a:endParaRPr lang="en-US" sz="2000" dirty="0"/>
          </a:p>
          <a:p>
            <a:pPr marL="0" indent="0">
              <a:buNone/>
            </a:pPr>
            <a:r>
              <a:rPr lang="en-US" sz="2000" dirty="0"/>
              <a:t>/* Example */</a:t>
            </a:r>
          </a:p>
          <a:p>
            <a:pPr marL="0" indent="0">
              <a:buNone/>
            </a:pPr>
            <a:r>
              <a:rPr lang="en-US" sz="2000" dirty="0"/>
              <a:t>@import 'c/</a:t>
            </a:r>
            <a:r>
              <a:rPr lang="en-US" sz="2000" dirty="0" err="1"/>
              <a:t>cssLibrary</a:t>
            </a:r>
            <a:r>
              <a:rPr lang="en-US" sz="2000" dirty="0"/>
              <a:t>';</a:t>
            </a:r>
          </a:p>
        </p:txBody>
      </p:sp>
    </p:spTree>
    <p:extLst>
      <p:ext uri="{BB962C8B-B14F-4D97-AF65-F5344CB8AC3E}">
        <p14:creationId xmlns:p14="http://schemas.microsoft.com/office/powerpoint/2010/main" val="5623102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794F-C708-45C0-8C78-4C59CBB1D817}"/>
              </a:ext>
            </a:extLst>
          </p:cNvPr>
          <p:cNvSpPr>
            <a:spLocks noGrp="1"/>
          </p:cNvSpPr>
          <p:nvPr>
            <p:ph type="title"/>
          </p:nvPr>
        </p:nvSpPr>
        <p:spPr/>
        <p:txBody>
          <a:bodyPr/>
          <a:lstStyle/>
          <a:p>
            <a:r>
              <a:rPr lang="en-US" dirty="0"/>
              <a:t>Toast Event in LWC</a:t>
            </a:r>
          </a:p>
        </p:txBody>
      </p:sp>
      <p:sp>
        <p:nvSpPr>
          <p:cNvPr id="3" name="Content Placeholder 2">
            <a:extLst>
              <a:ext uri="{FF2B5EF4-FFF2-40B4-BE49-F238E27FC236}">
                <a16:creationId xmlns:a16="http://schemas.microsoft.com/office/drawing/2014/main" id="{457E4F14-032A-4F10-BB43-22CDD7D051EF}"/>
              </a:ext>
            </a:extLst>
          </p:cNvPr>
          <p:cNvSpPr>
            <a:spLocks noGrp="1"/>
          </p:cNvSpPr>
          <p:nvPr>
            <p:ph idx="1"/>
          </p:nvPr>
        </p:nvSpPr>
        <p:spPr/>
        <p:txBody>
          <a:bodyPr>
            <a:normAutofit/>
          </a:bodyPr>
          <a:lstStyle/>
          <a:p>
            <a:pPr marL="0" indent="0">
              <a:buNone/>
            </a:pPr>
            <a:r>
              <a:rPr lang="en-US" sz="2000" dirty="0"/>
              <a:t>Display toasts to provide feedback to a user following an action, such as after a record is created.</a:t>
            </a:r>
          </a:p>
          <a:p>
            <a:pPr marL="0" indent="0">
              <a:buNone/>
            </a:pPr>
            <a:endParaRPr lang="en-US" sz="2000" dirty="0"/>
          </a:p>
          <a:p>
            <a:pPr marL="0" indent="0">
              <a:buNone/>
            </a:pPr>
            <a:r>
              <a:rPr lang="en-US" sz="2000" dirty="0"/>
              <a:t>To trigger a toast from a Lightning web component, in the component's JavaScript class, import </a:t>
            </a:r>
            <a:r>
              <a:rPr lang="en-US" sz="2000" dirty="0" err="1"/>
              <a:t>ShowToastEvent</a:t>
            </a:r>
            <a:r>
              <a:rPr lang="en-US" sz="2000" dirty="0"/>
              <a:t> from </a:t>
            </a:r>
            <a:r>
              <a:rPr lang="en-US" sz="2000" dirty="0">
                <a:highlight>
                  <a:srgbClr val="FFFF00"/>
                </a:highlight>
              </a:rPr>
              <a:t>lightning/</a:t>
            </a:r>
            <a:r>
              <a:rPr lang="en-US" sz="2000" dirty="0" err="1">
                <a:highlight>
                  <a:srgbClr val="FFFF00"/>
                </a:highlight>
              </a:rPr>
              <a:t>platformShowToastEvent</a:t>
            </a:r>
            <a:r>
              <a:rPr lang="en-US" sz="2000" dirty="0"/>
              <a:t>. Create a </a:t>
            </a:r>
            <a:r>
              <a:rPr lang="en-US" sz="2000" dirty="0" err="1">
                <a:highlight>
                  <a:srgbClr val="FFFF00"/>
                </a:highlight>
              </a:rPr>
              <a:t>ShowToastEven</a:t>
            </a:r>
            <a:r>
              <a:rPr lang="en-US" sz="2000" dirty="0" err="1"/>
              <a:t>t</a:t>
            </a:r>
            <a:r>
              <a:rPr lang="en-US" sz="2000" dirty="0"/>
              <a:t> with a few parameters, and dispatch it. </a:t>
            </a:r>
          </a:p>
        </p:txBody>
      </p:sp>
    </p:spTree>
    <p:extLst>
      <p:ext uri="{BB962C8B-B14F-4D97-AF65-F5344CB8AC3E}">
        <p14:creationId xmlns:p14="http://schemas.microsoft.com/office/powerpoint/2010/main" val="28947015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792DDC-E3EE-4889-A473-B4777E13A58A}"/>
              </a:ext>
            </a:extLst>
          </p:cNvPr>
          <p:cNvPicPr>
            <a:picLocks noChangeAspect="1"/>
          </p:cNvPicPr>
          <p:nvPr/>
        </p:nvPicPr>
        <p:blipFill>
          <a:blip r:embed="rId2"/>
          <a:stretch>
            <a:fillRect/>
          </a:stretch>
        </p:blipFill>
        <p:spPr>
          <a:xfrm>
            <a:off x="457200" y="337382"/>
            <a:ext cx="11502621" cy="6306609"/>
          </a:xfrm>
          <a:prstGeom prst="rect">
            <a:avLst/>
          </a:prstGeom>
        </p:spPr>
      </p:pic>
    </p:spTree>
    <p:extLst>
      <p:ext uri="{BB962C8B-B14F-4D97-AF65-F5344CB8AC3E}">
        <p14:creationId xmlns:p14="http://schemas.microsoft.com/office/powerpoint/2010/main" val="32614847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9EB4-D4F5-43A4-B6DA-6E7B9D2EAB2E}"/>
              </a:ext>
            </a:extLst>
          </p:cNvPr>
          <p:cNvSpPr>
            <a:spLocks noGrp="1"/>
          </p:cNvSpPr>
          <p:nvPr>
            <p:ph type="title"/>
          </p:nvPr>
        </p:nvSpPr>
        <p:spPr/>
        <p:txBody>
          <a:bodyPr/>
          <a:lstStyle/>
          <a:p>
            <a:r>
              <a:rPr lang="en-US" dirty="0"/>
              <a:t>Simple Toast</a:t>
            </a:r>
          </a:p>
        </p:txBody>
      </p:sp>
      <p:sp>
        <p:nvSpPr>
          <p:cNvPr id="3" name="Content Placeholder 2">
            <a:extLst>
              <a:ext uri="{FF2B5EF4-FFF2-40B4-BE49-F238E27FC236}">
                <a16:creationId xmlns:a16="http://schemas.microsoft.com/office/drawing/2014/main" id="{8A529942-F8A4-4C3F-8743-1BE0A0CFCB94}"/>
              </a:ext>
            </a:extLst>
          </p:cNvPr>
          <p:cNvSpPr>
            <a:spLocks noGrp="1"/>
          </p:cNvSpPr>
          <p:nvPr>
            <p:ph idx="1"/>
          </p:nvPr>
        </p:nvSpPr>
        <p:spPr/>
        <p:txBody>
          <a:bodyPr>
            <a:normAutofit/>
          </a:bodyPr>
          <a:lstStyle/>
          <a:p>
            <a:pPr marL="0" indent="0">
              <a:buNone/>
            </a:pPr>
            <a:r>
              <a:rPr lang="en-US" sz="2000" dirty="0"/>
              <a:t>const event = new </a:t>
            </a:r>
            <a:r>
              <a:rPr lang="en-US" sz="2000" dirty="0" err="1"/>
              <a:t>ShowToastEvent</a:t>
            </a:r>
            <a:r>
              <a:rPr lang="en-US" sz="2000" dirty="0"/>
              <a:t>({</a:t>
            </a:r>
          </a:p>
          <a:p>
            <a:pPr marL="0" indent="0">
              <a:buNone/>
            </a:pPr>
            <a:r>
              <a:rPr lang="en-US" sz="2000" dirty="0"/>
              <a:t>            title: 'Get Help',</a:t>
            </a:r>
          </a:p>
          <a:p>
            <a:pPr marL="0" indent="0">
              <a:buNone/>
            </a:pPr>
            <a:r>
              <a:rPr lang="en-US" sz="2000" dirty="0"/>
              <a:t>            message:</a:t>
            </a:r>
          </a:p>
          <a:p>
            <a:pPr marL="0" indent="0">
              <a:buNone/>
            </a:pPr>
            <a:r>
              <a:rPr lang="en-US" sz="2000" dirty="0"/>
              <a:t>                'Salesforce documentation is available in the app. Click ? in the upper-right corner.',</a:t>
            </a:r>
          </a:p>
          <a:p>
            <a:pPr marL="0" indent="0">
              <a:buNone/>
            </a:pPr>
            <a:r>
              <a:rPr lang="en-US" sz="2000" dirty="0"/>
              <a:t>        });</a:t>
            </a:r>
          </a:p>
          <a:p>
            <a:pPr marL="0" indent="0">
              <a:buNone/>
            </a:pPr>
            <a:r>
              <a:rPr lang="en-US" sz="2000" dirty="0"/>
              <a:t>        </a:t>
            </a:r>
            <a:r>
              <a:rPr lang="en-US" sz="2000" dirty="0" err="1"/>
              <a:t>this.dispatchEvent</a:t>
            </a:r>
            <a:r>
              <a:rPr lang="en-US" sz="2000" dirty="0"/>
              <a:t>(event);</a:t>
            </a:r>
          </a:p>
          <a:p>
            <a:pPr marL="0" indent="0">
              <a:buNone/>
            </a:pPr>
            <a:r>
              <a:rPr lang="en-US" sz="2000" dirty="0"/>
              <a:t>    </a:t>
            </a:r>
          </a:p>
        </p:txBody>
      </p:sp>
    </p:spTree>
    <p:extLst>
      <p:ext uri="{BB962C8B-B14F-4D97-AF65-F5344CB8AC3E}">
        <p14:creationId xmlns:p14="http://schemas.microsoft.com/office/powerpoint/2010/main" val="25429867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2589-571C-4D11-BD30-9F5B394FB75E}"/>
              </a:ext>
            </a:extLst>
          </p:cNvPr>
          <p:cNvSpPr>
            <a:spLocks noGrp="1"/>
          </p:cNvSpPr>
          <p:nvPr>
            <p:ph type="title"/>
          </p:nvPr>
        </p:nvSpPr>
        <p:spPr/>
        <p:txBody>
          <a:bodyPr/>
          <a:lstStyle/>
          <a:p>
            <a:r>
              <a:rPr lang="en-US" dirty="0"/>
              <a:t>Display Link with Toast</a:t>
            </a:r>
          </a:p>
        </p:txBody>
      </p:sp>
      <p:sp>
        <p:nvSpPr>
          <p:cNvPr id="3" name="Content Placeholder 2">
            <a:extLst>
              <a:ext uri="{FF2B5EF4-FFF2-40B4-BE49-F238E27FC236}">
                <a16:creationId xmlns:a16="http://schemas.microsoft.com/office/drawing/2014/main" id="{DD1B4D7B-1554-4ED4-8975-50D16F0C4433}"/>
              </a:ext>
            </a:extLst>
          </p:cNvPr>
          <p:cNvSpPr>
            <a:spLocks noGrp="1"/>
          </p:cNvSpPr>
          <p:nvPr>
            <p:ph idx="1"/>
          </p:nvPr>
        </p:nvSpPr>
        <p:spPr/>
        <p:txBody>
          <a:bodyPr>
            <a:normAutofit fontScale="92500" lnSpcReduction="10000"/>
          </a:bodyPr>
          <a:lstStyle/>
          <a:p>
            <a:pPr marL="0" indent="0">
              <a:buNone/>
            </a:pPr>
            <a:r>
              <a:rPr lang="en-US" sz="2000" dirty="0"/>
              <a:t>const event = new </a:t>
            </a:r>
            <a:r>
              <a:rPr lang="en-US" sz="2000" dirty="0" err="1"/>
              <a:t>ShowToastEvent</a:t>
            </a:r>
            <a:r>
              <a:rPr lang="en-US" sz="2000" dirty="0"/>
              <a:t>({</a:t>
            </a:r>
          </a:p>
          <a:p>
            <a:pPr marL="0" indent="0">
              <a:buNone/>
            </a:pPr>
            <a:r>
              <a:rPr lang="en-US" sz="2000" dirty="0"/>
              <a:t>                title: 'Success!',</a:t>
            </a:r>
          </a:p>
          <a:p>
            <a:pPr marL="0" indent="0">
              <a:buNone/>
            </a:pPr>
            <a:r>
              <a:rPr lang="en-US" sz="2000" dirty="0"/>
              <a:t>                message: 'Record {0} created! See it {1}!',</a:t>
            </a:r>
          </a:p>
          <a:p>
            <a:pPr marL="0" indent="0">
              <a:buNone/>
            </a:pPr>
            <a:r>
              <a:rPr lang="en-US" sz="2000" dirty="0"/>
              <a:t>                </a:t>
            </a:r>
            <a:r>
              <a:rPr lang="en-US" sz="2000" dirty="0" err="1"/>
              <a:t>messageData</a:t>
            </a:r>
            <a:r>
              <a:rPr lang="en-US" sz="2000" dirty="0"/>
              <a:t>: [</a:t>
            </a:r>
          </a:p>
          <a:p>
            <a:pPr marL="0" indent="0">
              <a:buNone/>
            </a:pPr>
            <a:r>
              <a:rPr lang="en-US" sz="2000" dirty="0"/>
              <a:t>                    'Salesforce',</a:t>
            </a:r>
          </a:p>
          <a:p>
            <a:pPr marL="0" indent="0">
              <a:buNone/>
            </a:pPr>
            <a:r>
              <a:rPr lang="en-US" sz="2000" dirty="0"/>
              <a:t>                    {</a:t>
            </a:r>
          </a:p>
          <a:p>
            <a:pPr marL="0" indent="0">
              <a:buNone/>
            </a:pPr>
            <a:r>
              <a:rPr lang="en-US" sz="2000" dirty="0"/>
              <a:t>                        </a:t>
            </a:r>
            <a:r>
              <a:rPr lang="en-US" sz="2000" dirty="0" err="1"/>
              <a:t>url</a:t>
            </a:r>
            <a:r>
              <a:rPr lang="en-US" sz="2000" dirty="0"/>
              <a:t>,</a:t>
            </a:r>
          </a:p>
          <a:p>
            <a:pPr marL="0" indent="0">
              <a:buNone/>
            </a:pPr>
            <a:r>
              <a:rPr lang="en-US" sz="2000" dirty="0"/>
              <a:t>                        label: 'here',</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            </a:t>
            </a:r>
            <a:r>
              <a:rPr lang="en-US" sz="2000" dirty="0" err="1"/>
              <a:t>this.dispatchEvent</a:t>
            </a:r>
            <a:r>
              <a:rPr lang="en-US" sz="2000" dirty="0"/>
              <a:t>(event);</a:t>
            </a:r>
          </a:p>
        </p:txBody>
      </p:sp>
    </p:spTree>
    <p:extLst>
      <p:ext uri="{BB962C8B-B14F-4D97-AF65-F5344CB8AC3E}">
        <p14:creationId xmlns:p14="http://schemas.microsoft.com/office/powerpoint/2010/main" val="32427931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F21D-3003-4426-BA70-BD5F9579138F}"/>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0980DA96-91D4-4B95-857A-71533078F059}"/>
              </a:ext>
            </a:extLst>
          </p:cNvPr>
          <p:cNvSpPr>
            <a:spLocks noGrp="1"/>
          </p:cNvSpPr>
          <p:nvPr>
            <p:ph idx="1"/>
          </p:nvPr>
        </p:nvSpPr>
        <p:spPr/>
        <p:txBody>
          <a:bodyPr>
            <a:normAutofit/>
          </a:bodyPr>
          <a:lstStyle/>
          <a:p>
            <a:pPr marL="0" indent="0">
              <a:buNone/>
            </a:pPr>
            <a:r>
              <a:rPr lang="en-US" sz="2000" dirty="0"/>
              <a:t>Create a Lighting Web Component which will display all the opportunities using </a:t>
            </a:r>
            <a:r>
              <a:rPr lang="en-US" sz="2000" dirty="0" err="1"/>
              <a:t>Jquery</a:t>
            </a:r>
            <a:r>
              <a:rPr lang="en-US" sz="2000" dirty="0"/>
              <a:t> </a:t>
            </a:r>
            <a:r>
              <a:rPr lang="en-US" sz="2000" dirty="0" err="1"/>
              <a:t>DataTable</a:t>
            </a:r>
            <a:endParaRPr lang="en-US" sz="2000" dirty="0"/>
          </a:p>
        </p:txBody>
      </p:sp>
      <p:pic>
        <p:nvPicPr>
          <p:cNvPr id="5" name="Picture 4">
            <a:extLst>
              <a:ext uri="{FF2B5EF4-FFF2-40B4-BE49-F238E27FC236}">
                <a16:creationId xmlns:a16="http://schemas.microsoft.com/office/drawing/2014/main" id="{CA1E815B-E63A-4B7E-91CE-1E46B0E455F1}"/>
              </a:ext>
            </a:extLst>
          </p:cNvPr>
          <p:cNvPicPr>
            <a:picLocks noChangeAspect="1"/>
          </p:cNvPicPr>
          <p:nvPr/>
        </p:nvPicPr>
        <p:blipFill>
          <a:blip r:embed="rId2"/>
          <a:stretch>
            <a:fillRect/>
          </a:stretch>
        </p:blipFill>
        <p:spPr>
          <a:xfrm>
            <a:off x="2048432" y="2338195"/>
            <a:ext cx="8095135" cy="4154680"/>
          </a:xfrm>
          <a:prstGeom prst="rect">
            <a:avLst/>
          </a:prstGeom>
        </p:spPr>
      </p:pic>
    </p:spTree>
    <p:extLst>
      <p:ext uri="{BB962C8B-B14F-4D97-AF65-F5344CB8AC3E}">
        <p14:creationId xmlns:p14="http://schemas.microsoft.com/office/powerpoint/2010/main" val="324385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54B8-C7B6-4EEB-BBEF-6B58F60F1F76}"/>
              </a:ext>
            </a:extLst>
          </p:cNvPr>
          <p:cNvSpPr>
            <a:spLocks noGrp="1"/>
          </p:cNvSpPr>
          <p:nvPr>
            <p:ph type="title"/>
          </p:nvPr>
        </p:nvSpPr>
        <p:spPr/>
        <p:txBody>
          <a:bodyPr/>
          <a:lstStyle/>
          <a:p>
            <a:r>
              <a:rPr lang="en-US" dirty="0"/>
              <a:t>First Lightning Web Component</a:t>
            </a:r>
          </a:p>
        </p:txBody>
      </p:sp>
      <p:sp>
        <p:nvSpPr>
          <p:cNvPr id="3" name="Content Placeholder 2">
            <a:extLst>
              <a:ext uri="{FF2B5EF4-FFF2-40B4-BE49-F238E27FC236}">
                <a16:creationId xmlns:a16="http://schemas.microsoft.com/office/drawing/2014/main" id="{896EDF57-8F19-41F6-87DB-8B5A05B3DDB6}"/>
              </a:ext>
            </a:extLst>
          </p:cNvPr>
          <p:cNvSpPr>
            <a:spLocks noGrp="1"/>
          </p:cNvSpPr>
          <p:nvPr>
            <p:ph idx="1"/>
          </p:nvPr>
        </p:nvSpPr>
        <p:spPr/>
        <p:txBody>
          <a:bodyPr>
            <a:normAutofit/>
          </a:bodyPr>
          <a:lstStyle/>
          <a:p>
            <a:pPr marL="0" indent="0" algn="just" rtl="0">
              <a:spcBef>
                <a:spcPts val="0"/>
              </a:spcBef>
              <a:spcAft>
                <a:spcPts val="0"/>
              </a:spcAft>
              <a:buNone/>
            </a:pPr>
            <a:r>
              <a:rPr lang="en-US" sz="2000" b="0" i="0" u="none" strike="noStrike" dirty="0">
                <a:solidFill>
                  <a:srgbClr val="000000"/>
                </a:solidFill>
                <a:effectLst/>
                <a:latin typeface="Georgia" panose="02040502050405020303" pitchFamily="18" charset="0"/>
              </a:rPr>
              <a:t>The component name should follow below naming convention rules:</a:t>
            </a:r>
            <a:endParaRPr lang="en-US" sz="2000" b="0" dirty="0">
              <a:effectLst/>
              <a:latin typeface="Georgia" panose="02040502050405020303" pitchFamily="18" charset="0"/>
            </a:endParaRPr>
          </a:p>
          <a:p>
            <a:pPr algn="just" rtl="0">
              <a:spcBef>
                <a:spcPts val="0"/>
              </a:spcBef>
              <a:spcAft>
                <a:spcPts val="0"/>
              </a:spcAft>
            </a:pPr>
            <a:endParaRPr lang="en-US" sz="2000" b="0" dirty="0">
              <a:effectLst/>
              <a:latin typeface="Georgia" panose="02040502050405020303" pitchFamily="18" charset="0"/>
            </a:endParaRP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Must begin with a lowercase letter</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Must contain only alphanumeric or underscore characters</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Must be unique in the namespace</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include whitespace</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end with an underscore</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contain two consecutive underscores</a:t>
            </a:r>
          </a:p>
          <a:p>
            <a:pPr marL="457200" indent="-457200" algn="just"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Can’t contain a hyphen (dash)</a:t>
            </a:r>
          </a:p>
        </p:txBody>
      </p:sp>
    </p:spTree>
    <p:extLst>
      <p:ext uri="{BB962C8B-B14F-4D97-AF65-F5344CB8AC3E}">
        <p14:creationId xmlns:p14="http://schemas.microsoft.com/office/powerpoint/2010/main" val="42101679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4C2-D878-451F-9D46-B3C2A8135EC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1DF174F-4E9E-45AA-B2A5-8B038EC4854E}"/>
              </a:ext>
            </a:extLst>
          </p:cNvPr>
          <p:cNvSpPr>
            <a:spLocks noGrp="1"/>
          </p:cNvSpPr>
          <p:nvPr>
            <p:ph idx="1"/>
          </p:nvPr>
        </p:nvSpPr>
        <p:spPr/>
        <p:txBody>
          <a:bodyPr>
            <a:normAutofit/>
          </a:bodyPr>
          <a:lstStyle/>
          <a:p>
            <a:pPr marL="0" indent="0">
              <a:buNone/>
            </a:pPr>
            <a:r>
              <a:rPr lang="en-US" sz="2000" dirty="0"/>
              <a:t>Reuse </a:t>
            </a:r>
            <a:r>
              <a:rPr lang="en-US" sz="2000" dirty="0" err="1"/>
              <a:t>javascript</a:t>
            </a:r>
            <a:endParaRPr lang="en-US" sz="2000" dirty="0"/>
          </a:p>
        </p:txBody>
      </p:sp>
    </p:spTree>
    <p:extLst>
      <p:ext uri="{BB962C8B-B14F-4D97-AF65-F5344CB8AC3E}">
        <p14:creationId xmlns:p14="http://schemas.microsoft.com/office/powerpoint/2010/main" val="25856472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Page Reference in LWC</a:t>
            </a:r>
          </a:p>
          <a:p>
            <a:pPr marL="1143000" lvl="1" indent="-457200" fontAlgn="base">
              <a:lnSpc>
                <a:spcPct val="150000"/>
              </a:lnSpc>
              <a:spcBef>
                <a:spcPts val="0"/>
              </a:spcBef>
              <a:buFont typeface="+mj-lt"/>
              <a:buAutoNum type="arabicPeriod"/>
            </a:pPr>
            <a:endParaRPr lang="en-US" sz="16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5338305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Lightning Message Service</a:t>
            </a:r>
          </a:p>
        </p:txBody>
      </p:sp>
    </p:spTree>
    <p:extLst>
      <p:ext uri="{BB962C8B-B14F-4D97-AF65-F5344CB8AC3E}">
        <p14:creationId xmlns:p14="http://schemas.microsoft.com/office/powerpoint/2010/main" val="9875308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dirty="0">
                <a:solidFill>
                  <a:srgbClr val="000000"/>
                </a:solidFill>
                <a:latin typeface="Georgia" panose="02040502050405020303" pitchFamily="18" charset="0"/>
              </a:rPr>
              <a:t>Work with Lighting Data Table in LWC</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4078820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Lookup Component</a:t>
            </a:r>
          </a:p>
        </p:txBody>
      </p:sp>
    </p:spTree>
    <p:extLst>
      <p:ext uri="{BB962C8B-B14F-4D97-AF65-F5344CB8AC3E}">
        <p14:creationId xmlns:p14="http://schemas.microsoft.com/office/powerpoint/2010/main" val="39770745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Picklist Component</a:t>
            </a:r>
          </a:p>
        </p:txBody>
      </p:sp>
    </p:spTree>
    <p:extLst>
      <p:ext uri="{BB962C8B-B14F-4D97-AF65-F5344CB8AC3E}">
        <p14:creationId xmlns:p14="http://schemas.microsoft.com/office/powerpoint/2010/main" val="13768824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62FB-D0E0-445B-9318-845A691465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C18E2CB-538D-46D3-AFDA-73392168B222}"/>
              </a:ext>
            </a:extLst>
          </p:cNvPr>
          <p:cNvSpPr>
            <a:spLocks noGrp="1"/>
          </p:cNvSpPr>
          <p:nvPr>
            <p:ph idx="1"/>
          </p:nvPr>
        </p:nvSpPr>
        <p:spPr/>
        <p:txBody>
          <a:bodyPr>
            <a:normAutofit/>
          </a:bodyPr>
          <a:lstStyle/>
          <a:p>
            <a:pPr marL="0" indent="0">
              <a:buNone/>
            </a:pPr>
            <a:r>
              <a:rPr lang="en-US" sz="2000" dirty="0"/>
              <a:t>Testing Lightning Web Component</a:t>
            </a:r>
          </a:p>
        </p:txBody>
      </p:sp>
    </p:spTree>
    <p:extLst>
      <p:ext uri="{BB962C8B-B14F-4D97-AF65-F5344CB8AC3E}">
        <p14:creationId xmlns:p14="http://schemas.microsoft.com/office/powerpoint/2010/main" val="722226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6E78-30AF-4283-9487-D3F5CB73C7D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0AD08C0-288A-499E-8EF1-B606A6C4C1E6}"/>
              </a:ext>
            </a:extLst>
          </p:cNvPr>
          <p:cNvSpPr>
            <a:spLocks noGrp="1"/>
          </p:cNvSpPr>
          <p:nvPr>
            <p:ph idx="1"/>
          </p:nvPr>
        </p:nvSpPr>
        <p:spPr/>
        <p:txBody>
          <a:bodyPr>
            <a:normAutofit/>
          </a:bodyPr>
          <a:lstStyle/>
          <a:p>
            <a:pPr marL="0" indent="0">
              <a:buNone/>
            </a:pPr>
            <a:r>
              <a:rPr lang="en-US" sz="2000" dirty="0"/>
              <a:t>LWC Local Development</a:t>
            </a:r>
          </a:p>
        </p:txBody>
      </p:sp>
    </p:spTree>
    <p:extLst>
      <p:ext uri="{BB962C8B-B14F-4D97-AF65-F5344CB8AC3E}">
        <p14:creationId xmlns:p14="http://schemas.microsoft.com/office/powerpoint/2010/main" val="2782217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302D-0C47-4A19-9686-7C80FC5AAFFB}"/>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584C9918-2346-4337-8B76-56D7D9A004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5601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54B8-C7B6-4EEB-BBEF-6B58F60F1F76}"/>
              </a:ext>
            </a:extLst>
          </p:cNvPr>
          <p:cNvSpPr>
            <a:spLocks noGrp="1"/>
          </p:cNvSpPr>
          <p:nvPr>
            <p:ph type="title"/>
          </p:nvPr>
        </p:nvSpPr>
        <p:spPr/>
        <p:txBody>
          <a:bodyPr/>
          <a:lstStyle/>
          <a:p>
            <a:r>
              <a:rPr lang="en-US" dirty="0"/>
              <a:t>Component Structure</a:t>
            </a:r>
          </a:p>
        </p:txBody>
      </p:sp>
      <p:pic>
        <p:nvPicPr>
          <p:cNvPr id="1026" name="Picture 2">
            <a:extLst>
              <a:ext uri="{FF2B5EF4-FFF2-40B4-BE49-F238E27FC236}">
                <a16:creationId xmlns:a16="http://schemas.microsoft.com/office/drawing/2014/main" id="{F9C2E14D-AD6D-4093-9869-5E434FB51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1515"/>
            <a:ext cx="7374354" cy="29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4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1C28-24FC-4A1F-9B56-B1D30658C60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6D2F756-63E0-4292-9172-66DA6C7D4E68}"/>
              </a:ext>
            </a:extLst>
          </p:cNvPr>
          <p:cNvSpPr>
            <a:spLocks noGrp="1"/>
          </p:cNvSpPr>
          <p:nvPr>
            <p:ph idx="1"/>
          </p:nvPr>
        </p:nvSpPr>
        <p:spPr/>
        <p:txBody>
          <a:bodyPr>
            <a:normAutofit/>
          </a:bodyPr>
          <a:lstStyle/>
          <a:p>
            <a:pPr marL="514350" indent="-514350">
              <a:buFont typeface="+mj-lt"/>
              <a:buAutoNum type="arabicPeriod"/>
            </a:pPr>
            <a:r>
              <a:rPr lang="en-US" sz="2000" dirty="0"/>
              <a:t>What are the benefits of the LWC?</a:t>
            </a:r>
          </a:p>
          <a:p>
            <a:pPr marL="514350" indent="-514350">
              <a:buFont typeface="+mj-lt"/>
              <a:buAutoNum type="arabicPeriod"/>
            </a:pPr>
            <a:r>
              <a:rPr lang="en-US" sz="2000" dirty="0"/>
              <a:t>Can we use Aura inside LWC?</a:t>
            </a:r>
          </a:p>
          <a:p>
            <a:pPr marL="514350" indent="-514350">
              <a:buFont typeface="+mj-lt"/>
              <a:buAutoNum type="arabicPeriod"/>
            </a:pPr>
            <a:r>
              <a:rPr lang="en-US" sz="2000" dirty="0"/>
              <a:t>Can we use LWC Inside AURA?</a:t>
            </a:r>
          </a:p>
          <a:p>
            <a:pPr marL="514350" indent="-514350">
              <a:buFont typeface="+mj-lt"/>
              <a:buAutoNum type="arabicPeriod"/>
            </a:pPr>
            <a:r>
              <a:rPr lang="en-US" sz="2000" dirty="0"/>
              <a:t>What is the Top-Most element in LWC?</a:t>
            </a:r>
          </a:p>
          <a:p>
            <a:pPr marL="514350" indent="-514350">
              <a:buFont typeface="+mj-lt"/>
              <a:buAutoNum type="arabicPeriod"/>
            </a:pPr>
            <a:r>
              <a:rPr lang="en-US" sz="2000" dirty="0"/>
              <a:t>What are the default files in LWC?</a:t>
            </a:r>
          </a:p>
          <a:p>
            <a:pPr marL="514350" indent="-514350">
              <a:buFont typeface="+mj-lt"/>
              <a:buAutoNum type="arabicPeriod"/>
            </a:pPr>
            <a:r>
              <a:rPr lang="en-US" sz="2000" dirty="0"/>
              <a:t>Can we create extra .</a:t>
            </a:r>
            <a:r>
              <a:rPr lang="en-US" sz="2000" dirty="0" err="1"/>
              <a:t>js</a:t>
            </a:r>
            <a:r>
              <a:rPr lang="en-US" sz="2000" dirty="0"/>
              <a:t> file inside LWC component?</a:t>
            </a:r>
          </a:p>
          <a:p>
            <a:pPr marL="514350" indent="-514350">
              <a:buFont typeface="+mj-lt"/>
              <a:buAutoNum type="arabicPeriod"/>
            </a:pPr>
            <a:r>
              <a:rPr lang="en-US" sz="2000" dirty="0"/>
              <a:t>Can we create extra .html file inside LWC Component?</a:t>
            </a:r>
          </a:p>
        </p:txBody>
      </p:sp>
    </p:spTree>
    <p:extLst>
      <p:ext uri="{BB962C8B-B14F-4D97-AF65-F5344CB8AC3E}">
        <p14:creationId xmlns:p14="http://schemas.microsoft.com/office/powerpoint/2010/main" val="251938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C327-0CA2-443C-994C-70C7896A7F5F}"/>
              </a:ext>
            </a:extLst>
          </p:cNvPr>
          <p:cNvSpPr>
            <a:spLocks noGrp="1"/>
          </p:cNvSpPr>
          <p:nvPr>
            <p:ph type="title"/>
          </p:nvPr>
        </p:nvSpPr>
        <p:spPr/>
        <p:txBody>
          <a:bodyPr/>
          <a:lstStyle/>
          <a:p>
            <a:r>
              <a:rPr lang="en-US" dirty="0"/>
              <a:t>Day 2 - Agenda</a:t>
            </a:r>
          </a:p>
        </p:txBody>
      </p:sp>
      <p:sp>
        <p:nvSpPr>
          <p:cNvPr id="3" name="Content Placeholder 2">
            <a:extLst>
              <a:ext uri="{FF2B5EF4-FFF2-40B4-BE49-F238E27FC236}">
                <a16:creationId xmlns:a16="http://schemas.microsoft.com/office/drawing/2014/main" id="{25635A43-6818-487C-AB53-D83D416AA37F}"/>
              </a:ext>
            </a:extLst>
          </p:cNvPr>
          <p:cNvSpPr>
            <a:spLocks noGrp="1"/>
          </p:cNvSpPr>
          <p:nvPr>
            <p:ph idx="1"/>
          </p:nvPr>
        </p:nvSpPr>
        <p:spPr/>
        <p:txBody>
          <a:bodyPr>
            <a:normAutofit/>
          </a:bodyPr>
          <a:lstStyle/>
          <a:p>
            <a:pPr marL="342900" indent="-342900">
              <a:buFont typeface="+mj-lt"/>
              <a:buAutoNum type="arabicPeriod"/>
            </a:pPr>
            <a:r>
              <a:rPr lang="en-US" sz="2000" b="0" i="0" u="none" strike="noStrike" dirty="0">
                <a:solidFill>
                  <a:srgbClr val="000000"/>
                </a:solidFill>
                <a:effectLst/>
                <a:latin typeface="Georgia" panose="02040502050405020303" pitchFamily="18" charset="0"/>
              </a:rPr>
              <a:t>Decorators in LWC</a:t>
            </a:r>
          </a:p>
          <a:p>
            <a:pPr marL="342900" indent="-342900">
              <a:buFont typeface="+mj-lt"/>
              <a:buAutoNum type="arabicPeriod"/>
            </a:pPr>
            <a:r>
              <a:rPr lang="en-US" sz="2000" b="0" i="0" u="none" strike="noStrike" dirty="0">
                <a:solidFill>
                  <a:srgbClr val="000000"/>
                </a:solidFill>
                <a:effectLst/>
                <a:latin typeface="Georgia" panose="02040502050405020303" pitchFamily="18" charset="0"/>
              </a:rPr>
              <a:t>Properties in Lightning Web Component</a:t>
            </a:r>
          </a:p>
          <a:p>
            <a:pPr lvl="1">
              <a:buFont typeface="Wingdings" panose="05000000000000000000" pitchFamily="2" charset="2"/>
              <a:buChar char="Ø"/>
            </a:pPr>
            <a:r>
              <a:rPr lang="en-US" sz="2000" dirty="0">
                <a:solidFill>
                  <a:srgbClr val="000000"/>
                </a:solidFill>
                <a:latin typeface="Georgia" panose="02040502050405020303" pitchFamily="18" charset="0"/>
              </a:rPr>
              <a:t> Public Property</a:t>
            </a:r>
          </a:p>
          <a:p>
            <a:pPr lvl="1">
              <a:buFont typeface="Wingdings" panose="05000000000000000000" pitchFamily="2" charset="2"/>
              <a:buChar char="Ø"/>
            </a:pPr>
            <a:r>
              <a:rPr lang="en-US" sz="2000" b="0" i="0" u="none" strike="noStrike" dirty="0">
                <a:solidFill>
                  <a:srgbClr val="000000"/>
                </a:solidFill>
                <a:effectLst/>
                <a:latin typeface="Georgia" panose="02040502050405020303" pitchFamily="18" charset="0"/>
              </a:rPr>
              <a:t> Private Property </a:t>
            </a:r>
          </a:p>
          <a:p>
            <a:pPr lvl="1">
              <a:buFont typeface="Wingdings" panose="05000000000000000000" pitchFamily="2" charset="2"/>
              <a:buChar char="Ø"/>
            </a:pPr>
            <a:r>
              <a:rPr lang="en-US" sz="2000" dirty="0">
                <a:solidFill>
                  <a:srgbClr val="000000"/>
                </a:solidFill>
                <a:latin typeface="Georgia" panose="02040502050405020303" pitchFamily="18" charset="0"/>
              </a:rPr>
              <a:t> Public Method</a:t>
            </a:r>
          </a:p>
          <a:p>
            <a:pPr marL="342900" indent="-342900">
              <a:buFont typeface="+mj-lt"/>
              <a:buAutoNum type="arabicPeriod"/>
            </a:pPr>
            <a:r>
              <a:rPr lang="en-US" sz="2000" b="0" i="0" u="none" strike="noStrike" dirty="0">
                <a:solidFill>
                  <a:srgbClr val="000000"/>
                </a:solidFill>
                <a:effectLst/>
                <a:latin typeface="Georgia" panose="02040502050405020303" pitchFamily="18" charset="0"/>
              </a:rPr>
              <a:t>Conditional Rendering</a:t>
            </a:r>
          </a:p>
          <a:p>
            <a:pPr lvl="1">
              <a:buFont typeface="Wingdings" panose="05000000000000000000" pitchFamily="2" charset="2"/>
              <a:buChar char="Ø"/>
            </a:pPr>
            <a:r>
              <a:rPr lang="en-US" sz="2000" b="0" i="0" u="none" strike="noStrike" dirty="0">
                <a:solidFill>
                  <a:srgbClr val="000000"/>
                </a:solidFill>
                <a:effectLst/>
                <a:latin typeface="Georgia" panose="02040502050405020303" pitchFamily="18" charset="0"/>
              </a:rPr>
              <a:t> Conditional Rendering with Tom &amp; jerry</a:t>
            </a:r>
            <a:endParaRPr lang="en-US" sz="2400" dirty="0">
              <a:solidFill>
                <a:srgbClr val="000000"/>
              </a:solidFill>
              <a:latin typeface="Georgia" panose="02040502050405020303" pitchFamily="18" charset="0"/>
            </a:endParaRPr>
          </a:p>
          <a:p>
            <a:pPr marL="342900" indent="-342900">
              <a:buFont typeface="+mj-lt"/>
              <a:buAutoNum type="arabicPeriod"/>
            </a:pPr>
            <a:r>
              <a:rPr lang="en-US" sz="2000" b="0" i="0" u="none" strike="noStrike" dirty="0">
                <a:solidFill>
                  <a:srgbClr val="000000"/>
                </a:solidFill>
                <a:effectLst/>
                <a:latin typeface="Georgia" panose="02040502050405020303" pitchFamily="18" charset="0"/>
              </a:rPr>
              <a:t>Iterate through with List</a:t>
            </a:r>
          </a:p>
          <a:p>
            <a:pPr lvl="1">
              <a:buFont typeface="Wingdings" panose="05000000000000000000" pitchFamily="2" charset="2"/>
              <a:buChar char="Ø"/>
            </a:pPr>
            <a:r>
              <a:rPr lang="en-US" sz="2000" dirty="0">
                <a:solidFill>
                  <a:srgbClr val="000000"/>
                </a:solidFill>
                <a:latin typeface="Georgia" panose="02040502050405020303" pitchFamily="18" charset="0"/>
              </a:rPr>
              <a:t> For each</a:t>
            </a:r>
          </a:p>
          <a:p>
            <a:pPr lvl="1">
              <a:buFont typeface="Wingdings" panose="05000000000000000000" pitchFamily="2" charset="2"/>
              <a:buChar char="Ø"/>
            </a:pPr>
            <a:r>
              <a:rPr lang="en-US" sz="2000" b="0" i="0" u="none" strike="noStrike" dirty="0">
                <a:solidFill>
                  <a:srgbClr val="000000"/>
                </a:solidFill>
                <a:effectLst/>
                <a:latin typeface="Georgia" panose="02040502050405020303" pitchFamily="18" charset="0"/>
              </a:rPr>
              <a:t> Iterator </a:t>
            </a:r>
          </a:p>
          <a:p>
            <a:pPr marL="457200" indent="-457200">
              <a:buFont typeface="+mj-lt"/>
              <a:buAutoNum type="arabicPeriod"/>
            </a:pPr>
            <a:r>
              <a:rPr lang="en-US" sz="2000" dirty="0">
                <a:solidFill>
                  <a:srgbClr val="000000"/>
                </a:solidFill>
                <a:latin typeface="Georgia" panose="02040502050405020303" pitchFamily="18" charset="0"/>
              </a:rPr>
              <a:t>Questions</a:t>
            </a:r>
            <a:endParaRPr lang="en-US" sz="2000" b="0" i="0" u="none" strike="noStrike" dirty="0">
              <a:solidFill>
                <a:srgbClr val="000000"/>
              </a:solidFill>
              <a:effectLst/>
              <a:latin typeface="Georgia" panose="02040502050405020303" pitchFamily="18" charset="0"/>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10477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9243-5070-481A-9226-703EFEA6ED95}"/>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Decorators in LWC</a:t>
            </a:r>
            <a:endParaRPr lang="en-US" dirty="0"/>
          </a:p>
        </p:txBody>
      </p:sp>
      <p:sp>
        <p:nvSpPr>
          <p:cNvPr id="3" name="Content Placeholder 2">
            <a:extLst>
              <a:ext uri="{FF2B5EF4-FFF2-40B4-BE49-F238E27FC236}">
                <a16:creationId xmlns:a16="http://schemas.microsoft.com/office/drawing/2014/main" id="{DE1E5F7E-941B-4F5F-8180-945B76FA07CD}"/>
              </a:ext>
            </a:extLst>
          </p:cNvPr>
          <p:cNvSpPr>
            <a:spLocks noGrp="1"/>
          </p:cNvSpPr>
          <p:nvPr>
            <p:ph idx="1"/>
          </p:nvPr>
        </p:nvSpPr>
        <p:spPr/>
        <p:txBody>
          <a:bodyPr>
            <a:normAutofit/>
          </a:bodyPr>
          <a:lstStyle/>
          <a:p>
            <a:pPr marL="0" indent="0">
              <a:buNone/>
            </a:pPr>
            <a:r>
              <a:rPr lang="en-US" sz="2000" dirty="0"/>
              <a:t>There are mainly 2 types of decorators in LWC @api &amp; @wire</a:t>
            </a:r>
          </a:p>
          <a:p>
            <a:pPr marL="0" indent="0">
              <a:buNone/>
            </a:pPr>
            <a:endParaRPr lang="en-US" sz="2000" dirty="0"/>
          </a:p>
          <a:p>
            <a:pPr marL="0" indent="0">
              <a:buNone/>
            </a:pPr>
            <a:r>
              <a:rPr lang="en-US" sz="2000" dirty="0"/>
              <a:t>1 - @api – Used to create the public variables/property &amp; public method inside JavaScript class for LWC</a:t>
            </a:r>
          </a:p>
          <a:p>
            <a:pPr marL="0" indent="0">
              <a:buNone/>
            </a:pPr>
            <a:r>
              <a:rPr lang="en-US" sz="2000" dirty="0"/>
              <a:t>2 - @wire – Used to call the Apex Class Methods, Call the modules/methods provided by Lighting Data Service &amp; UI Record API</a:t>
            </a:r>
          </a:p>
        </p:txBody>
      </p:sp>
    </p:spTree>
    <p:extLst>
      <p:ext uri="{BB962C8B-B14F-4D97-AF65-F5344CB8AC3E}">
        <p14:creationId xmlns:p14="http://schemas.microsoft.com/office/powerpoint/2010/main" val="141483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1067-8169-4080-89A1-6F69A25A2F69}"/>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Properties in Lightning Web Component</a:t>
            </a:r>
            <a:endParaRPr lang="en-US" dirty="0"/>
          </a:p>
        </p:txBody>
      </p:sp>
      <p:sp>
        <p:nvSpPr>
          <p:cNvPr id="3" name="Content Placeholder 2">
            <a:extLst>
              <a:ext uri="{FF2B5EF4-FFF2-40B4-BE49-F238E27FC236}">
                <a16:creationId xmlns:a16="http://schemas.microsoft.com/office/drawing/2014/main" id="{EF1467D7-EA84-4FA8-8FDB-0963778CFCE9}"/>
              </a:ext>
            </a:extLst>
          </p:cNvPr>
          <p:cNvSpPr>
            <a:spLocks noGrp="1"/>
          </p:cNvSpPr>
          <p:nvPr>
            <p:ph idx="1"/>
          </p:nvPr>
        </p:nvSpPr>
        <p:spPr/>
        <p:txBody>
          <a:bodyPr>
            <a:normAutofit/>
          </a:bodyPr>
          <a:lstStyle/>
          <a:p>
            <a:pPr marL="0" indent="0">
              <a:buNone/>
            </a:pPr>
            <a:r>
              <a:rPr lang="en-US" sz="2000" dirty="0"/>
              <a:t>In LWC like, like other programming model then are 2 types of properties </a:t>
            </a:r>
          </a:p>
          <a:p>
            <a:pPr marL="0" indent="0">
              <a:buNone/>
            </a:pPr>
            <a:endParaRPr lang="en-US" sz="2000" dirty="0"/>
          </a:p>
          <a:p>
            <a:pPr marL="457200" indent="-457200">
              <a:buFont typeface="+mj-lt"/>
              <a:buAutoNum type="arabicPeriod"/>
            </a:pPr>
            <a:r>
              <a:rPr lang="en-US" sz="2000" dirty="0"/>
              <a:t>Private</a:t>
            </a:r>
          </a:p>
          <a:p>
            <a:pPr marL="457200" indent="-457200">
              <a:buFont typeface="+mj-lt"/>
              <a:buAutoNum type="arabicPeriod"/>
            </a:pPr>
            <a:r>
              <a:rPr lang="en-US" sz="2000" dirty="0"/>
              <a:t>Public</a:t>
            </a:r>
          </a:p>
          <a:p>
            <a:pPr marL="457200" indent="-457200">
              <a:buFont typeface="+mj-lt"/>
              <a:buAutoNum type="arabicPeriod"/>
            </a:pPr>
            <a:endParaRPr lang="en-US" sz="2000" dirty="0"/>
          </a:p>
          <a:p>
            <a:pPr marL="0" indent="0">
              <a:buNone/>
            </a:pPr>
            <a:r>
              <a:rPr lang="en-US" sz="2000" dirty="0"/>
              <a:t>You can also create public/private methods inside JavaScript class for LWC</a:t>
            </a:r>
          </a:p>
        </p:txBody>
      </p:sp>
    </p:spTree>
    <p:extLst>
      <p:ext uri="{BB962C8B-B14F-4D97-AF65-F5344CB8AC3E}">
        <p14:creationId xmlns:p14="http://schemas.microsoft.com/office/powerpoint/2010/main" val="290605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B51E-4B72-4AA8-9E55-E5763F297458}"/>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Conditional Rendering</a:t>
            </a:r>
            <a:endParaRPr lang="en-US" dirty="0"/>
          </a:p>
        </p:txBody>
      </p:sp>
      <p:sp>
        <p:nvSpPr>
          <p:cNvPr id="3" name="Content Placeholder 2">
            <a:extLst>
              <a:ext uri="{FF2B5EF4-FFF2-40B4-BE49-F238E27FC236}">
                <a16:creationId xmlns:a16="http://schemas.microsoft.com/office/drawing/2014/main" id="{23223C8A-C93A-4B3D-8395-88FB4E962DC9}"/>
              </a:ext>
            </a:extLst>
          </p:cNvPr>
          <p:cNvSpPr>
            <a:spLocks noGrp="1"/>
          </p:cNvSpPr>
          <p:nvPr>
            <p:ph idx="1"/>
          </p:nvPr>
        </p:nvSpPr>
        <p:spPr/>
        <p:txBody>
          <a:bodyPr>
            <a:normAutofit/>
          </a:bodyPr>
          <a:lstStyle/>
          <a:p>
            <a:pPr marL="0" indent="0">
              <a:buNone/>
            </a:pPr>
            <a:r>
              <a:rPr lang="en-US" sz="2000" dirty="0"/>
              <a:t>Displaying the component/tag or portion of a component when needed is very important.</a:t>
            </a:r>
          </a:p>
          <a:p>
            <a:pPr marL="0" indent="0">
              <a:buNone/>
            </a:pPr>
            <a:endParaRPr lang="en-US" sz="2000" dirty="0"/>
          </a:p>
          <a:p>
            <a:pPr marL="0" indent="0">
              <a:buNone/>
            </a:pPr>
            <a:r>
              <a:rPr lang="en-US" sz="2000" dirty="0"/>
              <a:t>In </a:t>
            </a:r>
            <a:r>
              <a:rPr lang="en-US" sz="2000" dirty="0" err="1"/>
              <a:t>lwc</a:t>
            </a:r>
            <a:r>
              <a:rPr lang="en-US" sz="2000" dirty="0"/>
              <a:t> we can use </a:t>
            </a:r>
            <a:r>
              <a:rPr lang="en-US" sz="2000" dirty="0" err="1"/>
              <a:t>if:true</a:t>
            </a:r>
            <a:r>
              <a:rPr lang="en-US" sz="2000" dirty="0"/>
              <a:t> or </a:t>
            </a:r>
            <a:r>
              <a:rPr lang="en-US" sz="2000" dirty="0" err="1"/>
              <a:t>if:false</a:t>
            </a:r>
            <a:r>
              <a:rPr lang="en-US" sz="2000" dirty="0"/>
              <a:t> directive to show/hide the component dynamically</a:t>
            </a:r>
          </a:p>
        </p:txBody>
      </p:sp>
    </p:spTree>
    <p:extLst>
      <p:ext uri="{BB962C8B-B14F-4D97-AF65-F5344CB8AC3E}">
        <p14:creationId xmlns:p14="http://schemas.microsoft.com/office/powerpoint/2010/main" val="2254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92D-0B32-42A7-888D-E8F896CDA83F}"/>
              </a:ext>
            </a:extLst>
          </p:cNvPr>
          <p:cNvSpPr>
            <a:spLocks noGrp="1"/>
          </p:cNvSpPr>
          <p:nvPr>
            <p:ph type="title"/>
          </p:nvPr>
        </p:nvSpPr>
        <p:spPr/>
        <p:txBody>
          <a:bodyPr/>
          <a:lstStyle/>
          <a:p>
            <a:pPr marL="342900" indent="-342900"/>
            <a:r>
              <a:rPr lang="en-US" sz="4400" b="0" i="0" u="none" strike="noStrike" dirty="0">
                <a:solidFill>
                  <a:srgbClr val="000000"/>
                </a:solidFill>
                <a:effectLst/>
                <a:latin typeface="Georgia" panose="02040502050405020303" pitchFamily="18" charset="0"/>
              </a:rPr>
              <a:t>Iterate through with List</a:t>
            </a:r>
          </a:p>
        </p:txBody>
      </p:sp>
      <p:sp>
        <p:nvSpPr>
          <p:cNvPr id="3" name="Content Placeholder 2">
            <a:extLst>
              <a:ext uri="{FF2B5EF4-FFF2-40B4-BE49-F238E27FC236}">
                <a16:creationId xmlns:a16="http://schemas.microsoft.com/office/drawing/2014/main" id="{EBC0B133-A5DA-4BF6-8CA9-64CBB6C2F35F}"/>
              </a:ext>
            </a:extLst>
          </p:cNvPr>
          <p:cNvSpPr>
            <a:spLocks noGrp="1"/>
          </p:cNvSpPr>
          <p:nvPr>
            <p:ph idx="1"/>
          </p:nvPr>
        </p:nvSpPr>
        <p:spPr/>
        <p:txBody>
          <a:bodyPr>
            <a:normAutofit/>
          </a:bodyPr>
          <a:lstStyle/>
          <a:p>
            <a:pPr marL="0" indent="0">
              <a:buNone/>
            </a:pPr>
            <a:r>
              <a:rPr lang="en-US" sz="2000" b="1" dirty="0" err="1"/>
              <a:t>For:each</a:t>
            </a:r>
            <a:r>
              <a:rPr lang="en-US" sz="2000" b="1" dirty="0"/>
              <a:t>  </a:t>
            </a:r>
            <a:r>
              <a:rPr lang="en-US" sz="2000" dirty="0"/>
              <a:t>When using the </a:t>
            </a:r>
            <a:r>
              <a:rPr lang="en-US" sz="2000" dirty="0" err="1"/>
              <a:t>for:each</a:t>
            </a:r>
            <a:r>
              <a:rPr lang="en-US" sz="2000" dirty="0"/>
              <a:t> directive, use </a:t>
            </a:r>
            <a:r>
              <a:rPr lang="en-US" sz="2000" dirty="0" err="1"/>
              <a:t>for:item</a:t>
            </a:r>
            <a:r>
              <a:rPr lang="en-US" sz="2000" dirty="0"/>
              <a:t>="</a:t>
            </a:r>
            <a:r>
              <a:rPr lang="en-US" sz="2000" dirty="0" err="1"/>
              <a:t>currentItem</a:t>
            </a:r>
            <a:r>
              <a:rPr lang="en-US" sz="2000" dirty="0"/>
              <a:t>" to access the current item. This example doesn’t use it, but to access the current item’s index, use </a:t>
            </a:r>
            <a:r>
              <a:rPr lang="en-US" sz="2000" dirty="0" err="1"/>
              <a:t>for:index</a:t>
            </a:r>
            <a:r>
              <a:rPr lang="en-US" sz="2000" dirty="0"/>
              <a:t>="index". To assign a key to the first element in the nested template, use the key={</a:t>
            </a:r>
            <a:r>
              <a:rPr lang="en-US" sz="2000" dirty="0" err="1"/>
              <a:t>uniqueId</a:t>
            </a:r>
            <a:r>
              <a:rPr lang="en-US" sz="2000" dirty="0"/>
              <a:t>} directive.</a:t>
            </a:r>
          </a:p>
          <a:p>
            <a:pPr marL="0" indent="0">
              <a:buNone/>
            </a:pPr>
            <a:endParaRPr lang="en-US"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73DAA-0B3F-4117-9A55-37F8E7CC0DED}"/>
                  </a:ext>
                </a:extLst>
              </p14:cNvPr>
              <p14:cNvContentPartPr/>
              <p14:nvPr/>
            </p14:nvContentPartPr>
            <p14:xfrm>
              <a:off x="2373250" y="952767"/>
              <a:ext cx="360" cy="360"/>
            </p14:xfrm>
          </p:contentPart>
        </mc:Choice>
        <mc:Fallback xmlns="">
          <p:pic>
            <p:nvPicPr>
              <p:cNvPr id="4" name="Ink 3">
                <a:extLst>
                  <a:ext uri="{FF2B5EF4-FFF2-40B4-BE49-F238E27FC236}">
                    <a16:creationId xmlns:a16="http://schemas.microsoft.com/office/drawing/2014/main" id="{26B73DAA-0B3F-4117-9A55-37F8E7CC0DED}"/>
                  </a:ext>
                </a:extLst>
              </p:cNvPr>
              <p:cNvPicPr/>
              <p:nvPr/>
            </p:nvPicPr>
            <p:blipFill>
              <a:blip r:embed="rId3"/>
              <a:stretch>
                <a:fillRect/>
              </a:stretch>
            </p:blipFill>
            <p:spPr>
              <a:xfrm>
                <a:off x="2364610" y="944127"/>
                <a:ext cx="18000" cy="18000"/>
              </a:xfrm>
              <a:prstGeom prst="rect">
                <a:avLst/>
              </a:prstGeom>
            </p:spPr>
          </p:pic>
        </mc:Fallback>
      </mc:AlternateContent>
      <p:pic>
        <p:nvPicPr>
          <p:cNvPr id="6" name="Picture 5">
            <a:extLst>
              <a:ext uri="{FF2B5EF4-FFF2-40B4-BE49-F238E27FC236}">
                <a16:creationId xmlns:a16="http://schemas.microsoft.com/office/drawing/2014/main" id="{8BCEEBF6-69F7-480D-A4B8-8758A07BF606}"/>
              </a:ext>
            </a:extLst>
          </p:cNvPr>
          <p:cNvPicPr>
            <a:picLocks noChangeAspect="1"/>
          </p:cNvPicPr>
          <p:nvPr/>
        </p:nvPicPr>
        <p:blipFill>
          <a:blip r:embed="rId4"/>
          <a:stretch>
            <a:fillRect/>
          </a:stretch>
        </p:blipFill>
        <p:spPr>
          <a:xfrm>
            <a:off x="984013" y="2951331"/>
            <a:ext cx="10048875" cy="2647950"/>
          </a:xfrm>
          <a:prstGeom prst="rect">
            <a:avLst/>
          </a:prstGeom>
        </p:spPr>
      </p:pic>
    </p:spTree>
    <p:extLst>
      <p:ext uri="{BB962C8B-B14F-4D97-AF65-F5344CB8AC3E}">
        <p14:creationId xmlns:p14="http://schemas.microsoft.com/office/powerpoint/2010/main" val="233628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92D-0B32-42A7-888D-E8F896CDA83F}"/>
              </a:ext>
            </a:extLst>
          </p:cNvPr>
          <p:cNvSpPr>
            <a:spLocks noGrp="1"/>
          </p:cNvSpPr>
          <p:nvPr>
            <p:ph type="title"/>
          </p:nvPr>
        </p:nvSpPr>
        <p:spPr/>
        <p:txBody>
          <a:bodyPr/>
          <a:lstStyle/>
          <a:p>
            <a:pPr marL="342900" indent="-342900"/>
            <a:r>
              <a:rPr lang="en-US" sz="4400" b="0" i="0" u="none" strike="noStrike" dirty="0">
                <a:solidFill>
                  <a:srgbClr val="000000"/>
                </a:solidFill>
                <a:effectLst/>
                <a:latin typeface="Georgia" panose="02040502050405020303" pitchFamily="18" charset="0"/>
              </a:rPr>
              <a:t>Iterate through with List</a:t>
            </a:r>
          </a:p>
        </p:txBody>
      </p:sp>
      <p:sp>
        <p:nvSpPr>
          <p:cNvPr id="3" name="Content Placeholder 2">
            <a:extLst>
              <a:ext uri="{FF2B5EF4-FFF2-40B4-BE49-F238E27FC236}">
                <a16:creationId xmlns:a16="http://schemas.microsoft.com/office/drawing/2014/main" id="{EBC0B133-A5DA-4BF6-8CA9-64CBB6C2F35F}"/>
              </a:ext>
            </a:extLst>
          </p:cNvPr>
          <p:cNvSpPr>
            <a:spLocks noGrp="1"/>
          </p:cNvSpPr>
          <p:nvPr>
            <p:ph idx="1"/>
          </p:nvPr>
        </p:nvSpPr>
        <p:spPr/>
        <p:txBody>
          <a:bodyPr>
            <a:normAutofit/>
          </a:bodyPr>
          <a:lstStyle/>
          <a:p>
            <a:pPr marL="0" indent="0">
              <a:buNone/>
            </a:pPr>
            <a:r>
              <a:rPr lang="en-US" sz="2000" b="1" dirty="0"/>
              <a:t>Iterator</a:t>
            </a:r>
            <a:r>
              <a:rPr lang="en-US" sz="2000" dirty="0"/>
              <a:t> </a:t>
            </a:r>
          </a:p>
          <a:p>
            <a:pPr marL="0" indent="0">
              <a:buNone/>
            </a:pPr>
            <a:r>
              <a:rPr lang="en-US" sz="2000" dirty="0"/>
              <a:t>To apply a special behavior to the first or last item in a list, use the iterator directive, </a:t>
            </a:r>
            <a:r>
              <a:rPr lang="en-US" sz="2000" dirty="0" err="1"/>
              <a:t>iterator:iteratorName</a:t>
            </a:r>
            <a:r>
              <a:rPr lang="en-US" sz="2000" dirty="0"/>
              <a:t>={array}. Use the iterator directive on a template tag.</a:t>
            </a:r>
          </a:p>
          <a:p>
            <a:pPr marL="0" indent="0">
              <a:buNone/>
            </a:pPr>
            <a:endParaRPr lang="en-US" sz="2000" dirty="0"/>
          </a:p>
          <a:p>
            <a:pPr marL="457200" indent="-457200">
              <a:buFont typeface="+mj-lt"/>
              <a:buAutoNum type="arabicPeriod"/>
            </a:pPr>
            <a:r>
              <a:rPr lang="en-US" sz="2000" b="1" dirty="0"/>
              <a:t>value</a:t>
            </a:r>
            <a:r>
              <a:rPr lang="en-US" sz="2000" dirty="0"/>
              <a:t>—The value of the item in the list. Use this property to access the properties of the array. For example, </a:t>
            </a:r>
            <a:r>
              <a:rPr lang="en-US" sz="2000" b="1" dirty="0" err="1"/>
              <a:t>iteratorName.value.propertyName</a:t>
            </a:r>
            <a:r>
              <a:rPr lang="en-US" sz="2000" dirty="0"/>
              <a:t>.</a:t>
            </a:r>
          </a:p>
          <a:p>
            <a:pPr marL="457200" indent="-457200">
              <a:buFont typeface="+mj-lt"/>
              <a:buAutoNum type="arabicPeriod"/>
            </a:pPr>
            <a:r>
              <a:rPr lang="en-US" sz="2000" b="1" dirty="0"/>
              <a:t>index</a:t>
            </a:r>
            <a:r>
              <a:rPr lang="en-US" sz="2000" dirty="0"/>
              <a:t>—The index of the item in the list.</a:t>
            </a:r>
          </a:p>
          <a:p>
            <a:pPr marL="457200" indent="-457200">
              <a:buFont typeface="+mj-lt"/>
              <a:buAutoNum type="arabicPeriod"/>
            </a:pPr>
            <a:r>
              <a:rPr lang="en-US" sz="2000" b="1" dirty="0"/>
              <a:t>first</a:t>
            </a:r>
            <a:r>
              <a:rPr lang="en-US" sz="2000" dirty="0"/>
              <a:t>—A </a:t>
            </a:r>
            <a:r>
              <a:rPr lang="en-US" sz="2000" dirty="0" err="1"/>
              <a:t>boolean</a:t>
            </a:r>
            <a:r>
              <a:rPr lang="en-US" sz="2000" dirty="0"/>
              <a:t> value indicating whether this item is the first item in the list.</a:t>
            </a:r>
          </a:p>
          <a:p>
            <a:pPr marL="457200" indent="-457200">
              <a:buFont typeface="+mj-lt"/>
              <a:buAutoNum type="arabicPeriod"/>
            </a:pPr>
            <a:r>
              <a:rPr lang="en-US" sz="2000" b="1" dirty="0"/>
              <a:t>last</a:t>
            </a:r>
            <a:r>
              <a:rPr lang="en-US" sz="2000" dirty="0"/>
              <a:t>—A </a:t>
            </a:r>
            <a:r>
              <a:rPr lang="en-US" sz="2000" dirty="0" err="1"/>
              <a:t>boolean</a:t>
            </a:r>
            <a:r>
              <a:rPr lang="en-US" sz="2000" dirty="0"/>
              <a:t> value indicating whether this item is the last item in the list.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73DAA-0B3F-4117-9A55-37F8E7CC0DED}"/>
                  </a:ext>
                </a:extLst>
              </p14:cNvPr>
              <p14:cNvContentPartPr/>
              <p14:nvPr/>
            </p14:nvContentPartPr>
            <p14:xfrm>
              <a:off x="2373250" y="952767"/>
              <a:ext cx="360" cy="360"/>
            </p14:xfrm>
          </p:contentPart>
        </mc:Choice>
        <mc:Fallback xmlns="">
          <p:pic>
            <p:nvPicPr>
              <p:cNvPr id="4" name="Ink 3">
                <a:extLst>
                  <a:ext uri="{FF2B5EF4-FFF2-40B4-BE49-F238E27FC236}">
                    <a16:creationId xmlns:a16="http://schemas.microsoft.com/office/drawing/2014/main" id="{26B73DAA-0B3F-4117-9A55-37F8E7CC0DED}"/>
                  </a:ext>
                </a:extLst>
              </p:cNvPr>
              <p:cNvPicPr/>
              <p:nvPr/>
            </p:nvPicPr>
            <p:blipFill>
              <a:blip r:embed="rId3"/>
              <a:stretch>
                <a:fillRect/>
              </a:stretch>
            </p:blipFill>
            <p:spPr>
              <a:xfrm>
                <a:off x="2364250" y="943767"/>
                <a:ext cx="18000" cy="18000"/>
              </a:xfrm>
              <a:prstGeom prst="rect">
                <a:avLst/>
              </a:prstGeom>
            </p:spPr>
          </p:pic>
        </mc:Fallback>
      </mc:AlternateContent>
    </p:spTree>
    <p:extLst>
      <p:ext uri="{BB962C8B-B14F-4D97-AF65-F5344CB8AC3E}">
        <p14:creationId xmlns:p14="http://schemas.microsoft.com/office/powerpoint/2010/main" val="177475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6669-DC2A-4543-AE43-C13F927C009B}"/>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F75F4F52-B410-428E-9BA1-BBC108503572}"/>
              </a:ext>
            </a:extLst>
          </p:cNvPr>
          <p:cNvSpPr>
            <a:spLocks noGrp="1"/>
          </p:cNvSpPr>
          <p:nvPr>
            <p:ph idx="1"/>
          </p:nvPr>
        </p:nvSpPr>
        <p:spPr/>
        <p:txBody>
          <a:bodyPr>
            <a:normAutofit/>
          </a:bodyPr>
          <a:lstStyle/>
          <a:p>
            <a:pPr marL="514350" indent="-514350">
              <a:lnSpc>
                <a:spcPct val="150000"/>
              </a:lnSpc>
              <a:buFont typeface="+mj-lt"/>
              <a:buAutoNum type="arabicPeriod"/>
            </a:pPr>
            <a:r>
              <a:rPr lang="en-US" sz="2000" dirty="0"/>
              <a:t>Software Installation</a:t>
            </a:r>
          </a:p>
          <a:p>
            <a:pPr marL="514350" indent="-514350">
              <a:lnSpc>
                <a:spcPct val="150000"/>
              </a:lnSpc>
              <a:buFont typeface="+mj-lt"/>
              <a:buAutoNum type="arabicPeriod"/>
            </a:pPr>
            <a:r>
              <a:rPr lang="en-US" sz="2000" dirty="0"/>
              <a:t>Useful Plugins for VS Code</a:t>
            </a:r>
          </a:p>
        </p:txBody>
      </p:sp>
    </p:spTree>
    <p:extLst>
      <p:ext uri="{BB962C8B-B14F-4D97-AF65-F5344CB8AC3E}">
        <p14:creationId xmlns:p14="http://schemas.microsoft.com/office/powerpoint/2010/main" val="421217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92D-0B32-42A7-888D-E8F896CDA83F}"/>
              </a:ext>
            </a:extLst>
          </p:cNvPr>
          <p:cNvSpPr>
            <a:spLocks noGrp="1"/>
          </p:cNvSpPr>
          <p:nvPr>
            <p:ph type="title"/>
          </p:nvPr>
        </p:nvSpPr>
        <p:spPr/>
        <p:txBody>
          <a:bodyPr/>
          <a:lstStyle/>
          <a:p>
            <a:pPr marL="342900" indent="-342900"/>
            <a:r>
              <a:rPr lang="en-US" sz="4400" b="0" i="0" u="none" strike="noStrike" dirty="0">
                <a:solidFill>
                  <a:srgbClr val="000000"/>
                </a:solidFill>
                <a:effectLst/>
                <a:latin typeface="Georgia" panose="02040502050405020303" pitchFamily="18" charset="0"/>
              </a:rPr>
              <a:t>Iterate through with List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73DAA-0B3F-4117-9A55-37F8E7CC0DED}"/>
                  </a:ext>
                </a:extLst>
              </p14:cNvPr>
              <p14:cNvContentPartPr/>
              <p14:nvPr/>
            </p14:nvContentPartPr>
            <p14:xfrm>
              <a:off x="2373250" y="952767"/>
              <a:ext cx="360" cy="360"/>
            </p14:xfrm>
          </p:contentPart>
        </mc:Choice>
        <mc:Fallback xmlns="">
          <p:pic>
            <p:nvPicPr>
              <p:cNvPr id="4" name="Ink 3">
                <a:extLst>
                  <a:ext uri="{FF2B5EF4-FFF2-40B4-BE49-F238E27FC236}">
                    <a16:creationId xmlns:a16="http://schemas.microsoft.com/office/drawing/2014/main" id="{26B73DAA-0B3F-4117-9A55-37F8E7CC0DED}"/>
                  </a:ext>
                </a:extLst>
              </p:cNvPr>
              <p:cNvPicPr/>
              <p:nvPr/>
            </p:nvPicPr>
            <p:blipFill>
              <a:blip r:embed="rId3"/>
              <a:stretch>
                <a:fillRect/>
              </a:stretch>
            </p:blipFill>
            <p:spPr>
              <a:xfrm>
                <a:off x="2364250" y="943767"/>
                <a:ext cx="18000" cy="18000"/>
              </a:xfrm>
              <a:prstGeom prst="rect">
                <a:avLst/>
              </a:prstGeom>
            </p:spPr>
          </p:pic>
        </mc:Fallback>
      </mc:AlternateContent>
      <p:pic>
        <p:nvPicPr>
          <p:cNvPr id="8" name="Picture 7">
            <a:extLst>
              <a:ext uri="{FF2B5EF4-FFF2-40B4-BE49-F238E27FC236}">
                <a16:creationId xmlns:a16="http://schemas.microsoft.com/office/drawing/2014/main" id="{90CE6735-F42E-4BFD-AC82-04496B467239}"/>
              </a:ext>
            </a:extLst>
          </p:cNvPr>
          <p:cNvPicPr>
            <a:picLocks noChangeAspect="1"/>
          </p:cNvPicPr>
          <p:nvPr/>
        </p:nvPicPr>
        <p:blipFill>
          <a:blip r:embed="rId4"/>
          <a:stretch>
            <a:fillRect/>
          </a:stretch>
        </p:blipFill>
        <p:spPr>
          <a:xfrm>
            <a:off x="1524000" y="1809750"/>
            <a:ext cx="9144000" cy="3238500"/>
          </a:xfrm>
          <a:prstGeom prst="rect">
            <a:avLst/>
          </a:prstGeom>
        </p:spPr>
      </p:pic>
    </p:spTree>
    <p:extLst>
      <p:ext uri="{BB962C8B-B14F-4D97-AF65-F5344CB8AC3E}">
        <p14:creationId xmlns:p14="http://schemas.microsoft.com/office/powerpoint/2010/main" val="4057672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BD6E-0560-49AC-8C86-9B3593C94B0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DD2E931-41A1-4792-B020-63306189DFBA}"/>
              </a:ext>
            </a:extLst>
          </p:cNvPr>
          <p:cNvSpPr>
            <a:spLocks noGrp="1"/>
          </p:cNvSpPr>
          <p:nvPr>
            <p:ph idx="1"/>
          </p:nvPr>
        </p:nvSpPr>
        <p:spPr/>
        <p:txBody>
          <a:bodyPr>
            <a:normAutofit/>
          </a:bodyPr>
          <a:lstStyle/>
          <a:p>
            <a:pPr marL="457200" indent="-457200">
              <a:buFont typeface="+mj-lt"/>
              <a:buAutoNum type="arabicPeriod"/>
            </a:pPr>
            <a:r>
              <a:rPr lang="en-US" sz="2000" dirty="0"/>
              <a:t>What are the Different Decorators in LWC?</a:t>
            </a:r>
          </a:p>
          <a:p>
            <a:pPr marL="457200" indent="-457200">
              <a:buFont typeface="+mj-lt"/>
              <a:buAutoNum type="arabicPeriod"/>
            </a:pPr>
            <a:r>
              <a:rPr lang="en-US" sz="2000" dirty="0"/>
              <a:t>How to create a public method in Lightning Web Component?</a:t>
            </a:r>
          </a:p>
          <a:p>
            <a:pPr marL="457200" indent="-457200">
              <a:buFont typeface="+mj-lt"/>
              <a:buAutoNum type="arabicPeriod"/>
            </a:pPr>
            <a:r>
              <a:rPr lang="en-US" sz="2000" dirty="0"/>
              <a:t>What are the different ways to display a list over LWC?</a:t>
            </a:r>
          </a:p>
          <a:p>
            <a:pPr marL="457200" indent="-457200">
              <a:buFont typeface="+mj-lt"/>
              <a:buAutoNum type="arabicPeriod"/>
            </a:pPr>
            <a:r>
              <a:rPr lang="en-US" sz="2000" dirty="0"/>
              <a:t>All properties are reactive in LWC?</a:t>
            </a:r>
          </a:p>
          <a:p>
            <a:pPr marL="457200" indent="-457200">
              <a:buFont typeface="+mj-lt"/>
              <a:buAutoNum type="arabicPeriod"/>
            </a:pPr>
            <a:r>
              <a:rPr lang="en-US" sz="2000" dirty="0"/>
              <a:t>When should we use Iterator in LWC to render the list?</a:t>
            </a:r>
          </a:p>
        </p:txBody>
      </p:sp>
    </p:spTree>
    <p:extLst>
      <p:ext uri="{BB962C8B-B14F-4D97-AF65-F5344CB8AC3E}">
        <p14:creationId xmlns:p14="http://schemas.microsoft.com/office/powerpoint/2010/main" val="145358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C327-0CA2-443C-994C-70C7896A7F5F}"/>
              </a:ext>
            </a:extLst>
          </p:cNvPr>
          <p:cNvSpPr>
            <a:spLocks noGrp="1"/>
          </p:cNvSpPr>
          <p:nvPr>
            <p:ph type="title"/>
          </p:nvPr>
        </p:nvSpPr>
        <p:spPr/>
        <p:txBody>
          <a:bodyPr/>
          <a:lstStyle/>
          <a:p>
            <a:r>
              <a:rPr lang="en-US" dirty="0"/>
              <a:t>Day 3 - Agenda</a:t>
            </a:r>
          </a:p>
        </p:txBody>
      </p:sp>
      <p:sp>
        <p:nvSpPr>
          <p:cNvPr id="3" name="Content Placeholder 2">
            <a:extLst>
              <a:ext uri="{FF2B5EF4-FFF2-40B4-BE49-F238E27FC236}">
                <a16:creationId xmlns:a16="http://schemas.microsoft.com/office/drawing/2014/main" id="{25635A43-6818-487C-AB53-D83D416AA37F}"/>
              </a:ext>
            </a:extLst>
          </p:cNvPr>
          <p:cNvSpPr>
            <a:spLocks noGrp="1"/>
          </p:cNvSpPr>
          <p:nvPr>
            <p:ph idx="1"/>
          </p:nvPr>
        </p:nvSpPr>
        <p:spPr/>
        <p:txBody>
          <a:bodyPr>
            <a:normAutofit/>
          </a:bodyPr>
          <a:lstStyle/>
          <a:p>
            <a:pPr marL="457200" indent="-457200">
              <a:buFont typeface="+mj-lt"/>
              <a:buAutoNum type="arabicPeriod"/>
            </a:pPr>
            <a:r>
              <a:rPr lang="en-US" sz="2000" dirty="0"/>
              <a:t>Slots in LWC</a:t>
            </a: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Call Client-Side JavaScript From a Button</a:t>
            </a: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Call Client-Side JavaScript on Browser Events</a:t>
            </a: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Getter Setter in LWC</a:t>
            </a:r>
            <a:endParaRPr lang="en-US" sz="2000" dirty="0">
              <a:solidFill>
                <a:srgbClr val="000000"/>
              </a:solidFill>
              <a:latin typeface="Georgia" panose="02040502050405020303" pitchFamily="18" charset="0"/>
            </a:endParaRP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Component Composition</a:t>
            </a:r>
            <a:endParaRPr lang="en-US" sz="2000" dirty="0"/>
          </a:p>
        </p:txBody>
      </p:sp>
    </p:spTree>
    <p:extLst>
      <p:ext uri="{BB962C8B-B14F-4D97-AF65-F5344CB8AC3E}">
        <p14:creationId xmlns:p14="http://schemas.microsoft.com/office/powerpoint/2010/main" val="4131239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52D-35A5-4B0A-AAB8-80076CDEBA88}"/>
              </a:ext>
            </a:extLst>
          </p:cNvPr>
          <p:cNvSpPr>
            <a:spLocks noGrp="1"/>
          </p:cNvSpPr>
          <p:nvPr>
            <p:ph type="title"/>
          </p:nvPr>
        </p:nvSpPr>
        <p:spPr/>
        <p:txBody>
          <a:bodyPr/>
          <a:lstStyle/>
          <a:p>
            <a:r>
              <a:rPr lang="en-US" sz="4400" dirty="0"/>
              <a:t>Slots in LWC</a:t>
            </a:r>
            <a:endParaRPr lang="en-US" dirty="0"/>
          </a:p>
        </p:txBody>
      </p:sp>
      <p:sp>
        <p:nvSpPr>
          <p:cNvPr id="3" name="Content Placeholder 2">
            <a:extLst>
              <a:ext uri="{FF2B5EF4-FFF2-40B4-BE49-F238E27FC236}">
                <a16:creationId xmlns:a16="http://schemas.microsoft.com/office/drawing/2014/main" id="{CFC5BA43-D436-4FE1-A6DD-FB656A6A1009}"/>
              </a:ext>
            </a:extLst>
          </p:cNvPr>
          <p:cNvSpPr>
            <a:spLocks noGrp="1"/>
          </p:cNvSpPr>
          <p:nvPr>
            <p:ph idx="1"/>
          </p:nvPr>
        </p:nvSpPr>
        <p:spPr/>
        <p:txBody>
          <a:bodyPr>
            <a:normAutofit lnSpcReduction="10000"/>
          </a:bodyPr>
          <a:lstStyle/>
          <a:p>
            <a:pPr marL="0" indent="0">
              <a:buNone/>
            </a:pPr>
            <a:r>
              <a:rPr lang="en-US" sz="2000" dirty="0"/>
              <a:t>Slot tag is simply a placeholder on the component where a  parent component can pass the HTML content i.e. markup.</a:t>
            </a:r>
          </a:p>
          <a:p>
            <a:pPr marL="0" indent="0">
              <a:buNone/>
            </a:pPr>
            <a:endParaRPr lang="en-US" sz="2000" dirty="0"/>
          </a:p>
          <a:p>
            <a:pPr marL="0" indent="0">
              <a:buNone/>
            </a:pPr>
            <a:r>
              <a:rPr lang="en-US" sz="2000" dirty="0"/>
              <a:t>There are two types of slots: </a:t>
            </a:r>
          </a:p>
          <a:p>
            <a:pPr marL="457200" indent="-457200">
              <a:buFont typeface="+mj-lt"/>
              <a:buAutoNum type="arabicPeriod"/>
            </a:pPr>
            <a:r>
              <a:rPr lang="en-US" sz="2000" b="1" dirty="0"/>
              <a:t>Unnamed slots  - </a:t>
            </a:r>
            <a:r>
              <a:rPr lang="en-US" sz="2000" dirty="0"/>
              <a:t>These slots are placeholders on child components that don't have any name associated with them, i.e. if the child has multiple slot tags and parent passes some markup  all slots will receive the same markup as there is no identifier to define which markup should go where.</a:t>
            </a:r>
          </a:p>
          <a:p>
            <a:pPr marL="457200" indent="-457200">
              <a:buFont typeface="+mj-lt"/>
              <a:buAutoNum type="arabicPeriod"/>
            </a:pPr>
            <a:r>
              <a:rPr lang="en-US" sz="2000" b="1" dirty="0"/>
              <a:t>Named slots - </a:t>
            </a:r>
            <a:r>
              <a:rPr lang="en-US" sz="2000" dirty="0"/>
              <a:t>When you are passing markup from a parent you define which slot you want to send this markup to by using the slot name.</a:t>
            </a:r>
          </a:p>
          <a:p>
            <a:pPr marL="457200" indent="-457200">
              <a:buFont typeface="+mj-lt"/>
              <a:buAutoNum type="arabicPeriod"/>
            </a:pPr>
            <a:endParaRPr lang="en-US" sz="2000" dirty="0"/>
          </a:p>
          <a:p>
            <a:pPr marL="0" indent="0">
              <a:buNone/>
            </a:pPr>
            <a:r>
              <a:rPr lang="en-US" sz="2000" dirty="0"/>
              <a:t>&lt;slot&gt;&lt;/slot&gt;</a:t>
            </a:r>
          </a:p>
          <a:p>
            <a:pPr marL="0" indent="0">
              <a:buNone/>
            </a:pPr>
            <a:r>
              <a:rPr lang="en-US" sz="2000" dirty="0"/>
              <a:t>&lt;slot name=“order”&gt;&lt;/slot&gt;</a:t>
            </a:r>
          </a:p>
        </p:txBody>
      </p:sp>
    </p:spTree>
    <p:extLst>
      <p:ext uri="{BB962C8B-B14F-4D97-AF65-F5344CB8AC3E}">
        <p14:creationId xmlns:p14="http://schemas.microsoft.com/office/powerpoint/2010/main" val="123178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52D-35A5-4B0A-AAB8-80076CDEBA88}"/>
              </a:ext>
            </a:extLst>
          </p:cNvPr>
          <p:cNvSpPr>
            <a:spLocks noGrp="1"/>
          </p:cNvSpPr>
          <p:nvPr>
            <p:ph type="title"/>
          </p:nvPr>
        </p:nvSpPr>
        <p:spPr/>
        <p:txBody>
          <a:bodyPr/>
          <a:lstStyle/>
          <a:p>
            <a:r>
              <a:rPr lang="en-US" dirty="0"/>
              <a:t>Call JavaScript Class method</a:t>
            </a:r>
          </a:p>
        </p:txBody>
      </p:sp>
      <p:sp>
        <p:nvSpPr>
          <p:cNvPr id="3" name="Content Placeholder 2">
            <a:extLst>
              <a:ext uri="{FF2B5EF4-FFF2-40B4-BE49-F238E27FC236}">
                <a16:creationId xmlns:a16="http://schemas.microsoft.com/office/drawing/2014/main" id="{CFC5BA43-D436-4FE1-A6DD-FB656A6A1009}"/>
              </a:ext>
            </a:extLst>
          </p:cNvPr>
          <p:cNvSpPr>
            <a:spLocks noGrp="1"/>
          </p:cNvSpPr>
          <p:nvPr>
            <p:ph idx="1"/>
          </p:nvPr>
        </p:nvSpPr>
        <p:spPr/>
        <p:txBody>
          <a:bodyPr>
            <a:normAutofit/>
          </a:bodyPr>
          <a:lstStyle/>
          <a:p>
            <a:pPr marL="457200" indent="-457200">
              <a:buFont typeface="+mj-lt"/>
              <a:buAutoNum type="arabicPeriod"/>
            </a:pPr>
            <a:r>
              <a:rPr lang="en-US" sz="2000" b="0" i="0" u="none" strike="noStrike" dirty="0">
                <a:solidFill>
                  <a:srgbClr val="000000"/>
                </a:solidFill>
                <a:effectLst/>
                <a:latin typeface="Georgia" panose="02040502050405020303" pitchFamily="18" charset="0"/>
              </a:rPr>
              <a:t>Call Client-Side JavaScript From a Button</a:t>
            </a:r>
            <a:endParaRPr lang="en-US" sz="2400" b="0" i="0" u="none" strike="noStrike" dirty="0">
              <a:solidFill>
                <a:srgbClr val="000000"/>
              </a:solidFill>
              <a:effectLst/>
              <a:latin typeface="Georgia" panose="02040502050405020303" pitchFamily="18" charset="0"/>
            </a:endParaRPr>
          </a:p>
          <a:p>
            <a:pPr marL="457200" indent="-457200">
              <a:buFont typeface="+mj-lt"/>
              <a:buAutoNum type="arabicPeriod"/>
            </a:pPr>
            <a:r>
              <a:rPr lang="en-US" sz="2000" b="0" i="0" u="none" strike="noStrike" dirty="0">
                <a:solidFill>
                  <a:srgbClr val="000000"/>
                </a:solidFill>
                <a:effectLst/>
                <a:latin typeface="Georgia" panose="02040502050405020303" pitchFamily="18" charset="0"/>
              </a:rPr>
              <a:t>Call Client-Side JavaScript on Browser Events</a:t>
            </a:r>
          </a:p>
          <a:p>
            <a:pPr marL="457200" indent="-457200">
              <a:buFont typeface="+mj-lt"/>
              <a:buAutoNum type="arabicPeriod"/>
            </a:pPr>
            <a:endParaRPr lang="en-US" sz="2000" dirty="0">
              <a:solidFill>
                <a:srgbClr val="000000"/>
              </a:solidFill>
              <a:latin typeface="Georgia" panose="02040502050405020303" pitchFamily="18" charset="0"/>
            </a:endParaRPr>
          </a:p>
          <a:p>
            <a:pPr marL="0" indent="0">
              <a:buNone/>
            </a:pPr>
            <a:r>
              <a:rPr lang="en-US" sz="2000" b="0" i="0" u="none" strike="noStrike" dirty="0" err="1">
                <a:solidFill>
                  <a:srgbClr val="000000"/>
                </a:solidFill>
                <a:effectLst/>
                <a:latin typeface="Georgia" panose="02040502050405020303" pitchFamily="18" charset="0"/>
              </a:rPr>
              <a:t>handleC</a:t>
            </a:r>
            <a:r>
              <a:rPr lang="en-US" sz="2000" dirty="0" err="1">
                <a:solidFill>
                  <a:srgbClr val="000000"/>
                </a:solidFill>
                <a:latin typeface="Georgia" panose="02040502050405020303" pitchFamily="18" charset="0"/>
              </a:rPr>
              <a:t>hange</a:t>
            </a:r>
            <a:r>
              <a:rPr lang="en-US" sz="2000" dirty="0">
                <a:solidFill>
                  <a:srgbClr val="000000"/>
                </a:solidFill>
                <a:latin typeface="Georgia" panose="02040502050405020303" pitchFamily="18" charset="0"/>
              </a:rPr>
              <a:t>(event){</a:t>
            </a:r>
          </a:p>
          <a:p>
            <a:pPr marL="0" indent="0">
              <a:buNone/>
            </a:pPr>
            <a:r>
              <a:rPr lang="en-US" sz="2000" dirty="0">
                <a:solidFill>
                  <a:srgbClr val="000000"/>
                </a:solidFill>
                <a:latin typeface="Georgia" panose="02040502050405020303" pitchFamily="18" charset="0"/>
              </a:rPr>
              <a:t>}</a:t>
            </a:r>
          </a:p>
          <a:p>
            <a:pPr marL="0" indent="0">
              <a:buNone/>
            </a:pPr>
            <a:endParaRPr lang="en-US" sz="2000" b="0" i="0" u="none" strike="noStrike" dirty="0">
              <a:solidFill>
                <a:srgbClr val="000000"/>
              </a:solidFill>
              <a:effectLst/>
              <a:latin typeface="Georgia" panose="02040502050405020303" pitchFamily="18" charset="0"/>
            </a:endParaRPr>
          </a:p>
          <a:p>
            <a:pPr marL="0" indent="0">
              <a:buNone/>
            </a:pPr>
            <a:r>
              <a:rPr lang="en-US" sz="2000" dirty="0" err="1">
                <a:solidFill>
                  <a:srgbClr val="000000"/>
                </a:solidFill>
                <a:latin typeface="Georgia" panose="02040502050405020303" pitchFamily="18" charset="0"/>
              </a:rPr>
              <a:t>handleClick</a:t>
            </a:r>
            <a:r>
              <a:rPr lang="en-US" sz="2000" dirty="0">
                <a:solidFill>
                  <a:srgbClr val="000000"/>
                </a:solidFill>
                <a:latin typeface="Georgia" panose="02040502050405020303" pitchFamily="18" charset="0"/>
              </a:rPr>
              <a:t>(event){</a:t>
            </a:r>
          </a:p>
          <a:p>
            <a:pPr marL="0" indent="0">
              <a:buNone/>
            </a:pPr>
            <a:r>
              <a:rPr lang="en-US" sz="2000" dirty="0">
                <a:solidFill>
                  <a:srgbClr val="000000"/>
                </a:solidFill>
                <a:latin typeface="Georgia" panose="02040502050405020303" pitchFamily="18" charset="0"/>
              </a:rPr>
              <a:t>}</a:t>
            </a:r>
          </a:p>
          <a:p>
            <a:pPr marL="0" indent="0">
              <a:buNone/>
            </a:pPr>
            <a:endParaRPr lang="en-US" sz="2000" b="0" i="0" u="none" strike="noStrike" dirty="0">
              <a:solidFill>
                <a:srgbClr val="000000"/>
              </a:solidFill>
              <a:effectLst/>
              <a:latin typeface="Georgia" panose="02040502050405020303" pitchFamily="18" charset="0"/>
            </a:endParaRPr>
          </a:p>
          <a:p>
            <a:pPr marL="0" indent="0">
              <a:buNone/>
            </a:pPr>
            <a:r>
              <a:rPr lang="en-US" sz="2000" dirty="0" err="1">
                <a:solidFill>
                  <a:srgbClr val="000000"/>
                </a:solidFill>
                <a:latin typeface="Georgia" panose="02040502050405020303" pitchFamily="18" charset="0"/>
              </a:rPr>
              <a:t>handleChange</a:t>
            </a:r>
            <a:r>
              <a:rPr lang="en-US" sz="2000" dirty="0">
                <a:solidFill>
                  <a:srgbClr val="000000"/>
                </a:solidFill>
                <a:latin typeface="Georgia" panose="02040502050405020303" pitchFamily="18" charset="0"/>
              </a:rPr>
              <a:t> = (event)=&gt; {}</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57406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F175-7A94-4135-9528-3754756D739F}"/>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Getter Setter in LWC</a:t>
            </a:r>
            <a:endParaRPr lang="en-US" dirty="0"/>
          </a:p>
        </p:txBody>
      </p:sp>
      <p:sp>
        <p:nvSpPr>
          <p:cNvPr id="3" name="Content Placeholder 2">
            <a:extLst>
              <a:ext uri="{FF2B5EF4-FFF2-40B4-BE49-F238E27FC236}">
                <a16:creationId xmlns:a16="http://schemas.microsoft.com/office/drawing/2014/main" id="{79DA15D1-C436-406D-93EC-9A5A9303DCB6}"/>
              </a:ext>
            </a:extLst>
          </p:cNvPr>
          <p:cNvSpPr>
            <a:spLocks noGrp="1"/>
          </p:cNvSpPr>
          <p:nvPr>
            <p:ph idx="1"/>
          </p:nvPr>
        </p:nvSpPr>
        <p:spPr/>
        <p:txBody>
          <a:bodyPr>
            <a:normAutofit/>
          </a:bodyPr>
          <a:lstStyle/>
          <a:p>
            <a:pPr marL="0" indent="0">
              <a:buNone/>
            </a:pPr>
            <a:r>
              <a:rPr lang="en-US" sz="2000" dirty="0"/>
              <a:t>To execute a logic every time when a value of a property changes use custom setter method.</a:t>
            </a:r>
          </a:p>
          <a:p>
            <a:pPr marL="0" indent="0">
              <a:buNone/>
            </a:pPr>
            <a:endParaRPr lang="en-US" sz="2000" dirty="0"/>
          </a:p>
        </p:txBody>
      </p:sp>
      <p:pic>
        <p:nvPicPr>
          <p:cNvPr id="5" name="Picture 4">
            <a:extLst>
              <a:ext uri="{FF2B5EF4-FFF2-40B4-BE49-F238E27FC236}">
                <a16:creationId xmlns:a16="http://schemas.microsoft.com/office/drawing/2014/main" id="{67C022C4-706C-4810-B309-56243847DA71}"/>
              </a:ext>
            </a:extLst>
          </p:cNvPr>
          <p:cNvPicPr>
            <a:picLocks noChangeAspect="1"/>
          </p:cNvPicPr>
          <p:nvPr/>
        </p:nvPicPr>
        <p:blipFill>
          <a:blip r:embed="rId2"/>
          <a:stretch>
            <a:fillRect/>
          </a:stretch>
        </p:blipFill>
        <p:spPr>
          <a:xfrm>
            <a:off x="838200" y="2476196"/>
            <a:ext cx="7216302" cy="4156687"/>
          </a:xfrm>
          <a:prstGeom prst="rect">
            <a:avLst/>
          </a:prstGeom>
        </p:spPr>
      </p:pic>
    </p:spTree>
    <p:extLst>
      <p:ext uri="{BB962C8B-B14F-4D97-AF65-F5344CB8AC3E}">
        <p14:creationId xmlns:p14="http://schemas.microsoft.com/office/powerpoint/2010/main" val="584346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9D4D-5B05-4AA6-9A84-721C17DB4064}"/>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Component Composition</a:t>
            </a:r>
            <a:endParaRPr lang="en-US" dirty="0"/>
          </a:p>
        </p:txBody>
      </p:sp>
      <p:sp>
        <p:nvSpPr>
          <p:cNvPr id="3" name="Content Placeholder 2">
            <a:extLst>
              <a:ext uri="{FF2B5EF4-FFF2-40B4-BE49-F238E27FC236}">
                <a16:creationId xmlns:a16="http://schemas.microsoft.com/office/drawing/2014/main" id="{CCDA41EC-17DB-47AF-8D75-914A685C6912}"/>
              </a:ext>
            </a:extLst>
          </p:cNvPr>
          <p:cNvSpPr>
            <a:spLocks noGrp="1"/>
          </p:cNvSpPr>
          <p:nvPr>
            <p:ph idx="1"/>
          </p:nvPr>
        </p:nvSpPr>
        <p:spPr/>
        <p:txBody>
          <a:bodyPr>
            <a:normAutofit/>
          </a:bodyPr>
          <a:lstStyle/>
          <a:p>
            <a:pPr marL="0" indent="0">
              <a:buNone/>
            </a:pPr>
            <a:r>
              <a:rPr lang="en-US" sz="2000" dirty="0"/>
              <a:t>Component composition is to create a component hierarchy. For example – </a:t>
            </a:r>
            <a:r>
              <a:rPr lang="en-US" sz="2000" b="1" dirty="0"/>
              <a:t>Parent/Child/Grand Child</a:t>
            </a:r>
          </a:p>
          <a:p>
            <a:pPr marL="0" indent="0">
              <a:buNone/>
            </a:pPr>
            <a:endParaRPr lang="en-US" sz="2000" b="1" dirty="0"/>
          </a:p>
          <a:p>
            <a:pPr marL="0" indent="0">
              <a:buNone/>
            </a:pPr>
            <a:r>
              <a:rPr lang="en-US" sz="2000" b="1" dirty="0"/>
              <a:t>Example – </a:t>
            </a:r>
            <a:r>
              <a:rPr lang="en-US" sz="2000" dirty="0"/>
              <a:t>You wanted to display the list of Account Records so you can use a child component to display the account details and use parent component to display the account list</a:t>
            </a:r>
          </a:p>
        </p:txBody>
      </p:sp>
    </p:spTree>
    <p:extLst>
      <p:ext uri="{BB962C8B-B14F-4D97-AF65-F5344CB8AC3E}">
        <p14:creationId xmlns:p14="http://schemas.microsoft.com/office/powerpoint/2010/main" val="373599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6EA9-76F4-4434-B75B-E87773CE1F3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25D5A0F-83AB-4BD5-B5A7-AAE967832DF9}"/>
              </a:ext>
            </a:extLst>
          </p:cNvPr>
          <p:cNvSpPr>
            <a:spLocks noGrp="1"/>
          </p:cNvSpPr>
          <p:nvPr>
            <p:ph idx="1"/>
          </p:nvPr>
        </p:nvSpPr>
        <p:spPr/>
        <p:txBody>
          <a:bodyPr>
            <a:normAutofit/>
          </a:bodyPr>
          <a:lstStyle/>
          <a:p>
            <a:pPr marL="457200" indent="-457200">
              <a:buFont typeface="+mj-lt"/>
              <a:buAutoNum type="arabicPeriod"/>
            </a:pPr>
            <a:r>
              <a:rPr lang="en-US" sz="2000" dirty="0"/>
              <a:t>Can we use setter method without parameter inside it?</a:t>
            </a:r>
          </a:p>
          <a:p>
            <a:pPr marL="457200" indent="-457200">
              <a:buFont typeface="+mj-lt"/>
              <a:buAutoNum type="arabicPeriod"/>
            </a:pPr>
            <a:r>
              <a:rPr lang="en-US" sz="2000" dirty="0"/>
              <a:t>What are slots in LWC?</a:t>
            </a:r>
          </a:p>
          <a:p>
            <a:pPr marL="457200" indent="-457200">
              <a:buFont typeface="+mj-lt"/>
              <a:buAutoNum type="arabicPeriod"/>
            </a:pPr>
            <a:r>
              <a:rPr lang="en-US" sz="2000" dirty="0"/>
              <a:t>How many level of component composition we can create in LWC?</a:t>
            </a:r>
          </a:p>
          <a:p>
            <a:pPr marL="457200" indent="-457200">
              <a:buFont typeface="+mj-lt"/>
              <a:buAutoNum type="arabicPeriod"/>
            </a:pPr>
            <a:endParaRPr lang="en-US" sz="2000" dirty="0"/>
          </a:p>
        </p:txBody>
      </p:sp>
    </p:spTree>
    <p:extLst>
      <p:ext uri="{BB962C8B-B14F-4D97-AF65-F5344CB8AC3E}">
        <p14:creationId xmlns:p14="http://schemas.microsoft.com/office/powerpoint/2010/main" val="3630449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5D82-625D-4AF4-82C6-CB0855A1CFC2}"/>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CE60D6BD-0EA5-4EA9-BFED-9EFCFD49A03A}"/>
              </a:ext>
            </a:extLst>
          </p:cNvPr>
          <p:cNvSpPr>
            <a:spLocks noGrp="1"/>
          </p:cNvSpPr>
          <p:nvPr>
            <p:ph idx="1"/>
          </p:nvPr>
        </p:nvSpPr>
        <p:spPr/>
        <p:txBody>
          <a:bodyPr>
            <a:normAutofit/>
          </a:bodyPr>
          <a:lstStyle/>
          <a:p>
            <a:pPr marL="0" indent="0">
              <a:buNone/>
            </a:pPr>
            <a:r>
              <a:rPr lang="en-US" sz="2000" dirty="0"/>
              <a:t>Create a Lightning Web Component with the below inputs</a:t>
            </a:r>
          </a:p>
          <a:p>
            <a:r>
              <a:rPr lang="en-US" sz="2000" dirty="0"/>
              <a:t>Task Name</a:t>
            </a:r>
          </a:p>
          <a:p>
            <a:r>
              <a:rPr lang="en-US" sz="2000" dirty="0"/>
              <a:t>Task Priority ( Picklist field with Low, Medium &amp; High Priority )</a:t>
            </a:r>
          </a:p>
          <a:p>
            <a:pPr marL="0" indent="0">
              <a:buNone/>
            </a:pPr>
            <a:r>
              <a:rPr lang="en-US" sz="2000" dirty="0"/>
              <a:t>Create a Custom Button Add to List</a:t>
            </a:r>
          </a:p>
          <a:p>
            <a:pPr marL="0" indent="0">
              <a:buNone/>
            </a:pPr>
            <a:endParaRPr lang="en-US" sz="2000" dirty="0"/>
          </a:p>
          <a:p>
            <a:pPr marL="0" indent="0">
              <a:buNone/>
            </a:pPr>
            <a:r>
              <a:rPr lang="en-US" sz="2000" dirty="0"/>
              <a:t>When user clicks on “Add To List” the task should be added to the list and all the task should be displayed on the same component</a:t>
            </a:r>
          </a:p>
        </p:txBody>
      </p:sp>
      <p:pic>
        <p:nvPicPr>
          <p:cNvPr id="1026" name="Picture 2" descr="Free Printable To Do List - A Colorful PDF Download">
            <a:extLst>
              <a:ext uri="{FF2B5EF4-FFF2-40B4-BE49-F238E27FC236}">
                <a16:creationId xmlns:a16="http://schemas.microsoft.com/office/drawing/2014/main" id="{8F005D81-1C33-4107-8CF9-384BA6FF5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365125"/>
            <a:ext cx="2887133" cy="288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34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66B0-19F4-4443-95A3-59B9407A3282}"/>
              </a:ext>
            </a:extLst>
          </p:cNvPr>
          <p:cNvSpPr>
            <a:spLocks noGrp="1"/>
          </p:cNvSpPr>
          <p:nvPr>
            <p:ph type="title"/>
          </p:nvPr>
        </p:nvSpPr>
        <p:spPr/>
        <p:txBody>
          <a:bodyPr/>
          <a:lstStyle/>
          <a:p>
            <a:r>
              <a:rPr lang="en-US" dirty="0"/>
              <a:t>Day 4 - Agenda</a:t>
            </a:r>
          </a:p>
        </p:txBody>
      </p:sp>
      <p:sp>
        <p:nvSpPr>
          <p:cNvPr id="3" name="Content Placeholder 2">
            <a:extLst>
              <a:ext uri="{FF2B5EF4-FFF2-40B4-BE49-F238E27FC236}">
                <a16:creationId xmlns:a16="http://schemas.microsoft.com/office/drawing/2014/main" id="{85C49017-5913-4660-8AC0-A7F7F44E0E95}"/>
              </a:ext>
            </a:extLst>
          </p:cNvPr>
          <p:cNvSpPr>
            <a:spLocks noGrp="1"/>
          </p:cNvSpPr>
          <p:nvPr>
            <p:ph idx="1"/>
          </p:nvPr>
        </p:nvSpPr>
        <p:spPr/>
        <p:txBody>
          <a:bodyPr>
            <a:normAutofit/>
          </a:bodyPr>
          <a:lstStyle/>
          <a:p>
            <a:pPr marL="457200" indent="-457200">
              <a:lnSpc>
                <a:spcPct val="150000"/>
              </a:lnSpc>
              <a:buFont typeface="+mj-lt"/>
              <a:buAutoNum type="arabicPeriod"/>
            </a:pPr>
            <a:r>
              <a:rPr lang="en-US" sz="2000" dirty="0">
                <a:latin typeface="Georgia" panose="02040502050405020303" pitchFamily="18" charset="0"/>
              </a:rPr>
              <a:t>Shadow DOM</a:t>
            </a:r>
          </a:p>
          <a:p>
            <a:pPr marL="457200" indent="-457200">
              <a:lnSpc>
                <a:spcPct val="150000"/>
              </a:lnSpc>
              <a:buFont typeface="+mj-lt"/>
              <a:buAutoNum type="arabicPeriod"/>
            </a:pPr>
            <a:r>
              <a:rPr lang="en-US" sz="2000" dirty="0">
                <a:latin typeface="Georgia" panose="02040502050405020303" pitchFamily="18" charset="0"/>
              </a:rPr>
              <a:t>Events in Lightning Web Component</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Call Parent Method from Child Component</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Bubble Event </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Composed Event</a:t>
            </a:r>
          </a:p>
          <a:p>
            <a:pPr marL="571500" indent="-342900" rtl="0" fontAlgn="base">
              <a:lnSpc>
                <a:spcPct val="150000"/>
              </a:lnSpc>
              <a:spcBef>
                <a:spcPts val="0"/>
              </a:spcBef>
              <a:spcAft>
                <a:spcPts val="0"/>
              </a:spcAft>
              <a:buFont typeface="Wingdings" panose="05000000000000000000" pitchFamily="2" charset="2"/>
              <a:buChar char="§"/>
            </a:pPr>
            <a:r>
              <a:rPr lang="en-US" sz="2000" b="0" i="0" u="none" strike="noStrike" dirty="0">
                <a:solidFill>
                  <a:srgbClr val="000000"/>
                </a:solidFill>
                <a:effectLst/>
                <a:latin typeface="Georgia" panose="02040502050405020303" pitchFamily="18" charset="0"/>
              </a:rPr>
              <a:t>Call Child Method From parent Component</a:t>
            </a:r>
          </a:p>
        </p:txBody>
      </p:sp>
    </p:spTree>
    <p:extLst>
      <p:ext uri="{BB962C8B-B14F-4D97-AF65-F5344CB8AC3E}">
        <p14:creationId xmlns:p14="http://schemas.microsoft.com/office/powerpoint/2010/main" val="97961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54B8-C7B6-4EEB-BBEF-6B58F60F1F76}"/>
              </a:ext>
            </a:extLst>
          </p:cNvPr>
          <p:cNvSpPr>
            <a:spLocks noGrp="1"/>
          </p:cNvSpPr>
          <p:nvPr>
            <p:ph type="title"/>
          </p:nvPr>
        </p:nvSpPr>
        <p:spPr/>
        <p:txBody>
          <a:bodyPr/>
          <a:lstStyle/>
          <a:p>
            <a:r>
              <a:rPr lang="en-US" dirty="0"/>
              <a:t>Software Setup</a:t>
            </a:r>
          </a:p>
        </p:txBody>
      </p:sp>
      <p:sp>
        <p:nvSpPr>
          <p:cNvPr id="3" name="Content Placeholder 2">
            <a:extLst>
              <a:ext uri="{FF2B5EF4-FFF2-40B4-BE49-F238E27FC236}">
                <a16:creationId xmlns:a16="http://schemas.microsoft.com/office/drawing/2014/main" id="{896EDF57-8F19-41F6-87DB-8B5A05B3DDB6}"/>
              </a:ext>
            </a:extLst>
          </p:cNvPr>
          <p:cNvSpPr>
            <a:spLocks noGrp="1"/>
          </p:cNvSpPr>
          <p:nvPr>
            <p:ph idx="1"/>
          </p:nvPr>
        </p:nvSpPr>
        <p:spPr/>
        <p:txBody>
          <a:bodyPr/>
          <a:lstStyle/>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VS Code</a:t>
            </a:r>
          </a:p>
          <a:p>
            <a:pPr marL="571500" indent="-342900" rtl="0" fontAlgn="base">
              <a:lnSpc>
                <a:spcPct val="150000"/>
              </a:lnSpc>
              <a:spcBef>
                <a:spcPts val="0"/>
              </a:spcBef>
              <a:spcAft>
                <a:spcPts val="0"/>
              </a:spcAft>
              <a:buFont typeface="+mj-lt"/>
              <a:buAutoNum type="arabicPeriod"/>
            </a:pPr>
            <a:r>
              <a:rPr lang="en-US" sz="1800" dirty="0">
                <a:solidFill>
                  <a:srgbClr val="000000"/>
                </a:solidFill>
                <a:latin typeface="Georgia" panose="02040502050405020303" pitchFamily="18" charset="0"/>
              </a:rPr>
              <a:t>JDK Installation (Zulu)</a:t>
            </a:r>
            <a:endParaRPr lang="en-US" sz="1800" b="0" i="0" u="none" strike="noStrike" dirty="0">
              <a:solidFill>
                <a:srgbClr val="000000"/>
              </a:solidFill>
              <a:effectLst/>
              <a:latin typeface="Georgia" panose="02040502050405020303" pitchFamily="18" charset="0"/>
            </a:endParaRPr>
          </a:p>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Salesforce CLI</a:t>
            </a:r>
          </a:p>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Salesforce Extension Pack</a:t>
            </a:r>
          </a:p>
          <a:p>
            <a:pPr marL="571500" indent="-3429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Important extensions like beautifier, bracket colorizer, </a:t>
            </a:r>
            <a:r>
              <a:rPr lang="en-US" sz="1800" b="0" i="0" u="none" strike="noStrike" dirty="0" err="1">
                <a:solidFill>
                  <a:srgbClr val="000000"/>
                </a:solidFill>
                <a:effectLst/>
                <a:latin typeface="Georgia" panose="02040502050405020303" pitchFamily="18" charset="0"/>
              </a:rPr>
              <a:t>etc</a:t>
            </a:r>
            <a:r>
              <a:rPr lang="en-US" sz="1800" b="0" i="0" u="none" strike="noStrike" dirty="0">
                <a:solidFill>
                  <a:srgbClr val="000000"/>
                </a:solidFill>
                <a:effectLst/>
                <a:latin typeface="Georgia" panose="02040502050405020303" pitchFamily="18" charset="0"/>
              </a:rPr>
              <a:t>, LWC Short Keys, LWC Builder</a:t>
            </a:r>
          </a:p>
        </p:txBody>
      </p:sp>
    </p:spTree>
    <p:extLst>
      <p:ext uri="{BB962C8B-B14F-4D97-AF65-F5344CB8AC3E}">
        <p14:creationId xmlns:p14="http://schemas.microsoft.com/office/powerpoint/2010/main" val="411217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AA75-777E-4553-AC71-A87B16FD8210}"/>
              </a:ext>
            </a:extLst>
          </p:cNvPr>
          <p:cNvSpPr>
            <a:spLocks noGrp="1"/>
          </p:cNvSpPr>
          <p:nvPr>
            <p:ph type="title"/>
          </p:nvPr>
        </p:nvSpPr>
        <p:spPr/>
        <p:txBody>
          <a:bodyPr/>
          <a:lstStyle/>
          <a:p>
            <a:r>
              <a:rPr lang="en-US" dirty="0"/>
              <a:t>Shadow DOM</a:t>
            </a:r>
          </a:p>
        </p:txBody>
      </p:sp>
      <p:sp>
        <p:nvSpPr>
          <p:cNvPr id="3" name="Content Placeholder 2">
            <a:extLst>
              <a:ext uri="{FF2B5EF4-FFF2-40B4-BE49-F238E27FC236}">
                <a16:creationId xmlns:a16="http://schemas.microsoft.com/office/drawing/2014/main" id="{DE629939-E721-4A90-B7D1-2F79937586E9}"/>
              </a:ext>
            </a:extLst>
          </p:cNvPr>
          <p:cNvSpPr>
            <a:spLocks noGrp="1"/>
          </p:cNvSpPr>
          <p:nvPr>
            <p:ph idx="1"/>
          </p:nvPr>
        </p:nvSpPr>
        <p:spPr/>
        <p:txBody>
          <a:bodyPr>
            <a:normAutofit/>
          </a:bodyPr>
          <a:lstStyle/>
          <a:p>
            <a:pPr marL="0" indent="0">
              <a:buNone/>
            </a:pPr>
            <a:r>
              <a:rPr lang="en-US" sz="2000" dirty="0"/>
              <a:t>The Shadow DOM have three primary effects: DOM access, CSS isolation, and event propagation. LWC components are "first-class" DOM elements.</a:t>
            </a:r>
          </a:p>
          <a:p>
            <a:pPr marL="0" indent="0">
              <a:buNone/>
            </a:pPr>
            <a:endParaRPr lang="en-US" sz="2000" dirty="0"/>
          </a:p>
          <a:p>
            <a:pPr marL="457200" indent="-457200">
              <a:buFont typeface="+mj-lt"/>
              <a:buAutoNum type="arabicPeriod"/>
            </a:pPr>
            <a:r>
              <a:rPr lang="en-US" sz="2000" b="1" dirty="0">
                <a:highlight>
                  <a:srgbClr val="FFFF00"/>
                </a:highlight>
              </a:rPr>
              <a:t>Events – </a:t>
            </a:r>
            <a:r>
              <a:rPr lang="en-US" sz="2000" dirty="0"/>
              <a:t>Events can not cross the Shadow Root by default.</a:t>
            </a:r>
          </a:p>
          <a:p>
            <a:pPr marL="457200" indent="-457200">
              <a:buFont typeface="+mj-lt"/>
              <a:buAutoNum type="arabicPeriod"/>
            </a:pPr>
            <a:r>
              <a:rPr lang="en-US" sz="2000" b="1" dirty="0">
                <a:highlight>
                  <a:srgbClr val="FFFF00"/>
                </a:highlight>
              </a:rPr>
              <a:t>CSS -</a:t>
            </a:r>
            <a:r>
              <a:rPr lang="en-US" sz="2000" dirty="0">
                <a:highlight>
                  <a:srgbClr val="FFFF00"/>
                </a:highlight>
              </a:rPr>
              <a:t> </a:t>
            </a:r>
            <a:r>
              <a:rPr lang="en-US" sz="2000" dirty="0"/>
              <a:t>CSS cannot affect parent, child, or sibling CSS. It is completely isolated, which allows a component to appear as the developer intended regardless of what anyone else might do to that component.</a:t>
            </a:r>
          </a:p>
          <a:p>
            <a:pPr marL="457200" indent="-457200">
              <a:buFont typeface="+mj-lt"/>
              <a:buAutoNum type="arabicPeriod"/>
            </a:pPr>
            <a:r>
              <a:rPr lang="en-US" sz="2000" b="1" dirty="0">
                <a:highlight>
                  <a:srgbClr val="FFFF00"/>
                </a:highlight>
              </a:rPr>
              <a:t>DOM - </a:t>
            </a:r>
            <a:r>
              <a:rPr lang="en-US" sz="2000" dirty="0"/>
              <a:t>This should be of no surprise, but you can't use things like </a:t>
            </a:r>
            <a:r>
              <a:rPr lang="en-US" sz="2000" dirty="0" err="1"/>
              <a:t>document.querySelector</a:t>
            </a:r>
            <a:r>
              <a:rPr lang="en-US" sz="2000" dirty="0"/>
              <a:t> to find elements outside of your own Shadow DOM.</a:t>
            </a:r>
          </a:p>
        </p:txBody>
      </p:sp>
    </p:spTree>
    <p:extLst>
      <p:ext uri="{BB962C8B-B14F-4D97-AF65-F5344CB8AC3E}">
        <p14:creationId xmlns:p14="http://schemas.microsoft.com/office/powerpoint/2010/main" val="313688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0E55-DEC0-4209-8C58-40B7AD42111D}"/>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E9AD7717-FCDB-4618-9EC6-9785FD11C38C}"/>
              </a:ext>
            </a:extLst>
          </p:cNvPr>
          <p:cNvSpPr>
            <a:spLocks noGrp="1"/>
          </p:cNvSpPr>
          <p:nvPr>
            <p:ph idx="1"/>
          </p:nvPr>
        </p:nvSpPr>
        <p:spPr/>
        <p:txBody>
          <a:bodyPr>
            <a:normAutofit/>
          </a:bodyPr>
          <a:lstStyle/>
          <a:p>
            <a:pPr marL="457200" indent="-457200">
              <a:buFont typeface="+mj-lt"/>
              <a:buAutoNum type="arabicPeriod"/>
            </a:pPr>
            <a:r>
              <a:rPr lang="en-US" sz="2000" dirty="0"/>
              <a:t>Events in LWC are used to communicate between 2 or more components where child component will fire the event and parent component will handle the event.</a:t>
            </a:r>
          </a:p>
          <a:p>
            <a:pPr marL="457200" indent="-457200">
              <a:buFont typeface="+mj-lt"/>
              <a:buAutoNum type="arabicPeriod"/>
            </a:pPr>
            <a:r>
              <a:rPr lang="en-US" sz="2000" dirty="0"/>
              <a:t>Events in Lightning web components are built on DOM Events, a collection of APIs and objects available in every browser.</a:t>
            </a:r>
          </a:p>
          <a:p>
            <a:pPr marL="457200" indent="-457200">
              <a:buFont typeface="+mj-lt"/>
              <a:buAutoNum type="arabicPeriod"/>
            </a:pPr>
            <a:r>
              <a:rPr lang="en-US" sz="2000" dirty="0"/>
              <a:t>To create the event in LWC we use </a:t>
            </a:r>
            <a:r>
              <a:rPr lang="en-US" sz="2000" b="1" dirty="0" err="1"/>
              <a:t>CustomEvent</a:t>
            </a:r>
            <a:r>
              <a:rPr lang="en-US" sz="2000" dirty="0"/>
              <a:t> interface </a:t>
            </a:r>
          </a:p>
        </p:txBody>
      </p:sp>
      <p:pic>
        <p:nvPicPr>
          <p:cNvPr id="5" name="Picture 4">
            <a:extLst>
              <a:ext uri="{FF2B5EF4-FFF2-40B4-BE49-F238E27FC236}">
                <a16:creationId xmlns:a16="http://schemas.microsoft.com/office/drawing/2014/main" id="{3B42B17F-41EA-45C0-B179-D07F401184B9}"/>
              </a:ext>
            </a:extLst>
          </p:cNvPr>
          <p:cNvPicPr>
            <a:picLocks noChangeAspect="1"/>
          </p:cNvPicPr>
          <p:nvPr/>
        </p:nvPicPr>
        <p:blipFill>
          <a:blip r:embed="rId2"/>
          <a:stretch>
            <a:fillRect/>
          </a:stretch>
        </p:blipFill>
        <p:spPr>
          <a:xfrm>
            <a:off x="1014716" y="3768455"/>
            <a:ext cx="6076950" cy="2647950"/>
          </a:xfrm>
          <a:prstGeom prst="rect">
            <a:avLst/>
          </a:prstGeom>
        </p:spPr>
      </p:pic>
    </p:spTree>
    <p:extLst>
      <p:ext uri="{BB962C8B-B14F-4D97-AF65-F5344CB8AC3E}">
        <p14:creationId xmlns:p14="http://schemas.microsoft.com/office/powerpoint/2010/main" val="1924827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0E55-DEC0-4209-8C58-40B7AD42111D}"/>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E9AD7717-FCDB-4618-9EC6-9785FD11C38C}"/>
              </a:ext>
            </a:extLst>
          </p:cNvPr>
          <p:cNvSpPr>
            <a:spLocks noGrp="1"/>
          </p:cNvSpPr>
          <p:nvPr>
            <p:ph idx="1"/>
          </p:nvPr>
        </p:nvSpPr>
        <p:spPr/>
        <p:txBody>
          <a:bodyPr>
            <a:normAutofit/>
          </a:bodyPr>
          <a:lstStyle/>
          <a:p>
            <a:pPr marL="0" indent="0">
              <a:buNone/>
            </a:pPr>
            <a:r>
              <a:rPr lang="en-US" sz="2000" dirty="0"/>
              <a:t>Event name best practices:</a:t>
            </a:r>
          </a:p>
          <a:p>
            <a:pPr marL="457200" indent="-457200">
              <a:buFont typeface="+mj-lt"/>
              <a:buAutoNum type="arabicPeriod"/>
            </a:pPr>
            <a:endParaRPr lang="en-US" sz="2000" dirty="0"/>
          </a:p>
          <a:p>
            <a:pPr marL="457200" indent="-457200">
              <a:buFont typeface="+mj-lt"/>
              <a:buAutoNum type="arabicPeriod"/>
            </a:pPr>
            <a:r>
              <a:rPr lang="en-US" sz="2000" dirty="0"/>
              <a:t>No uppercase letters</a:t>
            </a:r>
          </a:p>
          <a:p>
            <a:pPr marL="457200" indent="-457200">
              <a:buFont typeface="+mj-lt"/>
              <a:buAutoNum type="arabicPeriod"/>
            </a:pPr>
            <a:r>
              <a:rPr lang="en-US" sz="2000" dirty="0"/>
              <a:t>No spaces</a:t>
            </a:r>
          </a:p>
          <a:p>
            <a:pPr marL="457200" indent="-457200">
              <a:buFont typeface="+mj-lt"/>
              <a:buAutoNum type="arabicPeriod"/>
            </a:pPr>
            <a:r>
              <a:rPr lang="en-US" sz="2000" dirty="0"/>
              <a:t>Use underscores to separate words</a:t>
            </a:r>
          </a:p>
          <a:p>
            <a:pPr marL="457200" indent="-457200">
              <a:buFont typeface="+mj-lt"/>
              <a:buAutoNum type="arabicPeriod"/>
            </a:pPr>
            <a:r>
              <a:rPr lang="en-US" sz="2000" dirty="0"/>
              <a:t>Don’t prefix your event name with the string on, because inline event handler names must start with the string on</a:t>
            </a:r>
          </a:p>
          <a:p>
            <a:pPr marL="457200" indent="-457200">
              <a:buFont typeface="+mj-lt"/>
              <a:buAutoNum type="arabicPeriod"/>
            </a:pPr>
            <a:endParaRPr lang="en-US" sz="2000" dirty="0"/>
          </a:p>
          <a:p>
            <a:pPr marL="0" indent="0">
              <a:buNone/>
            </a:pPr>
            <a:r>
              <a:rPr lang="en-US" sz="2000" b="1" dirty="0"/>
              <a:t>Note: - If you pass an object in event detail then any handler can change it without notifying to child component which is bad.</a:t>
            </a:r>
          </a:p>
        </p:txBody>
      </p:sp>
    </p:spTree>
    <p:extLst>
      <p:ext uri="{BB962C8B-B14F-4D97-AF65-F5344CB8AC3E}">
        <p14:creationId xmlns:p14="http://schemas.microsoft.com/office/powerpoint/2010/main" val="2120203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82C45-F2D1-4E9E-BF16-E167E117A73E}"/>
              </a:ext>
            </a:extLst>
          </p:cNvPr>
          <p:cNvPicPr>
            <a:picLocks noChangeAspect="1"/>
          </p:cNvPicPr>
          <p:nvPr/>
        </p:nvPicPr>
        <p:blipFill>
          <a:blip r:embed="rId2"/>
          <a:stretch>
            <a:fillRect/>
          </a:stretch>
        </p:blipFill>
        <p:spPr>
          <a:xfrm>
            <a:off x="700087" y="1027906"/>
            <a:ext cx="10791825" cy="5324475"/>
          </a:xfrm>
          <a:prstGeom prst="rect">
            <a:avLst/>
          </a:prstGeom>
        </p:spPr>
      </p:pic>
    </p:spTree>
    <p:extLst>
      <p:ext uri="{BB962C8B-B14F-4D97-AF65-F5344CB8AC3E}">
        <p14:creationId xmlns:p14="http://schemas.microsoft.com/office/powerpoint/2010/main" val="2760148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p:txBody>
          <a:bodyPr/>
          <a:lstStyle/>
          <a:p>
            <a:r>
              <a:rPr lang="en-US" dirty="0"/>
              <a:t>Event Propagation</a:t>
            </a:r>
          </a:p>
        </p:txBody>
      </p:sp>
      <p:pic>
        <p:nvPicPr>
          <p:cNvPr id="2050" name="Picture 2">
            <a:extLst>
              <a:ext uri="{FF2B5EF4-FFF2-40B4-BE49-F238E27FC236}">
                <a16:creationId xmlns:a16="http://schemas.microsoft.com/office/drawing/2014/main" id="{7E7E93B3-812A-4FF4-9678-9D03BC1E4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479" y="1587534"/>
            <a:ext cx="6130047" cy="470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31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p:txBody>
          <a:bodyPr>
            <a:normAutofit/>
          </a:bodyPr>
          <a:lstStyle/>
          <a:p>
            <a:pPr marL="0" indent="0">
              <a:buNone/>
            </a:pPr>
            <a:r>
              <a:rPr lang="en-US" sz="2000" b="1" dirty="0"/>
              <a:t>Event Propagation: </a:t>
            </a:r>
          </a:p>
          <a:p>
            <a:pPr marL="0" indent="0">
              <a:buNone/>
            </a:pPr>
            <a:r>
              <a:rPr lang="en-US" sz="2000" dirty="0"/>
              <a:t>When an event is fired the event is propagated up to the DOM. Event propagation typically involves two phases event bubbling and event capturing.</a:t>
            </a:r>
          </a:p>
          <a:p>
            <a:pPr marL="0" indent="0">
              <a:buNone/>
            </a:pPr>
            <a:endParaRPr lang="en-US" sz="2000" dirty="0"/>
          </a:p>
          <a:p>
            <a:pPr marL="457200" indent="-457200">
              <a:buFont typeface="+mj-lt"/>
              <a:buAutoNum type="arabicPeriod"/>
            </a:pPr>
            <a:r>
              <a:rPr lang="en-US" sz="2000" dirty="0"/>
              <a:t>bubbles A Boolean value indicating whether the event bubbles up through the DOM or not. Defaults to false.</a:t>
            </a:r>
          </a:p>
          <a:p>
            <a:pPr marL="457200" indent="-457200">
              <a:buFont typeface="+mj-lt"/>
              <a:buAutoNum type="arabicPeriod"/>
            </a:pPr>
            <a:r>
              <a:rPr lang="en-US" sz="2000" dirty="0"/>
              <a:t>composed A Boolean value indicating whether the event can pass through the shadow boundary. Defaults to false.</a:t>
            </a:r>
          </a:p>
        </p:txBody>
      </p:sp>
    </p:spTree>
    <p:extLst>
      <p:ext uri="{BB962C8B-B14F-4D97-AF65-F5344CB8AC3E}">
        <p14:creationId xmlns:p14="http://schemas.microsoft.com/office/powerpoint/2010/main" val="166379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a:xfrm>
            <a:off x="838200" y="1436519"/>
            <a:ext cx="10515600" cy="4837822"/>
          </a:xfrm>
        </p:spPr>
        <p:txBody>
          <a:bodyPr>
            <a:noAutofit/>
          </a:bodyPr>
          <a:lstStyle/>
          <a:p>
            <a:pPr marL="0" indent="0">
              <a:buNone/>
            </a:pPr>
            <a:r>
              <a:rPr lang="en-US" sz="2000" dirty="0">
                <a:latin typeface="Georgia" panose="02040502050405020303" pitchFamily="18" charset="0"/>
              </a:rPr>
              <a:t>Let's understand each combination.</a:t>
            </a:r>
          </a:p>
          <a:p>
            <a:pPr marL="0" indent="0">
              <a:buNone/>
            </a:pPr>
            <a:endParaRPr lang="en-US" sz="2000" dirty="0">
              <a:latin typeface="Georgia" panose="02040502050405020303" pitchFamily="18" charset="0"/>
            </a:endParaRPr>
          </a:p>
          <a:p>
            <a:pPr marL="0" indent="0">
              <a:buNone/>
            </a:pPr>
            <a:r>
              <a:rPr lang="en-US" sz="2000" b="1" dirty="0">
                <a:highlight>
                  <a:srgbClr val="FFFF00"/>
                </a:highlight>
                <a:latin typeface="Georgia" panose="02040502050405020303" pitchFamily="18" charset="0"/>
              </a:rPr>
              <a:t>Bubbles: false and Composed: false</a:t>
            </a:r>
          </a:p>
          <a:p>
            <a:pPr marL="0" indent="0">
              <a:buNone/>
            </a:pPr>
            <a:r>
              <a:rPr lang="en-US" sz="2000" dirty="0">
                <a:latin typeface="Georgia" panose="02040502050405020303" pitchFamily="18" charset="0"/>
              </a:rPr>
              <a:t>This is the default configuration in which event is fired, it can be handled only at event listener defined at component as we saw in earlier examples.</a:t>
            </a:r>
          </a:p>
        </p:txBody>
      </p:sp>
      <p:pic>
        <p:nvPicPr>
          <p:cNvPr id="5" name="Picture 4">
            <a:extLst>
              <a:ext uri="{FF2B5EF4-FFF2-40B4-BE49-F238E27FC236}">
                <a16:creationId xmlns:a16="http://schemas.microsoft.com/office/drawing/2014/main" id="{D187A154-1FFE-46B8-868F-011E952A90A0}"/>
              </a:ext>
            </a:extLst>
          </p:cNvPr>
          <p:cNvPicPr>
            <a:picLocks noChangeAspect="1"/>
          </p:cNvPicPr>
          <p:nvPr/>
        </p:nvPicPr>
        <p:blipFill>
          <a:blip r:embed="rId2"/>
          <a:stretch>
            <a:fillRect/>
          </a:stretch>
        </p:blipFill>
        <p:spPr>
          <a:xfrm>
            <a:off x="956554" y="3429000"/>
            <a:ext cx="8790561" cy="3329508"/>
          </a:xfrm>
          <a:prstGeom prst="rect">
            <a:avLst/>
          </a:prstGeom>
        </p:spPr>
      </p:pic>
    </p:spTree>
    <p:extLst>
      <p:ext uri="{BB962C8B-B14F-4D97-AF65-F5344CB8AC3E}">
        <p14:creationId xmlns:p14="http://schemas.microsoft.com/office/powerpoint/2010/main" val="1448767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a:xfrm>
            <a:off x="838200" y="1436519"/>
            <a:ext cx="10515600" cy="4837822"/>
          </a:xfrm>
        </p:spPr>
        <p:txBody>
          <a:bodyPr>
            <a:noAutofit/>
          </a:bodyPr>
          <a:lstStyle/>
          <a:p>
            <a:pPr marL="0" indent="0">
              <a:buNone/>
            </a:pPr>
            <a:r>
              <a:rPr lang="en-US" sz="2000" b="1" dirty="0">
                <a:highlight>
                  <a:srgbClr val="FFFF00"/>
                </a:highlight>
                <a:latin typeface="Georgia" panose="02040502050405020303" pitchFamily="18" charset="0"/>
              </a:rPr>
              <a:t>Bubbles: true and Composed: false</a:t>
            </a:r>
          </a:p>
          <a:p>
            <a:pPr marL="0" indent="0">
              <a:buNone/>
            </a:pPr>
            <a:r>
              <a:rPr lang="en-US" sz="2000" dirty="0">
                <a:latin typeface="Georgia" panose="02040502050405020303" pitchFamily="18" charset="0"/>
              </a:rPr>
              <a:t>The event bubbles up through the DOM but doesn’t cross the shadow boundary. </a:t>
            </a:r>
          </a:p>
        </p:txBody>
      </p:sp>
      <p:pic>
        <p:nvPicPr>
          <p:cNvPr id="6" name="Picture 5">
            <a:extLst>
              <a:ext uri="{FF2B5EF4-FFF2-40B4-BE49-F238E27FC236}">
                <a16:creationId xmlns:a16="http://schemas.microsoft.com/office/drawing/2014/main" id="{DFAAE953-2B9C-4E21-9AFF-8F7D448DE614}"/>
              </a:ext>
            </a:extLst>
          </p:cNvPr>
          <p:cNvPicPr>
            <a:picLocks noChangeAspect="1"/>
          </p:cNvPicPr>
          <p:nvPr/>
        </p:nvPicPr>
        <p:blipFill>
          <a:blip r:embed="rId2"/>
          <a:stretch>
            <a:fillRect/>
          </a:stretch>
        </p:blipFill>
        <p:spPr>
          <a:xfrm>
            <a:off x="838200" y="2647848"/>
            <a:ext cx="9525000" cy="3838575"/>
          </a:xfrm>
          <a:prstGeom prst="rect">
            <a:avLst/>
          </a:prstGeom>
        </p:spPr>
      </p:pic>
    </p:spTree>
    <p:extLst>
      <p:ext uri="{BB962C8B-B14F-4D97-AF65-F5344CB8AC3E}">
        <p14:creationId xmlns:p14="http://schemas.microsoft.com/office/powerpoint/2010/main" val="4088190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a:xfrm>
            <a:off x="838200" y="1436519"/>
            <a:ext cx="10515600" cy="4837822"/>
          </a:xfrm>
        </p:spPr>
        <p:txBody>
          <a:bodyPr>
            <a:noAutofit/>
          </a:bodyPr>
          <a:lstStyle/>
          <a:p>
            <a:pPr marL="0" indent="0">
              <a:buNone/>
            </a:pPr>
            <a:r>
              <a:rPr lang="en-US" sz="2000" b="1" dirty="0">
                <a:highlight>
                  <a:srgbClr val="FFFF00"/>
                </a:highlight>
                <a:latin typeface="Georgia" panose="02040502050405020303" pitchFamily="18" charset="0"/>
              </a:rPr>
              <a:t>Bubbles: true and Composed: true </a:t>
            </a:r>
          </a:p>
          <a:p>
            <a:pPr marL="0" indent="0">
              <a:buNone/>
            </a:pPr>
            <a:r>
              <a:rPr lang="en-US" sz="2000" dirty="0">
                <a:latin typeface="Georgia" panose="02040502050405020303" pitchFamily="18" charset="0"/>
              </a:rPr>
              <a:t>This type of event bubbles up through the DOM and crosses the shadow boundary. This event will bubble up all the way to document root as it can cross shadow boundaries.</a:t>
            </a:r>
          </a:p>
          <a:p>
            <a:pPr marL="0" indent="0">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E02B62D-70A9-44C1-8702-DB06EAD06F3B}"/>
              </a:ext>
            </a:extLst>
          </p:cNvPr>
          <p:cNvPicPr>
            <a:picLocks noChangeAspect="1"/>
          </p:cNvPicPr>
          <p:nvPr/>
        </p:nvPicPr>
        <p:blipFill>
          <a:blip r:embed="rId2"/>
          <a:stretch>
            <a:fillRect/>
          </a:stretch>
        </p:blipFill>
        <p:spPr>
          <a:xfrm>
            <a:off x="949460" y="2730128"/>
            <a:ext cx="8172450" cy="3343275"/>
          </a:xfrm>
          <a:prstGeom prst="rect">
            <a:avLst/>
          </a:prstGeom>
        </p:spPr>
      </p:pic>
    </p:spTree>
    <p:extLst>
      <p:ext uri="{BB962C8B-B14F-4D97-AF65-F5344CB8AC3E}">
        <p14:creationId xmlns:p14="http://schemas.microsoft.com/office/powerpoint/2010/main" val="1580848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97-4B7D-430C-958C-1B9154F8DD5E}"/>
              </a:ext>
            </a:extLst>
          </p:cNvPr>
          <p:cNvSpPr>
            <a:spLocks noGrp="1"/>
          </p:cNvSpPr>
          <p:nvPr>
            <p:ph type="title"/>
          </p:nvPr>
        </p:nvSpPr>
        <p:spPr>
          <a:xfrm>
            <a:off x="838200" y="18255"/>
            <a:ext cx="10515600" cy="1325563"/>
          </a:xfrm>
        </p:spPr>
        <p:txBody>
          <a:bodyPr/>
          <a:lstStyle/>
          <a:p>
            <a:r>
              <a:rPr lang="en-US" dirty="0"/>
              <a:t>Event Propagation</a:t>
            </a:r>
          </a:p>
        </p:txBody>
      </p:sp>
      <p:sp>
        <p:nvSpPr>
          <p:cNvPr id="3" name="Content Placeholder 2">
            <a:extLst>
              <a:ext uri="{FF2B5EF4-FFF2-40B4-BE49-F238E27FC236}">
                <a16:creationId xmlns:a16="http://schemas.microsoft.com/office/drawing/2014/main" id="{EDB5E15A-12E2-4838-9DB8-33FD9BA6242A}"/>
              </a:ext>
            </a:extLst>
          </p:cNvPr>
          <p:cNvSpPr>
            <a:spLocks noGrp="1"/>
          </p:cNvSpPr>
          <p:nvPr>
            <p:ph idx="1"/>
          </p:nvPr>
        </p:nvSpPr>
        <p:spPr/>
        <p:txBody>
          <a:bodyPr>
            <a:noAutofit/>
          </a:bodyPr>
          <a:lstStyle/>
          <a:p>
            <a:pPr marL="0" indent="0">
              <a:buNone/>
            </a:pPr>
            <a:r>
              <a:rPr lang="en-US" sz="2000" b="1" dirty="0">
                <a:highlight>
                  <a:srgbClr val="FFFF00"/>
                </a:highlight>
                <a:latin typeface="Georgia" panose="02040502050405020303" pitchFamily="18" charset="0"/>
              </a:rPr>
              <a:t>Bubbles: false and Composed: true </a:t>
            </a:r>
          </a:p>
          <a:p>
            <a:pPr marL="0" indent="0">
              <a:buNone/>
            </a:pPr>
            <a:r>
              <a:rPr lang="en-US" sz="2000" dirty="0">
                <a:latin typeface="Georgia" panose="02040502050405020303" pitchFamily="18" charset="0"/>
              </a:rPr>
              <a:t>This configuration is currently not supported.</a:t>
            </a:r>
          </a:p>
        </p:txBody>
      </p:sp>
    </p:spTree>
    <p:extLst>
      <p:ext uri="{BB962C8B-B14F-4D97-AF65-F5344CB8AC3E}">
        <p14:creationId xmlns:p14="http://schemas.microsoft.com/office/powerpoint/2010/main" val="27373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26A7-5EE9-48CA-8DD9-28B8EE80F3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F95139-9E92-42D4-9ABE-03F10C2748F9}"/>
              </a:ext>
            </a:extLst>
          </p:cNvPr>
          <p:cNvSpPr>
            <a:spLocks noGrp="1"/>
          </p:cNvSpPr>
          <p:nvPr>
            <p:ph idx="1"/>
          </p:nvPr>
        </p:nvSpPr>
        <p:spPr/>
        <p:txBody>
          <a:bodyPr>
            <a:normAutofit/>
          </a:bodyPr>
          <a:lstStyle/>
          <a:p>
            <a:pPr marL="514350" indent="-514350">
              <a:lnSpc>
                <a:spcPct val="150000"/>
              </a:lnSpc>
              <a:buFont typeface="+mj-lt"/>
              <a:buAutoNum type="arabicPeriod"/>
            </a:pPr>
            <a:r>
              <a:rPr lang="en-US" sz="2000" dirty="0"/>
              <a:t>Introduction to LWC</a:t>
            </a:r>
          </a:p>
          <a:p>
            <a:pPr marL="514350" indent="-514350">
              <a:lnSpc>
                <a:spcPct val="150000"/>
              </a:lnSpc>
              <a:buFont typeface="+mj-lt"/>
              <a:buAutoNum type="arabicPeriod"/>
            </a:pPr>
            <a:r>
              <a:rPr lang="en-US" sz="2000" dirty="0"/>
              <a:t>Why LWC ( LWC vs AURA )</a:t>
            </a:r>
          </a:p>
          <a:p>
            <a:pPr marL="514350" indent="-514350">
              <a:lnSpc>
                <a:spcPct val="150000"/>
              </a:lnSpc>
              <a:buFont typeface="+mj-lt"/>
              <a:buAutoNum type="arabicPeriod"/>
            </a:pPr>
            <a:r>
              <a:rPr lang="en-US" sz="2000" dirty="0"/>
              <a:t>Your First Web Component</a:t>
            </a:r>
          </a:p>
          <a:p>
            <a:pPr marL="514350" indent="-514350">
              <a:lnSpc>
                <a:spcPct val="150000"/>
              </a:lnSpc>
              <a:buFont typeface="+mj-lt"/>
              <a:buAutoNum type="arabicPeriod"/>
            </a:pPr>
            <a:endParaRPr lang="en-US" sz="2000" dirty="0"/>
          </a:p>
        </p:txBody>
      </p:sp>
    </p:spTree>
    <p:extLst>
      <p:ext uri="{BB962C8B-B14F-4D97-AF65-F5344CB8AC3E}">
        <p14:creationId xmlns:p14="http://schemas.microsoft.com/office/powerpoint/2010/main" val="3871238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8DE2-B52D-4A61-A3BC-82758DA5224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C16BCBA-1749-4261-B2DE-B473C69FB93D}"/>
              </a:ext>
            </a:extLst>
          </p:cNvPr>
          <p:cNvSpPr>
            <a:spLocks noGrp="1"/>
          </p:cNvSpPr>
          <p:nvPr>
            <p:ph idx="1"/>
          </p:nvPr>
        </p:nvSpPr>
        <p:spPr/>
        <p:txBody>
          <a:bodyPr>
            <a:normAutofit/>
          </a:bodyPr>
          <a:lstStyle/>
          <a:p>
            <a:pPr marL="457200" indent="-457200">
              <a:buFont typeface="+mj-lt"/>
              <a:buAutoNum type="arabicPeriod"/>
            </a:pPr>
            <a:r>
              <a:rPr lang="en-US" sz="2000" dirty="0"/>
              <a:t>What are the benefits Shadow DOM?</a:t>
            </a:r>
          </a:p>
          <a:p>
            <a:pPr marL="457200" indent="-457200">
              <a:buFont typeface="+mj-lt"/>
              <a:buAutoNum type="arabicPeriod"/>
            </a:pPr>
            <a:r>
              <a:rPr lang="en-US" sz="2000" dirty="0"/>
              <a:t>Can we send the event notification from parent to child?</a:t>
            </a:r>
          </a:p>
          <a:p>
            <a:pPr marL="457200" indent="-457200">
              <a:buFont typeface="+mj-lt"/>
              <a:buAutoNum type="arabicPeriod"/>
            </a:pPr>
            <a:r>
              <a:rPr lang="en-US" sz="2000" dirty="0"/>
              <a:t>Can we call the child component method from parent component?</a:t>
            </a:r>
          </a:p>
          <a:p>
            <a:pPr marL="457200" indent="-457200">
              <a:buFont typeface="+mj-lt"/>
              <a:buAutoNum type="arabicPeriod"/>
            </a:pPr>
            <a:r>
              <a:rPr lang="en-US" sz="2000" dirty="0"/>
              <a:t>What are the different phases of an Event in LWC?</a:t>
            </a:r>
          </a:p>
          <a:p>
            <a:pPr marL="457200" indent="-457200">
              <a:buFont typeface="+mj-lt"/>
              <a:buAutoNum type="arabicPeriod"/>
            </a:pPr>
            <a:r>
              <a:rPr lang="en-US" sz="2000" dirty="0"/>
              <a:t>What are the three combination of event phases?</a:t>
            </a:r>
          </a:p>
          <a:p>
            <a:pPr marL="457200" indent="-457200">
              <a:buFont typeface="+mj-lt"/>
              <a:buAutoNum type="arabicPeriod"/>
            </a:pPr>
            <a:r>
              <a:rPr lang="en-US" sz="2000" dirty="0"/>
              <a:t>Can we pass object from event as detail property?</a:t>
            </a:r>
          </a:p>
        </p:txBody>
      </p:sp>
    </p:spTree>
    <p:extLst>
      <p:ext uri="{BB962C8B-B14F-4D97-AF65-F5344CB8AC3E}">
        <p14:creationId xmlns:p14="http://schemas.microsoft.com/office/powerpoint/2010/main" val="2455645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762C-1EF9-4C15-8006-235EAEF1D9B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4CEC7743-D793-4BDF-BD49-BF0CCD566831}"/>
              </a:ext>
            </a:extLst>
          </p:cNvPr>
          <p:cNvSpPr>
            <a:spLocks noGrp="1"/>
          </p:cNvSpPr>
          <p:nvPr>
            <p:ph idx="1"/>
          </p:nvPr>
        </p:nvSpPr>
        <p:spPr/>
        <p:txBody>
          <a:bodyPr>
            <a:normAutofit lnSpcReduction="10000"/>
          </a:bodyPr>
          <a:lstStyle/>
          <a:p>
            <a:pPr marL="457200" indent="-457200">
              <a:buFont typeface="+mj-lt"/>
              <a:buAutoNum type="arabicPeriod"/>
            </a:pPr>
            <a:r>
              <a:rPr lang="en-US" sz="2000" dirty="0"/>
              <a:t>Use </a:t>
            </a:r>
            <a:r>
              <a:rPr lang="en-US" sz="2000" dirty="0">
                <a:hlinkClick r:id="rId2"/>
              </a:rPr>
              <a:t>https://gist.github.com/amitastreait/e271ffa3eb5c3f11e6b4a4969d78bf7a</a:t>
            </a:r>
            <a:r>
              <a:rPr lang="en-US" sz="2000" dirty="0"/>
              <a:t>  JSON and display the list of All Contact Record and Only display Name &amp; Title</a:t>
            </a:r>
          </a:p>
          <a:p>
            <a:pPr marL="457200" indent="-457200">
              <a:buFont typeface="+mj-lt"/>
              <a:buAutoNum type="arabicPeriod"/>
            </a:pPr>
            <a:r>
              <a:rPr lang="en-US" sz="2000" dirty="0"/>
              <a:t>Create 1 Lightning Web Component to display the list of Contact Record from the above JSON file</a:t>
            </a:r>
          </a:p>
          <a:p>
            <a:pPr marL="457200" indent="-457200">
              <a:buFont typeface="+mj-lt"/>
              <a:buAutoNum type="arabicPeriod"/>
            </a:pPr>
            <a:r>
              <a:rPr lang="en-US" sz="2000" dirty="0"/>
              <a:t>Create another LWC Component which will display the Contact Details</a:t>
            </a:r>
          </a:p>
          <a:p>
            <a:pPr marL="914400" lvl="1" indent="-457200">
              <a:buFont typeface="+mj-lt"/>
              <a:buAutoNum type="arabicPeriod"/>
            </a:pPr>
            <a:r>
              <a:rPr lang="en-US" sz="1600" dirty="0"/>
              <a:t>Name</a:t>
            </a:r>
          </a:p>
          <a:p>
            <a:pPr marL="914400" lvl="1" indent="-457200">
              <a:buFont typeface="+mj-lt"/>
              <a:buAutoNum type="arabicPeriod"/>
            </a:pPr>
            <a:r>
              <a:rPr lang="en-US" sz="1600" dirty="0"/>
              <a:t>Title</a:t>
            </a:r>
          </a:p>
          <a:p>
            <a:pPr marL="914400" lvl="1" indent="-457200">
              <a:buFont typeface="+mj-lt"/>
              <a:buAutoNum type="arabicPeriod"/>
            </a:pPr>
            <a:r>
              <a:rPr lang="en-US" sz="1600" dirty="0"/>
              <a:t>Email</a:t>
            </a:r>
          </a:p>
          <a:p>
            <a:pPr marL="914400" lvl="1" indent="-457200">
              <a:buFont typeface="+mj-lt"/>
              <a:buAutoNum type="arabicPeriod"/>
            </a:pPr>
            <a:r>
              <a:rPr lang="en-US" sz="1600" dirty="0"/>
              <a:t>Phone</a:t>
            </a:r>
          </a:p>
          <a:p>
            <a:pPr marL="914400" lvl="1" indent="-457200">
              <a:buFont typeface="+mj-lt"/>
              <a:buAutoNum type="arabicPeriod"/>
            </a:pPr>
            <a:r>
              <a:rPr lang="en-US" sz="1600" dirty="0"/>
              <a:t>Picture</a:t>
            </a:r>
          </a:p>
          <a:p>
            <a:pPr marL="457200" indent="-457200">
              <a:buFont typeface="+mj-lt"/>
              <a:buAutoNum type="arabicPeriod"/>
            </a:pPr>
            <a:r>
              <a:rPr lang="en-US" sz="2000" dirty="0"/>
              <a:t>Now Create third Component which will have the above 2 component. When user click on Any Contact Record it should fire the event and send back Contact Id. </a:t>
            </a:r>
          </a:p>
          <a:p>
            <a:pPr marL="457200" indent="-457200">
              <a:buFont typeface="+mj-lt"/>
              <a:buAutoNum type="arabicPeriod"/>
            </a:pPr>
            <a:r>
              <a:rPr lang="en-US" sz="2000" dirty="0"/>
              <a:t>Find the correct contact record and then Contact Detail Component will display the contact information</a:t>
            </a:r>
          </a:p>
          <a:p>
            <a:pPr marL="0" indent="0">
              <a:buNone/>
            </a:pPr>
            <a:endParaRPr lang="en-US" sz="2000" dirty="0"/>
          </a:p>
        </p:txBody>
      </p:sp>
    </p:spTree>
    <p:extLst>
      <p:ext uri="{BB962C8B-B14F-4D97-AF65-F5344CB8AC3E}">
        <p14:creationId xmlns:p14="http://schemas.microsoft.com/office/powerpoint/2010/main" val="2507202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7B8A-2FE8-4189-A4DE-1CA037994EA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25A919-AF62-477D-B64D-F64A0193D614}"/>
              </a:ext>
            </a:extLst>
          </p:cNvPr>
          <p:cNvSpPr>
            <a:spLocks noGrp="1"/>
          </p:cNvSpPr>
          <p:nvPr>
            <p:ph idx="1"/>
          </p:nvPr>
        </p:nvSpPr>
        <p:spPr/>
        <p:txBody>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Configuration File in LWC ( Meta File )</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Record Page</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Home Page</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App Page</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TAB</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Community</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Flow</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Inbox</a:t>
            </a:r>
          </a:p>
          <a:p>
            <a:pPr marL="1143000" lvl="1" indent="-457200" fontAlgn="base">
              <a:lnSpc>
                <a:spcPct val="150000"/>
              </a:lnSpc>
              <a:spcBef>
                <a:spcPts val="0"/>
              </a:spcBef>
              <a:buFont typeface="+mj-lt"/>
              <a:buAutoNum type="arabicPeriod"/>
            </a:pPr>
            <a:r>
              <a:rPr lang="en-US" sz="1600" b="0" i="0" u="none" strike="noStrike" dirty="0">
                <a:solidFill>
                  <a:srgbClr val="000000"/>
                </a:solidFill>
                <a:effectLst/>
                <a:latin typeface="Georgia" panose="02040502050405020303" pitchFamily="18" charset="0"/>
              </a:rPr>
              <a:t>Quick Action</a:t>
            </a:r>
          </a:p>
        </p:txBody>
      </p:sp>
    </p:spTree>
    <p:extLst>
      <p:ext uri="{BB962C8B-B14F-4D97-AF65-F5344CB8AC3E}">
        <p14:creationId xmlns:p14="http://schemas.microsoft.com/office/powerpoint/2010/main" val="681124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8DDA-3F37-490B-A286-64D077558490}"/>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Configuration File in LWC</a:t>
            </a:r>
            <a:endParaRPr lang="en-US" dirty="0"/>
          </a:p>
        </p:txBody>
      </p:sp>
      <p:sp>
        <p:nvSpPr>
          <p:cNvPr id="3" name="Content Placeholder 2">
            <a:extLst>
              <a:ext uri="{FF2B5EF4-FFF2-40B4-BE49-F238E27FC236}">
                <a16:creationId xmlns:a16="http://schemas.microsoft.com/office/drawing/2014/main" id="{F83D08CA-05CC-4DDA-911E-7A59C6EA790B}"/>
              </a:ext>
            </a:extLst>
          </p:cNvPr>
          <p:cNvSpPr>
            <a:spLocks noGrp="1"/>
          </p:cNvSpPr>
          <p:nvPr>
            <p:ph idx="1"/>
          </p:nvPr>
        </p:nvSpPr>
        <p:spPr/>
        <p:txBody>
          <a:bodyPr>
            <a:normAutofit/>
          </a:bodyPr>
          <a:lstStyle/>
          <a:p>
            <a:pPr marL="0" indent="0">
              <a:buNone/>
            </a:pPr>
            <a:r>
              <a:rPr lang="en-US" sz="2000" dirty="0"/>
              <a:t>Meta.xml file is used to expose the LWC to various places inside Salesforce. For Example, Record Page, Home Page, App Page. Community, Chat, Email, Tab. Utility Bar, Quick Action, Flow &amp; </a:t>
            </a:r>
            <a:r>
              <a:rPr lang="en-US" sz="2000" dirty="0" err="1"/>
              <a:t>etc</a:t>
            </a:r>
            <a:endParaRPr lang="en-US" sz="2000" dirty="0"/>
          </a:p>
        </p:txBody>
      </p:sp>
    </p:spTree>
    <p:extLst>
      <p:ext uri="{BB962C8B-B14F-4D97-AF65-F5344CB8AC3E}">
        <p14:creationId xmlns:p14="http://schemas.microsoft.com/office/powerpoint/2010/main" val="482581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8DDA-3F37-490B-A286-64D077558490}"/>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Configuration File in LWC</a:t>
            </a:r>
            <a:endParaRPr lang="en-US" dirty="0"/>
          </a:p>
        </p:txBody>
      </p:sp>
      <p:sp>
        <p:nvSpPr>
          <p:cNvPr id="3" name="Content Placeholder 2">
            <a:extLst>
              <a:ext uri="{FF2B5EF4-FFF2-40B4-BE49-F238E27FC236}">
                <a16:creationId xmlns:a16="http://schemas.microsoft.com/office/drawing/2014/main" id="{F83D08CA-05CC-4DDA-911E-7A59C6EA790B}"/>
              </a:ext>
            </a:extLst>
          </p:cNvPr>
          <p:cNvSpPr>
            <a:spLocks noGrp="1"/>
          </p:cNvSpPr>
          <p:nvPr>
            <p:ph idx="1"/>
          </p:nvPr>
        </p:nvSpPr>
        <p:spPr/>
        <p:txBody>
          <a:bodyPr>
            <a:normAutofit/>
          </a:bodyPr>
          <a:lstStyle/>
          <a:p>
            <a:pPr marL="0" indent="0">
              <a:buNone/>
            </a:pPr>
            <a:r>
              <a:rPr lang="en-US" sz="1400" b="0" dirty="0">
                <a:solidFill>
                  <a:srgbClr val="ABB2BF"/>
                </a:solidFill>
                <a:effectLst/>
                <a:latin typeface="Consolas" panose="020B0609020204030204" pitchFamily="49" charset="0"/>
              </a:rPr>
              <a:t>&lt;?</a:t>
            </a:r>
            <a:r>
              <a:rPr lang="en-US" sz="1400" b="0" dirty="0">
                <a:solidFill>
                  <a:srgbClr val="E06C75"/>
                </a:solidFill>
                <a:effectLst/>
                <a:latin typeface="Consolas" panose="020B0609020204030204" pitchFamily="49" charset="0"/>
              </a:rPr>
              <a:t>xml</a:t>
            </a:r>
            <a:r>
              <a:rPr lang="en-US" sz="1400" b="0" dirty="0">
                <a:solidFill>
                  <a:srgbClr val="D19A66"/>
                </a:solidFill>
                <a:effectLst/>
                <a:latin typeface="Consolas" panose="020B0609020204030204" pitchFamily="49" charset="0"/>
              </a:rPr>
              <a:t> version</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"1.0"</a:t>
            </a:r>
            <a:r>
              <a:rPr lang="en-US" sz="1400" b="0" dirty="0">
                <a:solidFill>
                  <a:srgbClr val="D19A66"/>
                </a:solidFill>
                <a:effectLst/>
                <a:latin typeface="Consolas" panose="020B0609020204030204" pitchFamily="49" charset="0"/>
              </a:rPr>
              <a:t> encoding</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"UTF-8"</a:t>
            </a:r>
            <a:r>
              <a:rPr lang="en-US" sz="1400" b="0" dirty="0">
                <a:solidFill>
                  <a:srgbClr val="ABB2BF"/>
                </a:solidFill>
                <a:effectLst/>
                <a:latin typeface="Consolas" panose="020B0609020204030204" pitchFamily="49" charset="0"/>
              </a:rPr>
              <a:t>?&gt;</a:t>
            </a:r>
          </a:p>
          <a:p>
            <a:pPr marL="0" indent="0">
              <a:buNone/>
            </a:pPr>
            <a:r>
              <a:rPr lang="en-US" sz="1400" b="0" dirty="0">
                <a:solidFill>
                  <a:srgbClr val="ABB2BF"/>
                </a:solidFill>
                <a:effectLst/>
                <a:latin typeface="Consolas" panose="020B0609020204030204" pitchFamily="49" charset="0"/>
              </a:rPr>
              <a:t>&lt;</a:t>
            </a:r>
            <a:r>
              <a:rPr lang="en-US" sz="1400" b="0" dirty="0" err="1">
                <a:solidFill>
                  <a:srgbClr val="E06C75"/>
                </a:solidFill>
                <a:effectLst/>
                <a:latin typeface="Consolas" panose="020B0609020204030204" pitchFamily="49" charset="0"/>
              </a:rPr>
              <a:t>LightningComponentBundle</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xmlns</a:t>
            </a:r>
            <a:r>
              <a:rPr lang="en-US" sz="1400" b="0" dirty="0">
                <a:solidFill>
                  <a:srgbClr val="ABB2BF"/>
                </a:solidFill>
                <a:effectLst/>
                <a:latin typeface="Consolas" panose="020B0609020204030204" pitchFamily="49" charset="0"/>
              </a:rPr>
              <a:t>=</a:t>
            </a:r>
            <a:r>
              <a:rPr lang="en-US" sz="1400" b="0" dirty="0">
                <a:solidFill>
                  <a:srgbClr val="98C379"/>
                </a:solidFill>
                <a:effectLst/>
                <a:latin typeface="Consolas" panose="020B0609020204030204" pitchFamily="49" charset="0"/>
              </a:rPr>
              <a:t>"http://soap.sforce.com/2006/04/metadata"</a:t>
            </a:r>
            <a:r>
              <a:rPr lang="en-US" sz="1400" b="0" dirty="0">
                <a:solidFill>
                  <a:srgbClr val="ABB2BF"/>
                </a:solidFill>
                <a:effectLst/>
                <a:latin typeface="Consolas" panose="020B0609020204030204" pitchFamily="49" charset="0"/>
              </a:rPr>
              <a:t>&gt;</a:t>
            </a:r>
          </a:p>
          <a:p>
            <a:pPr marL="0" indent="0">
              <a:buNone/>
            </a:pPr>
            <a:r>
              <a:rPr lang="en-US" sz="1400" b="0" dirty="0">
                <a:solidFill>
                  <a:srgbClr val="ABB2BF"/>
                </a:solidFill>
                <a:effectLst/>
                <a:latin typeface="Consolas" panose="020B0609020204030204" pitchFamily="49" charset="0"/>
              </a:rPr>
              <a:t>    &lt;</a:t>
            </a:r>
            <a:r>
              <a:rPr lang="en-US" sz="1400" b="0" dirty="0" err="1">
                <a:solidFill>
                  <a:srgbClr val="E06C75"/>
                </a:solidFill>
                <a:effectLst/>
                <a:latin typeface="Consolas" panose="020B0609020204030204" pitchFamily="49" charset="0"/>
              </a:rPr>
              <a:t>apiVersion</a:t>
            </a:r>
            <a:r>
              <a:rPr lang="en-US" sz="1400" b="0" dirty="0">
                <a:solidFill>
                  <a:srgbClr val="ABB2BF"/>
                </a:solidFill>
                <a:effectLst/>
                <a:latin typeface="Consolas" panose="020B0609020204030204" pitchFamily="49" charset="0"/>
              </a:rPr>
              <a:t>&gt;54.0&lt;/</a:t>
            </a:r>
            <a:r>
              <a:rPr lang="en-US" sz="1400" b="0" dirty="0" err="1">
                <a:solidFill>
                  <a:srgbClr val="E06C75"/>
                </a:solidFill>
                <a:effectLst/>
                <a:latin typeface="Consolas" panose="020B0609020204030204" pitchFamily="49" charset="0"/>
              </a:rPr>
              <a:t>apiVersion</a:t>
            </a:r>
            <a:r>
              <a:rPr lang="en-US" sz="1400" b="0" dirty="0">
                <a:solidFill>
                  <a:srgbClr val="ABB2BF"/>
                </a:solidFill>
                <a:effectLst/>
                <a:latin typeface="Consolas" panose="020B0609020204030204" pitchFamily="49" charset="0"/>
              </a:rPr>
              <a:t>&gt;</a:t>
            </a:r>
          </a:p>
          <a:p>
            <a:pPr marL="0" indent="0">
              <a:buNone/>
            </a:pPr>
            <a:r>
              <a:rPr lang="en-US" sz="1400" b="0" dirty="0">
                <a:solidFill>
                  <a:srgbClr val="ABB2BF"/>
                </a:solidFill>
                <a:effectLst/>
                <a:latin typeface="Consolas" panose="020B0609020204030204" pitchFamily="49" charset="0"/>
              </a:rPr>
              <a:t>    &lt;</a:t>
            </a:r>
            <a:r>
              <a:rPr lang="en-US" sz="1400" b="0" dirty="0" err="1">
                <a:solidFill>
                  <a:srgbClr val="E06C75"/>
                </a:solidFill>
                <a:effectLst/>
                <a:latin typeface="Consolas" panose="020B0609020204030204" pitchFamily="49" charset="0"/>
              </a:rPr>
              <a:t>isExposed</a:t>
            </a:r>
            <a:r>
              <a:rPr lang="en-US" sz="1400" b="0" dirty="0">
                <a:solidFill>
                  <a:srgbClr val="ABB2BF"/>
                </a:solidFill>
                <a:effectLst/>
                <a:latin typeface="Consolas" panose="020B0609020204030204" pitchFamily="49" charset="0"/>
              </a:rPr>
              <a:t>&gt;false&lt;/</a:t>
            </a:r>
            <a:r>
              <a:rPr lang="en-US" sz="1400" b="0" dirty="0" err="1">
                <a:solidFill>
                  <a:srgbClr val="E06C75"/>
                </a:solidFill>
                <a:effectLst/>
                <a:latin typeface="Consolas" panose="020B0609020204030204" pitchFamily="49" charset="0"/>
              </a:rPr>
              <a:t>isExposed</a:t>
            </a:r>
            <a:r>
              <a:rPr lang="en-US" sz="1400" b="0" dirty="0">
                <a:solidFill>
                  <a:srgbClr val="ABB2BF"/>
                </a:solidFill>
                <a:effectLst/>
                <a:latin typeface="Consolas" panose="020B0609020204030204" pitchFamily="49" charset="0"/>
              </a:rPr>
              <a:t>&gt;</a:t>
            </a:r>
          </a:p>
          <a:p>
            <a:pPr marL="0" indent="0">
              <a:buNone/>
            </a:pPr>
            <a:r>
              <a:rPr lang="en-US" sz="1400" b="0" dirty="0">
                <a:solidFill>
                  <a:srgbClr val="ABB2BF"/>
                </a:solidFill>
                <a:effectLst/>
                <a:latin typeface="Consolas" panose="020B0609020204030204" pitchFamily="49" charset="0"/>
              </a:rPr>
              <a:t>&lt;/</a:t>
            </a:r>
            <a:r>
              <a:rPr lang="en-US" sz="1400" b="0" dirty="0" err="1">
                <a:solidFill>
                  <a:srgbClr val="E06C75"/>
                </a:solidFill>
                <a:effectLst/>
                <a:latin typeface="Consolas" panose="020B0609020204030204" pitchFamily="49" charset="0"/>
              </a:rPr>
              <a:t>LightningComponentBundle</a:t>
            </a:r>
            <a:r>
              <a:rPr lang="en-US" sz="1400" b="0" dirty="0">
                <a:solidFill>
                  <a:srgbClr val="ABB2BF"/>
                </a:solidFill>
                <a:effectLst/>
                <a:latin typeface="Consolas" panose="020B0609020204030204" pitchFamily="49" charset="0"/>
              </a:rPr>
              <a:t>&gt;</a:t>
            </a:r>
          </a:p>
        </p:txBody>
      </p:sp>
    </p:spTree>
    <p:extLst>
      <p:ext uri="{BB962C8B-B14F-4D97-AF65-F5344CB8AC3E}">
        <p14:creationId xmlns:p14="http://schemas.microsoft.com/office/powerpoint/2010/main" val="3748371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3CCB5A-3951-4AE0-AAFC-03A90387CC42}"/>
              </a:ext>
            </a:extLst>
          </p:cNvPr>
          <p:cNvPicPr>
            <a:picLocks noChangeAspect="1"/>
          </p:cNvPicPr>
          <p:nvPr/>
        </p:nvPicPr>
        <p:blipFill>
          <a:blip r:embed="rId2"/>
          <a:stretch>
            <a:fillRect/>
          </a:stretch>
        </p:blipFill>
        <p:spPr>
          <a:xfrm>
            <a:off x="457200" y="750570"/>
            <a:ext cx="11277600" cy="5356860"/>
          </a:xfrm>
          <a:prstGeom prst="rect">
            <a:avLst/>
          </a:prstGeom>
        </p:spPr>
      </p:pic>
    </p:spTree>
    <p:extLst>
      <p:ext uri="{BB962C8B-B14F-4D97-AF65-F5344CB8AC3E}">
        <p14:creationId xmlns:p14="http://schemas.microsoft.com/office/powerpoint/2010/main" val="2177800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893A-A8CD-4F27-95CB-97C6CCE9B2B9}"/>
              </a:ext>
            </a:extLst>
          </p:cNvPr>
          <p:cNvSpPr>
            <a:spLocks noGrp="1"/>
          </p:cNvSpPr>
          <p:nvPr>
            <p:ph type="title"/>
          </p:nvPr>
        </p:nvSpPr>
        <p:spPr/>
        <p:txBody>
          <a:bodyPr/>
          <a:lstStyle/>
          <a:p>
            <a:r>
              <a:rPr lang="en-US" dirty="0"/>
              <a:t>Use LWC Inside VF Page</a:t>
            </a:r>
          </a:p>
        </p:txBody>
      </p:sp>
      <p:sp>
        <p:nvSpPr>
          <p:cNvPr id="3" name="Content Placeholder 2">
            <a:extLst>
              <a:ext uri="{FF2B5EF4-FFF2-40B4-BE49-F238E27FC236}">
                <a16:creationId xmlns:a16="http://schemas.microsoft.com/office/drawing/2014/main" id="{EA6574E0-1012-43B6-854F-7A275F611A5D}"/>
              </a:ext>
            </a:extLst>
          </p:cNvPr>
          <p:cNvSpPr>
            <a:spLocks noGrp="1"/>
          </p:cNvSpPr>
          <p:nvPr>
            <p:ph idx="1"/>
          </p:nvPr>
        </p:nvSpPr>
        <p:spPr/>
        <p:txBody>
          <a:bodyPr>
            <a:normAutofit/>
          </a:bodyPr>
          <a:lstStyle/>
          <a:p>
            <a:pPr marL="0" indent="0" algn="ctr">
              <a:buNone/>
            </a:pPr>
            <a:r>
              <a:rPr lang="en-US" dirty="0"/>
              <a:t>Use Cases</a:t>
            </a:r>
          </a:p>
          <a:p>
            <a:pPr marL="0" indent="0">
              <a:buNone/>
            </a:pPr>
            <a:endParaRPr lang="en-US" sz="2000" dirty="0"/>
          </a:p>
          <a:p>
            <a:r>
              <a:rPr lang="en-US" sz="2000" dirty="0"/>
              <a:t>You wanted to use the same component in Lightning and Classic</a:t>
            </a:r>
          </a:p>
          <a:p>
            <a:r>
              <a:rPr lang="en-US" sz="2000" dirty="0"/>
              <a:t>You wanted to use the Lightning Web Component inside the Force.com site or Portals</a:t>
            </a:r>
          </a:p>
          <a:p>
            <a:r>
              <a:rPr lang="en-US" sz="2000" dirty="0"/>
              <a:t>You wanted to use your LWC component outside of the salesforce</a:t>
            </a:r>
          </a:p>
        </p:txBody>
      </p:sp>
    </p:spTree>
    <p:extLst>
      <p:ext uri="{BB962C8B-B14F-4D97-AF65-F5344CB8AC3E}">
        <p14:creationId xmlns:p14="http://schemas.microsoft.com/office/powerpoint/2010/main" val="3928639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893A-A8CD-4F27-95CB-97C6CCE9B2B9}"/>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EA6574E0-1012-43B6-854F-7A275F611A5D}"/>
              </a:ext>
            </a:extLst>
          </p:cNvPr>
          <p:cNvSpPr>
            <a:spLocks noGrp="1"/>
          </p:cNvSpPr>
          <p:nvPr>
            <p:ph idx="1"/>
          </p:nvPr>
        </p:nvSpPr>
        <p:spPr/>
        <p:txBody>
          <a:bodyPr>
            <a:normAutofit/>
          </a:bodyPr>
          <a:lstStyle/>
          <a:p>
            <a:pPr marL="457200" indent="-457200">
              <a:buFont typeface="+mj-lt"/>
              <a:buAutoNum type="arabicPeriod"/>
            </a:pPr>
            <a:r>
              <a:rPr lang="en-US" sz="2000" dirty="0"/>
              <a:t>Create a Lightning Web Component</a:t>
            </a:r>
          </a:p>
          <a:p>
            <a:pPr marL="457200" indent="-457200">
              <a:buFont typeface="+mj-lt"/>
              <a:buAutoNum type="arabicPeriod"/>
            </a:pPr>
            <a:r>
              <a:rPr lang="en-US" sz="2000" dirty="0"/>
              <a:t>Create Aura Application</a:t>
            </a:r>
          </a:p>
          <a:p>
            <a:pPr marL="457200" indent="-457200">
              <a:buFont typeface="+mj-lt"/>
              <a:buAutoNum type="arabicPeriod"/>
            </a:pPr>
            <a:r>
              <a:rPr lang="en-US" sz="2000" dirty="0"/>
              <a:t>Create a VF Page</a:t>
            </a:r>
          </a:p>
        </p:txBody>
      </p:sp>
    </p:spTree>
    <p:extLst>
      <p:ext uri="{BB962C8B-B14F-4D97-AF65-F5344CB8AC3E}">
        <p14:creationId xmlns:p14="http://schemas.microsoft.com/office/powerpoint/2010/main" val="55264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91B2-E6B1-4D4A-BDC1-251889BA9DC2}"/>
              </a:ext>
            </a:extLst>
          </p:cNvPr>
          <p:cNvSpPr>
            <a:spLocks noGrp="1"/>
          </p:cNvSpPr>
          <p:nvPr>
            <p:ph type="title"/>
          </p:nvPr>
        </p:nvSpPr>
        <p:spPr/>
        <p:txBody>
          <a:bodyPr/>
          <a:lstStyle/>
          <a:p>
            <a:r>
              <a:rPr lang="en-US" dirty="0"/>
              <a:t>Create Aura Application</a:t>
            </a:r>
          </a:p>
        </p:txBody>
      </p:sp>
      <p:sp>
        <p:nvSpPr>
          <p:cNvPr id="3" name="Content Placeholder 2">
            <a:extLst>
              <a:ext uri="{FF2B5EF4-FFF2-40B4-BE49-F238E27FC236}">
                <a16:creationId xmlns:a16="http://schemas.microsoft.com/office/drawing/2014/main" id="{317363FE-3832-4EF4-B859-F9BA4598144C}"/>
              </a:ext>
            </a:extLst>
          </p:cNvPr>
          <p:cNvSpPr>
            <a:spLocks noGrp="1"/>
          </p:cNvSpPr>
          <p:nvPr>
            <p:ph idx="1"/>
          </p:nvPr>
        </p:nvSpPr>
        <p:spPr/>
        <p:txBody>
          <a:bodyPr>
            <a:normAutofit/>
          </a:bodyPr>
          <a:lstStyle/>
          <a:p>
            <a:pPr marL="0" indent="0">
              <a:buNone/>
            </a:pPr>
            <a:r>
              <a:rPr lang="en-US" sz="2000" dirty="0"/>
              <a:t>&lt;</a:t>
            </a:r>
            <a:r>
              <a:rPr lang="en-US" sz="2000" dirty="0" err="1"/>
              <a:t>aura:application</a:t>
            </a:r>
            <a:r>
              <a:rPr lang="en-US" sz="2000" dirty="0"/>
              <a:t> extends="</a:t>
            </a:r>
            <a:r>
              <a:rPr lang="en-US" sz="2000" dirty="0" err="1"/>
              <a:t>ltng:outApp</a:t>
            </a:r>
            <a:r>
              <a:rPr lang="en-US" sz="2000" dirty="0"/>
              <a:t>" &gt;</a:t>
            </a:r>
          </a:p>
          <a:p>
            <a:pPr marL="0" indent="0">
              <a:buNone/>
            </a:pPr>
            <a:r>
              <a:rPr lang="en-US" sz="2000" dirty="0"/>
              <a:t>     &lt;</a:t>
            </a:r>
            <a:r>
              <a:rPr lang="en-US" sz="2000" dirty="0" err="1"/>
              <a:t>c:helloWorldComponent</a:t>
            </a:r>
            <a:r>
              <a:rPr lang="en-US" sz="2000" dirty="0"/>
              <a:t>&gt;&lt;/</a:t>
            </a:r>
            <a:r>
              <a:rPr lang="en-US" sz="2000" dirty="0" err="1"/>
              <a:t>c:helloWorldComponent</a:t>
            </a:r>
            <a:r>
              <a:rPr lang="en-US" sz="2000" dirty="0"/>
              <a:t>&gt;</a:t>
            </a:r>
          </a:p>
          <a:p>
            <a:pPr marL="0" indent="0">
              <a:buNone/>
            </a:pPr>
            <a:r>
              <a:rPr lang="en-US" sz="2000" dirty="0"/>
              <a:t>&lt;/</a:t>
            </a:r>
            <a:r>
              <a:rPr lang="en-US" sz="2000" dirty="0" err="1"/>
              <a:t>aura:application</a:t>
            </a:r>
            <a:r>
              <a:rPr lang="en-US" sz="2000" dirty="0"/>
              <a:t>&gt;</a:t>
            </a:r>
          </a:p>
        </p:txBody>
      </p:sp>
    </p:spTree>
    <p:extLst>
      <p:ext uri="{BB962C8B-B14F-4D97-AF65-F5344CB8AC3E}">
        <p14:creationId xmlns:p14="http://schemas.microsoft.com/office/powerpoint/2010/main" val="1886301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91B2-E6B1-4D4A-BDC1-251889BA9DC2}"/>
              </a:ext>
            </a:extLst>
          </p:cNvPr>
          <p:cNvSpPr>
            <a:spLocks noGrp="1"/>
          </p:cNvSpPr>
          <p:nvPr>
            <p:ph type="title"/>
          </p:nvPr>
        </p:nvSpPr>
        <p:spPr>
          <a:xfrm>
            <a:off x="838200" y="222919"/>
            <a:ext cx="10515600" cy="1325563"/>
          </a:xfrm>
        </p:spPr>
        <p:txBody>
          <a:bodyPr/>
          <a:lstStyle/>
          <a:p>
            <a:r>
              <a:rPr lang="en-US" dirty="0"/>
              <a:t>Create a VF Page</a:t>
            </a:r>
          </a:p>
        </p:txBody>
      </p:sp>
      <p:pic>
        <p:nvPicPr>
          <p:cNvPr id="7" name="Picture 6">
            <a:extLst>
              <a:ext uri="{FF2B5EF4-FFF2-40B4-BE49-F238E27FC236}">
                <a16:creationId xmlns:a16="http://schemas.microsoft.com/office/drawing/2014/main" id="{952E5D7D-D0F8-4F4C-AB57-F45233D7B9CD}"/>
              </a:ext>
            </a:extLst>
          </p:cNvPr>
          <p:cNvPicPr>
            <a:picLocks noChangeAspect="1"/>
          </p:cNvPicPr>
          <p:nvPr/>
        </p:nvPicPr>
        <p:blipFill>
          <a:blip r:embed="rId2"/>
          <a:stretch>
            <a:fillRect/>
          </a:stretch>
        </p:blipFill>
        <p:spPr>
          <a:xfrm>
            <a:off x="1359947" y="1543280"/>
            <a:ext cx="9472106" cy="4949595"/>
          </a:xfrm>
          <a:prstGeom prst="rect">
            <a:avLst/>
          </a:prstGeom>
        </p:spPr>
      </p:pic>
    </p:spTree>
    <p:extLst>
      <p:ext uri="{BB962C8B-B14F-4D97-AF65-F5344CB8AC3E}">
        <p14:creationId xmlns:p14="http://schemas.microsoft.com/office/powerpoint/2010/main" val="285215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26A7-5EE9-48CA-8DD9-28B8EE80F3E8}"/>
              </a:ext>
            </a:extLst>
          </p:cNvPr>
          <p:cNvSpPr>
            <a:spLocks noGrp="1"/>
          </p:cNvSpPr>
          <p:nvPr>
            <p:ph type="title"/>
          </p:nvPr>
        </p:nvSpPr>
        <p:spPr/>
        <p:txBody>
          <a:bodyPr/>
          <a:lstStyle/>
          <a:p>
            <a:r>
              <a:rPr lang="en-US" dirty="0"/>
              <a:t>Anatomy of LWC</a:t>
            </a:r>
          </a:p>
        </p:txBody>
      </p:sp>
      <p:sp>
        <p:nvSpPr>
          <p:cNvPr id="3" name="Content Placeholder 2">
            <a:extLst>
              <a:ext uri="{FF2B5EF4-FFF2-40B4-BE49-F238E27FC236}">
                <a16:creationId xmlns:a16="http://schemas.microsoft.com/office/drawing/2014/main" id="{88F95139-9E92-42D4-9ABE-03F10C2748F9}"/>
              </a:ext>
            </a:extLst>
          </p:cNvPr>
          <p:cNvSpPr>
            <a:spLocks noGrp="1"/>
          </p:cNvSpPr>
          <p:nvPr>
            <p:ph idx="1"/>
          </p:nvPr>
        </p:nvSpPr>
        <p:spPr/>
        <p:txBody>
          <a:bodyPr>
            <a:normAutofit/>
          </a:bodyPr>
          <a:lstStyle/>
          <a:p>
            <a:pPr marL="457200" indent="-457200">
              <a:lnSpc>
                <a:spcPct val="150000"/>
              </a:lnSpc>
              <a:buFont typeface="+mj-lt"/>
              <a:buAutoNum type="arabicPeriod"/>
            </a:pPr>
            <a:r>
              <a:rPr lang="en-US" sz="2000" dirty="0"/>
              <a:t>LWC is a programming model (stacks) that is used to develop the lightning component like Aura.</a:t>
            </a:r>
          </a:p>
          <a:p>
            <a:pPr marL="457200" indent="-457200">
              <a:lnSpc>
                <a:spcPct val="150000"/>
              </a:lnSpc>
              <a:buFont typeface="+mj-lt"/>
              <a:buAutoNum type="arabicPeriod"/>
            </a:pPr>
            <a:r>
              <a:rPr lang="en-US" sz="2000" dirty="0"/>
              <a:t>Lightning web components are custom HTML elements built using HTML and modern JavaScript</a:t>
            </a:r>
          </a:p>
          <a:p>
            <a:pPr marL="457200" indent="-457200">
              <a:lnSpc>
                <a:spcPct val="150000"/>
              </a:lnSpc>
              <a:buFont typeface="+mj-lt"/>
              <a:buAutoNum type="arabicPeriod"/>
            </a:pPr>
            <a:r>
              <a:rPr lang="en-US" sz="2000" dirty="0"/>
              <a:t>It’s a UI framework that is built using native HTML and modern JavaScript.</a:t>
            </a:r>
          </a:p>
          <a:p>
            <a:pPr marL="457200" indent="-457200">
              <a:lnSpc>
                <a:spcPct val="150000"/>
              </a:lnSpc>
              <a:buFont typeface="+mj-lt"/>
              <a:buAutoNum type="arabicPeriod"/>
            </a:pPr>
            <a:r>
              <a:rPr lang="en-US" sz="2000" dirty="0"/>
              <a:t>It uses core web component standards and leverages custom elements, templates, decorators, modules, shadow DOM</a:t>
            </a:r>
          </a:p>
        </p:txBody>
      </p:sp>
    </p:spTree>
    <p:extLst>
      <p:ext uri="{BB962C8B-B14F-4D97-AF65-F5344CB8AC3E}">
        <p14:creationId xmlns:p14="http://schemas.microsoft.com/office/powerpoint/2010/main" val="1718223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9D170-C669-4E7D-B051-43E5EF54694A}"/>
              </a:ext>
            </a:extLst>
          </p:cNvPr>
          <p:cNvSpPr>
            <a:spLocks noGrp="1"/>
          </p:cNvSpPr>
          <p:nvPr>
            <p:ph idx="1"/>
          </p:nvPr>
        </p:nvSpPr>
        <p:spPr>
          <a:xfrm>
            <a:off x="838200" y="291830"/>
            <a:ext cx="10515600" cy="6566170"/>
          </a:xfrm>
        </p:spPr>
        <p:txBody>
          <a:bodyPr>
            <a:normAutofit fontScale="70000" lnSpcReduction="20000"/>
          </a:bodyPr>
          <a:lstStyle/>
          <a:p>
            <a:pPr marL="0" indent="0">
              <a:buNone/>
            </a:pPr>
            <a:r>
              <a:rPr lang="en-US" dirty="0"/>
              <a:t>&lt;</a:t>
            </a:r>
            <a:r>
              <a:rPr lang="en-US" dirty="0" err="1"/>
              <a:t>apex:page</a:t>
            </a:r>
            <a:r>
              <a:rPr lang="en-US" dirty="0"/>
              <a:t> </a:t>
            </a:r>
            <a:r>
              <a:rPr lang="en-US" dirty="0" err="1"/>
              <a:t>showHeader</a:t>
            </a:r>
            <a:r>
              <a:rPr lang="en-US" dirty="0"/>
              <a:t>="false" sidebar="false"&gt;</a:t>
            </a:r>
          </a:p>
          <a:p>
            <a:pPr marL="0" indent="0">
              <a:buNone/>
            </a:pPr>
            <a:r>
              <a:rPr lang="en-US" dirty="0"/>
              <a:t>    &lt;</a:t>
            </a:r>
            <a:r>
              <a:rPr lang="en-US" dirty="0" err="1"/>
              <a:t>apex:includeLightning</a:t>
            </a:r>
            <a:r>
              <a:rPr lang="en-US" dirty="0"/>
              <a:t> /&gt;    </a:t>
            </a:r>
          </a:p>
          <a:p>
            <a:pPr marL="0" indent="0">
              <a:buNone/>
            </a:pPr>
            <a:r>
              <a:rPr lang="en-US" dirty="0"/>
              <a:t>    &lt;div id="</a:t>
            </a:r>
            <a:r>
              <a:rPr lang="en-US" dirty="0" err="1"/>
              <a:t>LightningComponentid</a:t>
            </a:r>
            <a:r>
              <a:rPr lang="en-US" dirty="0"/>
              <a:t>" /&gt;   </a:t>
            </a:r>
          </a:p>
          <a:p>
            <a:pPr marL="0" indent="0">
              <a:buNone/>
            </a:pPr>
            <a:r>
              <a:rPr lang="en-US" dirty="0"/>
              <a:t>&lt;!-- the Id of div tag which will be used to render your LWC component  --&gt;</a:t>
            </a:r>
          </a:p>
          <a:p>
            <a:pPr marL="0" indent="0">
              <a:buNone/>
            </a:pPr>
            <a:r>
              <a:rPr lang="en-US" dirty="0"/>
              <a:t>    &lt;script&gt;</a:t>
            </a:r>
          </a:p>
          <a:p>
            <a:pPr marL="0" indent="0">
              <a:buNone/>
            </a:pPr>
            <a:r>
              <a:rPr lang="en-US" dirty="0"/>
              <a:t>        $</a:t>
            </a:r>
            <a:r>
              <a:rPr lang="en-US" dirty="0" err="1"/>
              <a:t>Lightning.use</a:t>
            </a:r>
            <a:r>
              <a:rPr lang="en-US" dirty="0"/>
              <a:t>("c:helloWorldApp", function() {</a:t>
            </a:r>
          </a:p>
          <a:p>
            <a:pPr marL="0" indent="0">
              <a:buNone/>
            </a:pPr>
            <a:r>
              <a:rPr lang="en-US" dirty="0"/>
              <a:t>            $</a:t>
            </a:r>
            <a:r>
              <a:rPr lang="en-US" dirty="0" err="1"/>
              <a:t>Lightning.createComponent</a:t>
            </a:r>
            <a:r>
              <a:rPr lang="en-US" dirty="0"/>
              <a:t>("c:helloWorldComponent",</a:t>
            </a:r>
          </a:p>
          <a:p>
            <a:pPr marL="0" indent="0">
              <a:buNone/>
            </a:pPr>
            <a:r>
              <a:rPr lang="en-US" dirty="0"/>
              <a:t>            { </a:t>
            </a:r>
          </a:p>
          <a:p>
            <a:pPr marL="0" indent="0">
              <a:buNone/>
            </a:pPr>
            <a:r>
              <a:rPr lang="en-US" dirty="0"/>
              <a:t>                message   : 'Simple Message From VF Page', // You can pass the value to @api attributes if you have inside JavaScript Class.</a:t>
            </a:r>
          </a:p>
          <a:p>
            <a:pPr marL="0" indent="0">
              <a:buNone/>
            </a:pPr>
            <a:r>
              <a:rPr lang="en-US" dirty="0"/>
              <a:t>                </a:t>
            </a:r>
            <a:r>
              <a:rPr lang="en-US" dirty="0" err="1"/>
              <a:t>recordId</a:t>
            </a:r>
            <a:r>
              <a:rPr lang="en-US" dirty="0"/>
              <a:t> : '001HJJu34iun34jn'</a:t>
            </a:r>
          </a:p>
          <a:p>
            <a:pPr marL="0" indent="0">
              <a:buNone/>
            </a:pPr>
            <a:r>
              <a:rPr lang="en-US" dirty="0"/>
              <a:t>            },</a:t>
            </a:r>
          </a:p>
          <a:p>
            <a:pPr marL="0" indent="0">
              <a:buNone/>
            </a:pPr>
            <a:r>
              <a:rPr lang="en-US" dirty="0"/>
              <a:t>            "</a:t>
            </a:r>
            <a:r>
              <a:rPr lang="en-US" dirty="0" err="1"/>
              <a:t>LightningComponentid</a:t>
            </a:r>
            <a:r>
              <a:rPr lang="en-US" dirty="0"/>
              <a:t>", // the Id of div tag where your component will be rendered</a:t>
            </a:r>
          </a:p>
          <a:p>
            <a:pPr marL="0" indent="0">
              <a:buNone/>
            </a:pPr>
            <a:r>
              <a:rPr lang="en-US" dirty="0"/>
              <a:t>            function(</a:t>
            </a:r>
            <a:r>
              <a:rPr lang="en-US" dirty="0" err="1"/>
              <a:t>cmp</a:t>
            </a:r>
            <a:r>
              <a:rPr lang="en-US" dirty="0"/>
              <a:t>) {</a:t>
            </a:r>
          </a:p>
          <a:p>
            <a:pPr marL="0" indent="0">
              <a:buNone/>
            </a:pPr>
            <a:r>
              <a:rPr lang="en-US" dirty="0"/>
              <a:t>                console.log('Calling the LWC Component');</a:t>
            </a:r>
          </a:p>
          <a:p>
            <a:pPr marL="0" indent="0">
              <a:buNone/>
            </a:pPr>
            <a:r>
              <a:rPr lang="en-US" dirty="0"/>
              <a:t>            });</a:t>
            </a:r>
          </a:p>
          <a:p>
            <a:pPr marL="0" indent="0">
              <a:buNone/>
            </a:pPr>
            <a:r>
              <a:rPr lang="en-US" dirty="0"/>
              <a:t>        });</a:t>
            </a:r>
          </a:p>
          <a:p>
            <a:pPr marL="0" indent="0">
              <a:buNone/>
            </a:pPr>
            <a:r>
              <a:rPr lang="en-US" dirty="0"/>
              <a:t>    &lt;/script&gt;</a:t>
            </a:r>
          </a:p>
          <a:p>
            <a:pPr marL="0" indent="0">
              <a:buNone/>
            </a:pPr>
            <a:r>
              <a:rPr lang="en-US" dirty="0"/>
              <a:t>&lt;/</a:t>
            </a:r>
            <a:r>
              <a:rPr lang="en-US" dirty="0" err="1"/>
              <a:t>apex:page</a:t>
            </a:r>
            <a:r>
              <a:rPr lang="en-US" dirty="0"/>
              <a:t>&gt;</a:t>
            </a:r>
          </a:p>
        </p:txBody>
      </p:sp>
    </p:spTree>
    <p:extLst>
      <p:ext uri="{BB962C8B-B14F-4D97-AF65-F5344CB8AC3E}">
        <p14:creationId xmlns:p14="http://schemas.microsoft.com/office/powerpoint/2010/main" val="980926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D303FF-66E7-4E10-9F2A-8C791D66124B}"/>
              </a:ext>
            </a:extLst>
          </p:cNvPr>
          <p:cNvPicPr>
            <a:picLocks noChangeAspect="1"/>
          </p:cNvPicPr>
          <p:nvPr/>
        </p:nvPicPr>
        <p:blipFill>
          <a:blip r:embed="rId2"/>
          <a:stretch>
            <a:fillRect/>
          </a:stretch>
        </p:blipFill>
        <p:spPr>
          <a:xfrm>
            <a:off x="523875" y="2324100"/>
            <a:ext cx="11144250" cy="2209800"/>
          </a:xfrm>
          <a:prstGeom prst="rect">
            <a:avLst/>
          </a:prstGeom>
        </p:spPr>
      </p:pic>
    </p:spTree>
    <p:extLst>
      <p:ext uri="{BB962C8B-B14F-4D97-AF65-F5344CB8AC3E}">
        <p14:creationId xmlns:p14="http://schemas.microsoft.com/office/powerpoint/2010/main" val="3700061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1" i="0" u="none" strike="noStrike" dirty="0">
                <a:solidFill>
                  <a:srgbClr val="000000"/>
                </a:solidFill>
                <a:effectLst/>
                <a:latin typeface="Georgia" panose="02040502050405020303" pitchFamily="18" charset="0"/>
              </a:rPr>
              <a:t>Lightning Data Service</a:t>
            </a:r>
          </a:p>
          <a:p>
            <a:pPr lvl="1" fontAlgn="base">
              <a:lnSpc>
                <a:spcPct val="150000"/>
              </a:lnSpc>
              <a:spcBef>
                <a:spcPts val="0"/>
              </a:spcBef>
            </a:pPr>
            <a:r>
              <a:rPr lang="en-US" sz="2000" b="0" i="0" u="none" strike="noStrike" dirty="0">
                <a:solidFill>
                  <a:srgbClr val="000000"/>
                </a:solidFill>
                <a:effectLst/>
                <a:latin typeface="Georgia" panose="02040502050405020303" pitchFamily="18" charset="0"/>
              </a:rPr>
              <a:t>Record Form</a:t>
            </a:r>
            <a:endParaRPr lang="en-US" sz="2000" dirty="0">
              <a:solidFill>
                <a:srgbClr val="000000"/>
              </a:solidFill>
              <a:latin typeface="Georgia" panose="02040502050405020303" pitchFamily="18" charset="0"/>
            </a:endParaRPr>
          </a:p>
          <a:p>
            <a:pPr lvl="1" fontAlgn="base">
              <a:lnSpc>
                <a:spcPct val="150000"/>
              </a:lnSpc>
              <a:spcBef>
                <a:spcPts val="0"/>
              </a:spcBef>
            </a:pPr>
            <a:r>
              <a:rPr lang="en-US" sz="2000" b="0" i="0" u="none" strike="noStrike" dirty="0">
                <a:solidFill>
                  <a:srgbClr val="000000"/>
                </a:solidFill>
                <a:effectLst/>
                <a:latin typeface="Georgia" panose="02040502050405020303" pitchFamily="18" charset="0"/>
              </a:rPr>
              <a:t>Record View Form</a:t>
            </a:r>
            <a:endParaRPr lang="en-US" sz="2000" dirty="0">
              <a:solidFill>
                <a:srgbClr val="000000"/>
              </a:solidFill>
              <a:latin typeface="Georgia" panose="02040502050405020303" pitchFamily="18" charset="0"/>
            </a:endParaRPr>
          </a:p>
          <a:p>
            <a:pPr lvl="1" fontAlgn="base">
              <a:lnSpc>
                <a:spcPct val="150000"/>
              </a:lnSpc>
              <a:spcBef>
                <a:spcPts val="0"/>
              </a:spcBef>
            </a:pPr>
            <a:r>
              <a:rPr lang="en-US" sz="2000" b="0" i="0" u="none" strike="noStrike" dirty="0">
                <a:solidFill>
                  <a:srgbClr val="000000"/>
                </a:solidFill>
                <a:effectLst/>
                <a:latin typeface="Georgia" panose="02040502050405020303" pitchFamily="18" charset="0"/>
              </a:rPr>
              <a:t>Record Edit Form</a:t>
            </a:r>
            <a:endParaRPr lang="en-US" sz="2000" dirty="0">
              <a:solidFill>
                <a:srgbClr val="000000"/>
              </a:solidFill>
              <a:latin typeface="Georgia" panose="02040502050405020303" pitchFamily="18" charset="0"/>
            </a:endParaRPr>
          </a:p>
          <a:p>
            <a:pPr marL="457200" indent="-457200" fontAlgn="base">
              <a:lnSpc>
                <a:spcPct val="150000"/>
              </a:lnSpc>
              <a:spcBef>
                <a:spcPts val="0"/>
              </a:spcBef>
              <a:buFont typeface="+mj-lt"/>
              <a:buAutoNum type="arabicPeriod"/>
            </a:pPr>
            <a:r>
              <a:rPr lang="en-US" sz="2000" b="1" i="0" u="none" strike="noStrike" dirty="0">
                <a:solidFill>
                  <a:srgbClr val="000000"/>
                </a:solidFill>
                <a:effectLst/>
                <a:latin typeface="Georgia" panose="02040502050405020303" pitchFamily="18" charset="0"/>
              </a:rPr>
              <a:t>UI Record API</a:t>
            </a:r>
          </a:p>
          <a:p>
            <a:pPr lvl="1"/>
            <a:r>
              <a:rPr lang="en-US" sz="2000" dirty="0"/>
              <a:t>Create Record</a:t>
            </a:r>
          </a:p>
          <a:p>
            <a:pPr lvl="1"/>
            <a:r>
              <a:rPr lang="en-US" sz="2000" dirty="0"/>
              <a:t>Get Record</a:t>
            </a:r>
          </a:p>
          <a:p>
            <a:pPr marL="457200" indent="-457200" fontAlgn="base">
              <a:lnSpc>
                <a:spcPct val="150000"/>
              </a:lnSpc>
              <a:spcBef>
                <a:spcPts val="0"/>
              </a:spcBef>
              <a:buFont typeface="+mj-lt"/>
              <a:buAutoNum type="arabicPeriod"/>
            </a:pPr>
            <a:endParaRPr lang="en-US" sz="24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4099725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D6DD-5445-43F5-B993-7F3E40565DC0}"/>
              </a:ext>
            </a:extLst>
          </p:cNvPr>
          <p:cNvSpPr>
            <a:spLocks noGrp="1"/>
          </p:cNvSpPr>
          <p:nvPr>
            <p:ph type="title"/>
          </p:nvPr>
        </p:nvSpPr>
        <p:spPr/>
        <p:txBody>
          <a:bodyPr/>
          <a:lstStyle/>
          <a:p>
            <a:r>
              <a:rPr lang="en-US"/>
              <a:t>Lightning Data Service</a:t>
            </a:r>
            <a:endParaRPr lang="en-US" dirty="0"/>
          </a:p>
        </p:txBody>
      </p:sp>
      <p:sp>
        <p:nvSpPr>
          <p:cNvPr id="3" name="Content Placeholder 2">
            <a:extLst>
              <a:ext uri="{FF2B5EF4-FFF2-40B4-BE49-F238E27FC236}">
                <a16:creationId xmlns:a16="http://schemas.microsoft.com/office/drawing/2014/main" id="{1F278AAB-F3EB-4585-9E14-6A765960F5B2}"/>
              </a:ext>
            </a:extLst>
          </p:cNvPr>
          <p:cNvSpPr>
            <a:spLocks noGrp="1"/>
          </p:cNvSpPr>
          <p:nvPr>
            <p:ph idx="1"/>
          </p:nvPr>
        </p:nvSpPr>
        <p:spPr/>
        <p:txBody>
          <a:bodyPr>
            <a:normAutofit/>
          </a:bodyPr>
          <a:lstStyle/>
          <a:p>
            <a:pPr marL="0" indent="0">
              <a:buNone/>
            </a:pPr>
            <a:r>
              <a:rPr lang="en-US" sz="2000" dirty="0"/>
              <a:t>Lightning Data Service manages data for you; changes to a record are reflected in all the technologies built on it. Contrastingly, data from Apex is not managed; you must refresh the data.</a:t>
            </a:r>
          </a:p>
          <a:p>
            <a:pPr marL="0" indent="0">
              <a:buNone/>
            </a:pPr>
            <a:endParaRPr lang="en-US" sz="2000" dirty="0"/>
          </a:p>
          <a:p>
            <a:pPr marL="0" indent="0">
              <a:buNone/>
            </a:pPr>
            <a:r>
              <a:rPr lang="en-US" sz="2000" dirty="0"/>
              <a:t>In a Lightning web component, perform operations on data and access metadata using these technologies built on Lightning Data Service:</a:t>
            </a:r>
          </a:p>
          <a:p>
            <a:pPr marL="0" indent="0">
              <a:buNone/>
            </a:pPr>
            <a:endParaRPr lang="en-US" sz="2000" dirty="0"/>
          </a:p>
          <a:p>
            <a:pPr marL="457200" indent="-457200">
              <a:buFont typeface="+mj-lt"/>
              <a:buAutoNum type="arabicPeriod"/>
            </a:pPr>
            <a:r>
              <a:rPr lang="en-US" sz="2000" dirty="0"/>
              <a:t>Components—lightning-record-edit-form, lightning-record-form, and lightning-record-view-form</a:t>
            </a:r>
          </a:p>
          <a:p>
            <a:pPr marL="457200" indent="-457200">
              <a:buFont typeface="+mj-lt"/>
              <a:buAutoNum type="arabicPeriod"/>
            </a:pPr>
            <a:r>
              <a:rPr lang="en-US" sz="2000" dirty="0"/>
              <a:t>Wire adapters and functions in the </a:t>
            </a:r>
            <a:r>
              <a:rPr lang="en-US" sz="2000"/>
              <a:t>lightning/ui*Api </a:t>
            </a:r>
            <a:r>
              <a:rPr lang="en-US" sz="2000" dirty="0"/>
              <a:t>modules</a:t>
            </a:r>
          </a:p>
        </p:txBody>
      </p:sp>
    </p:spTree>
    <p:extLst>
      <p:ext uri="{BB962C8B-B14F-4D97-AF65-F5344CB8AC3E}">
        <p14:creationId xmlns:p14="http://schemas.microsoft.com/office/powerpoint/2010/main" val="49609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D6DD-5445-43F5-B993-7F3E40565DC0}"/>
              </a:ext>
            </a:extLst>
          </p:cNvPr>
          <p:cNvSpPr>
            <a:spLocks noGrp="1"/>
          </p:cNvSpPr>
          <p:nvPr>
            <p:ph type="title"/>
          </p:nvPr>
        </p:nvSpPr>
        <p:spPr/>
        <p:txBody>
          <a:bodyPr/>
          <a:lstStyle/>
          <a:p>
            <a:r>
              <a:rPr lang="en-US" dirty="0"/>
              <a:t>Lightning Data Service</a:t>
            </a:r>
          </a:p>
        </p:txBody>
      </p:sp>
      <p:pic>
        <p:nvPicPr>
          <p:cNvPr id="7" name="Picture 6">
            <a:extLst>
              <a:ext uri="{FF2B5EF4-FFF2-40B4-BE49-F238E27FC236}">
                <a16:creationId xmlns:a16="http://schemas.microsoft.com/office/drawing/2014/main" id="{AAE412EB-F7E8-4F25-B8D6-EF7E2EBC7C06}"/>
              </a:ext>
            </a:extLst>
          </p:cNvPr>
          <p:cNvPicPr>
            <a:picLocks noChangeAspect="1"/>
          </p:cNvPicPr>
          <p:nvPr/>
        </p:nvPicPr>
        <p:blipFill>
          <a:blip r:embed="rId2"/>
          <a:stretch>
            <a:fillRect/>
          </a:stretch>
        </p:blipFill>
        <p:spPr>
          <a:xfrm>
            <a:off x="2507223" y="1588996"/>
            <a:ext cx="7177554" cy="5269004"/>
          </a:xfrm>
          <a:prstGeom prst="rect">
            <a:avLst/>
          </a:prstGeom>
        </p:spPr>
      </p:pic>
    </p:spTree>
    <p:extLst>
      <p:ext uri="{BB962C8B-B14F-4D97-AF65-F5344CB8AC3E}">
        <p14:creationId xmlns:p14="http://schemas.microsoft.com/office/powerpoint/2010/main" val="2244778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55C1-4160-4608-950A-3E1B4824263B}"/>
              </a:ext>
            </a:extLst>
          </p:cNvPr>
          <p:cNvSpPr>
            <a:spLocks noGrp="1"/>
          </p:cNvSpPr>
          <p:nvPr>
            <p:ph type="title"/>
          </p:nvPr>
        </p:nvSpPr>
        <p:spPr/>
        <p:txBody>
          <a:bodyPr/>
          <a:lstStyle/>
          <a:p>
            <a:r>
              <a:rPr lang="en-US"/>
              <a:t>Work with Data using Base Components</a:t>
            </a:r>
            <a:endParaRPr lang="en-US" dirty="0"/>
          </a:p>
        </p:txBody>
      </p:sp>
      <p:sp>
        <p:nvSpPr>
          <p:cNvPr id="3" name="Content Placeholder 2">
            <a:extLst>
              <a:ext uri="{FF2B5EF4-FFF2-40B4-BE49-F238E27FC236}">
                <a16:creationId xmlns:a16="http://schemas.microsoft.com/office/drawing/2014/main" id="{AACB6ABD-814C-486A-9991-A7C18039416B}"/>
              </a:ext>
            </a:extLst>
          </p:cNvPr>
          <p:cNvSpPr>
            <a:spLocks noGrp="1"/>
          </p:cNvSpPr>
          <p:nvPr>
            <p:ph idx="1"/>
          </p:nvPr>
        </p:nvSpPr>
        <p:spPr/>
        <p:txBody>
          <a:bodyPr>
            <a:normAutofit/>
          </a:bodyPr>
          <a:lstStyle/>
          <a:p>
            <a:pPr marL="457200" indent="-457200">
              <a:buFont typeface="+mj-lt"/>
              <a:buAutoNum type="arabicPeriod"/>
            </a:pPr>
            <a:r>
              <a:rPr lang="en-US" sz="2000"/>
              <a:t>lightning-record-edit-form—Displays an editable form.</a:t>
            </a:r>
          </a:p>
          <a:p>
            <a:pPr marL="457200" indent="-457200">
              <a:buFont typeface="+mj-lt"/>
              <a:buAutoNum type="arabicPeriod"/>
            </a:pPr>
            <a:r>
              <a:rPr lang="en-US" sz="2000"/>
              <a:t>lightning-record-view-form—Displays a read-only form.</a:t>
            </a:r>
          </a:p>
          <a:p>
            <a:pPr marL="457200" indent="-457200">
              <a:buFont typeface="+mj-lt"/>
              <a:buAutoNum type="arabicPeriod"/>
            </a:pPr>
            <a:r>
              <a:rPr lang="en-US" sz="2000"/>
              <a:t>lightning-record-form—Supports edit, view, and read-only modes</a:t>
            </a:r>
            <a:endParaRPr lang="en-US" sz="2000" dirty="0"/>
          </a:p>
        </p:txBody>
      </p:sp>
    </p:spTree>
    <p:extLst>
      <p:ext uri="{BB962C8B-B14F-4D97-AF65-F5344CB8AC3E}">
        <p14:creationId xmlns:p14="http://schemas.microsoft.com/office/powerpoint/2010/main" val="1875002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8FC2-A711-45D6-B334-60CB0E8C99F2}"/>
              </a:ext>
            </a:extLst>
          </p:cNvPr>
          <p:cNvSpPr>
            <a:spLocks noGrp="1"/>
          </p:cNvSpPr>
          <p:nvPr>
            <p:ph type="title"/>
          </p:nvPr>
        </p:nvSpPr>
        <p:spPr/>
        <p:txBody>
          <a:bodyPr/>
          <a:lstStyle/>
          <a:p>
            <a:r>
              <a:rPr lang="en-US" dirty="0"/>
              <a:t>Agenda - UI Record API</a:t>
            </a:r>
          </a:p>
        </p:txBody>
      </p:sp>
      <p:sp>
        <p:nvSpPr>
          <p:cNvPr id="3" name="Content Placeholder 2">
            <a:extLst>
              <a:ext uri="{FF2B5EF4-FFF2-40B4-BE49-F238E27FC236}">
                <a16:creationId xmlns:a16="http://schemas.microsoft.com/office/drawing/2014/main" id="{5747367D-088F-41CE-BF17-F03F2F5715DF}"/>
              </a:ext>
            </a:extLst>
          </p:cNvPr>
          <p:cNvSpPr>
            <a:spLocks noGrp="1"/>
          </p:cNvSpPr>
          <p:nvPr>
            <p:ph idx="1"/>
          </p:nvPr>
        </p:nvSpPr>
        <p:spPr/>
        <p:txBody>
          <a:bodyPr>
            <a:normAutofit/>
          </a:bodyPr>
          <a:lstStyle/>
          <a:p>
            <a:pPr marL="514350" indent="-514350">
              <a:buFont typeface="+mj-lt"/>
              <a:buAutoNum type="arabicPeriod"/>
            </a:pPr>
            <a:r>
              <a:rPr lang="en-US" sz="2000" dirty="0"/>
              <a:t>Create Record</a:t>
            </a:r>
          </a:p>
          <a:p>
            <a:pPr marL="514350" indent="-514350">
              <a:buFont typeface="+mj-lt"/>
              <a:buAutoNum type="arabicPeriod"/>
            </a:pPr>
            <a:r>
              <a:rPr lang="en-US" sz="2000" dirty="0"/>
              <a:t>Get Record</a:t>
            </a:r>
          </a:p>
          <a:p>
            <a:pPr marL="514350" indent="-514350">
              <a:buFont typeface="+mj-lt"/>
              <a:buAutoNum type="arabicPeriod"/>
            </a:pPr>
            <a:r>
              <a:rPr lang="en-US" sz="2000" dirty="0"/>
              <a:t>Update Record</a:t>
            </a:r>
          </a:p>
          <a:p>
            <a:pPr marL="514350" indent="-514350">
              <a:buFont typeface="+mj-lt"/>
              <a:buAutoNum type="arabicPeriod"/>
            </a:pPr>
            <a:r>
              <a:rPr lang="en-US" sz="2000" dirty="0"/>
              <a:t>Delete Record</a:t>
            </a:r>
          </a:p>
        </p:txBody>
      </p:sp>
    </p:spTree>
    <p:extLst>
      <p:ext uri="{BB962C8B-B14F-4D97-AF65-F5344CB8AC3E}">
        <p14:creationId xmlns:p14="http://schemas.microsoft.com/office/powerpoint/2010/main" val="3880453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30BE-B09F-42D4-9951-38BA98D026C6}"/>
              </a:ext>
            </a:extLst>
          </p:cNvPr>
          <p:cNvSpPr>
            <a:spLocks noGrp="1"/>
          </p:cNvSpPr>
          <p:nvPr>
            <p:ph type="title"/>
          </p:nvPr>
        </p:nvSpPr>
        <p:spPr/>
        <p:txBody>
          <a:bodyPr/>
          <a:lstStyle/>
          <a:p>
            <a:r>
              <a:rPr lang="en-US" dirty="0" err="1"/>
              <a:t>UIRecord</a:t>
            </a:r>
            <a:r>
              <a:rPr lang="en-US" dirty="0"/>
              <a:t> API</a:t>
            </a:r>
          </a:p>
        </p:txBody>
      </p:sp>
      <p:sp>
        <p:nvSpPr>
          <p:cNvPr id="3" name="Content Placeholder 2">
            <a:extLst>
              <a:ext uri="{FF2B5EF4-FFF2-40B4-BE49-F238E27FC236}">
                <a16:creationId xmlns:a16="http://schemas.microsoft.com/office/drawing/2014/main" id="{B69340DF-D407-49FE-8FCB-8F2BAFF9115D}"/>
              </a:ext>
            </a:extLst>
          </p:cNvPr>
          <p:cNvSpPr>
            <a:spLocks noGrp="1"/>
          </p:cNvSpPr>
          <p:nvPr>
            <p:ph idx="1"/>
          </p:nvPr>
        </p:nvSpPr>
        <p:spPr/>
        <p:txBody>
          <a:bodyPr>
            <a:normAutofit/>
          </a:bodyPr>
          <a:lstStyle/>
          <a:p>
            <a:pPr marL="0" indent="0">
              <a:buNone/>
            </a:pPr>
            <a:r>
              <a:rPr lang="en-US" sz="2000" dirty="0"/>
              <a:t>lightning/</a:t>
            </a:r>
            <a:r>
              <a:rPr lang="en-US" sz="2000" dirty="0" err="1"/>
              <a:t>uiRecordApi</a:t>
            </a:r>
            <a:r>
              <a:rPr lang="en-US" sz="2000" dirty="0"/>
              <a:t> module includes wire adapters to record data and get default values to create records. It also includes JavaScript APIs to create, delete, update, and refresh records.</a:t>
            </a:r>
          </a:p>
          <a:p>
            <a:pPr marL="0" indent="0">
              <a:buNone/>
            </a:pPr>
            <a:endParaRPr lang="en-US" sz="2000" dirty="0"/>
          </a:p>
          <a:p>
            <a:pPr marL="457200" indent="-457200">
              <a:buFont typeface="+mj-lt"/>
              <a:buAutoNum type="arabicPeriod"/>
            </a:pPr>
            <a:r>
              <a:rPr lang="en-US" sz="2000" dirty="0" err="1"/>
              <a:t>createRecord</a:t>
            </a:r>
            <a:r>
              <a:rPr lang="en-US" sz="2000" dirty="0"/>
              <a:t>(</a:t>
            </a:r>
            <a:r>
              <a:rPr lang="en-US" sz="2000" dirty="0" err="1"/>
              <a:t>recordInput</a:t>
            </a:r>
            <a:r>
              <a:rPr lang="en-US" sz="2000" dirty="0"/>
              <a:t>)</a:t>
            </a:r>
          </a:p>
          <a:p>
            <a:pPr marL="457200" indent="-457200">
              <a:buFont typeface="+mj-lt"/>
              <a:buAutoNum type="arabicPeriod"/>
            </a:pPr>
            <a:r>
              <a:rPr lang="en-US" sz="2000" dirty="0" err="1"/>
              <a:t>deleteRecord</a:t>
            </a:r>
            <a:r>
              <a:rPr lang="en-US" sz="2000" dirty="0"/>
              <a:t>(</a:t>
            </a:r>
            <a:r>
              <a:rPr lang="en-US" sz="2000" dirty="0" err="1"/>
              <a:t>recordId</a:t>
            </a:r>
            <a:r>
              <a:rPr lang="en-US" sz="2000" dirty="0"/>
              <a:t>)</a:t>
            </a:r>
          </a:p>
          <a:p>
            <a:pPr marL="457200" indent="-457200">
              <a:buFont typeface="+mj-lt"/>
              <a:buAutoNum type="arabicPeriod"/>
            </a:pPr>
            <a:r>
              <a:rPr lang="en-US" sz="2000" dirty="0" err="1"/>
              <a:t>getRecord</a:t>
            </a:r>
            <a:endParaRPr lang="en-US" sz="2000" dirty="0"/>
          </a:p>
          <a:p>
            <a:pPr marL="457200" indent="-457200">
              <a:buFont typeface="+mj-lt"/>
              <a:buAutoNum type="arabicPeriod"/>
            </a:pPr>
            <a:r>
              <a:rPr lang="en-US" sz="2000" dirty="0" err="1"/>
              <a:t>getFieldValue</a:t>
            </a:r>
            <a:r>
              <a:rPr lang="en-US" sz="2000" dirty="0"/>
              <a:t>(record, field)</a:t>
            </a:r>
          </a:p>
          <a:p>
            <a:pPr marL="457200" indent="-457200">
              <a:buFont typeface="+mj-lt"/>
              <a:buAutoNum type="arabicPeriod"/>
            </a:pPr>
            <a:r>
              <a:rPr lang="en-US" sz="2000" dirty="0" err="1"/>
              <a:t>updateRecord</a:t>
            </a:r>
            <a:r>
              <a:rPr lang="en-US" sz="2000" dirty="0"/>
              <a:t>(</a:t>
            </a:r>
            <a:r>
              <a:rPr lang="en-US" sz="2000" dirty="0" err="1"/>
              <a:t>recordInput</a:t>
            </a:r>
            <a:r>
              <a:rPr lang="en-US" sz="2000" dirty="0"/>
              <a:t>, </a:t>
            </a:r>
            <a:r>
              <a:rPr lang="en-US" sz="2000" dirty="0" err="1"/>
              <a:t>clientOptions</a:t>
            </a:r>
            <a:r>
              <a:rPr lang="en-US" sz="2000" dirty="0"/>
              <a:t>)</a:t>
            </a:r>
          </a:p>
        </p:txBody>
      </p:sp>
    </p:spTree>
    <p:extLst>
      <p:ext uri="{BB962C8B-B14F-4D97-AF65-F5344CB8AC3E}">
        <p14:creationId xmlns:p14="http://schemas.microsoft.com/office/powerpoint/2010/main" val="689615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F703-7CFF-444B-964D-A88CB7DDD018}"/>
              </a:ext>
            </a:extLst>
          </p:cNvPr>
          <p:cNvSpPr>
            <a:spLocks noGrp="1"/>
          </p:cNvSpPr>
          <p:nvPr>
            <p:ph type="title"/>
          </p:nvPr>
        </p:nvSpPr>
        <p:spPr/>
        <p:txBody>
          <a:bodyPr/>
          <a:lstStyle/>
          <a:p>
            <a:r>
              <a:rPr lang="en-US" dirty="0"/>
              <a:t>Wire in Salesforce</a:t>
            </a:r>
          </a:p>
        </p:txBody>
      </p:sp>
      <p:sp>
        <p:nvSpPr>
          <p:cNvPr id="3" name="Content Placeholder 2">
            <a:extLst>
              <a:ext uri="{FF2B5EF4-FFF2-40B4-BE49-F238E27FC236}">
                <a16:creationId xmlns:a16="http://schemas.microsoft.com/office/drawing/2014/main" id="{228EB95E-2F78-4C4F-A956-6453F3EFA483}"/>
              </a:ext>
            </a:extLst>
          </p:cNvPr>
          <p:cNvSpPr>
            <a:spLocks noGrp="1"/>
          </p:cNvSpPr>
          <p:nvPr>
            <p:ph idx="1"/>
          </p:nvPr>
        </p:nvSpPr>
        <p:spPr/>
        <p:txBody>
          <a:bodyPr>
            <a:normAutofit fontScale="92500" lnSpcReduction="20000"/>
          </a:bodyPr>
          <a:lstStyle/>
          <a:p>
            <a:pPr marL="0" indent="0">
              <a:buNone/>
            </a:pPr>
            <a:r>
              <a:rPr lang="en-US" sz="2000" dirty="0"/>
              <a:t>The wire service provisions an immutable stream of data to the component. Each value in the stream is a newer version of the value that precedes it.</a:t>
            </a:r>
          </a:p>
          <a:p>
            <a:pPr marL="0" indent="0">
              <a:buNone/>
            </a:pPr>
            <a:r>
              <a:rPr lang="en-US" sz="2000" dirty="0"/>
              <a:t>Wire method always returns read only data. If you want to make changes the make a shallow copy and then make the changes</a:t>
            </a:r>
          </a:p>
          <a:p>
            <a:pPr marL="0" indent="0">
              <a:buNone/>
            </a:pPr>
            <a:endParaRPr lang="en-US" sz="2000" dirty="0"/>
          </a:p>
          <a:p>
            <a:pPr marL="0" indent="0">
              <a:buNone/>
            </a:pPr>
            <a:r>
              <a:rPr lang="en-US" sz="2000" dirty="0"/>
              <a:t>import { </a:t>
            </a:r>
            <a:r>
              <a:rPr lang="en-US" sz="2000" dirty="0" err="1"/>
              <a:t>adapterId</a:t>
            </a:r>
            <a:r>
              <a:rPr lang="en-US" sz="2000" dirty="0"/>
              <a:t> } from '</a:t>
            </a:r>
            <a:r>
              <a:rPr lang="en-US" sz="2000" dirty="0" err="1"/>
              <a:t>adapterModule</a:t>
            </a:r>
            <a:r>
              <a:rPr lang="en-US" sz="2000" dirty="0"/>
              <a:t>';</a:t>
            </a:r>
          </a:p>
          <a:p>
            <a:pPr marL="0" indent="0">
              <a:buNone/>
            </a:pPr>
            <a:r>
              <a:rPr lang="en-US" sz="2000" dirty="0"/>
              <a:t>@wire(adapterId, </a:t>
            </a:r>
            <a:r>
              <a:rPr lang="en-US" sz="2000" dirty="0" err="1"/>
              <a:t>adapterConfig</a:t>
            </a:r>
            <a:r>
              <a:rPr lang="en-US" sz="2000" dirty="0"/>
              <a:t>)</a:t>
            </a:r>
          </a:p>
          <a:p>
            <a:pPr marL="0" indent="0">
              <a:buNone/>
            </a:pPr>
            <a:r>
              <a:rPr lang="en-US" sz="2000" dirty="0" err="1"/>
              <a:t>propertyOrFunction</a:t>
            </a:r>
            <a:r>
              <a:rPr lang="en-US" sz="2000" dirty="0"/>
              <a:t>;</a:t>
            </a:r>
          </a:p>
          <a:p>
            <a:pPr marL="0" indent="0">
              <a:buNone/>
            </a:pPr>
            <a:endParaRPr lang="en-US" sz="2000" dirty="0"/>
          </a:p>
          <a:p>
            <a:pPr marL="0" indent="0">
              <a:buNone/>
            </a:pPr>
            <a:r>
              <a:rPr lang="en-US" sz="2000" dirty="0"/>
              <a:t>The object supplied to the has this shape.</a:t>
            </a:r>
          </a:p>
          <a:p>
            <a:pPr marL="0" indent="0">
              <a:buNone/>
            </a:pPr>
            <a:endParaRPr lang="en-US" sz="2000" dirty="0"/>
          </a:p>
          <a:p>
            <a:pPr marL="0" indent="0">
              <a:buNone/>
            </a:pPr>
            <a:r>
              <a:rPr lang="en-US" sz="2000" b="1" dirty="0"/>
              <a:t>data</a:t>
            </a:r>
            <a:r>
              <a:rPr lang="en-US" sz="2000" dirty="0"/>
              <a:t> (Any type)—The value supplied by the adapter.</a:t>
            </a:r>
          </a:p>
          <a:p>
            <a:pPr marL="0" indent="0">
              <a:buNone/>
            </a:pPr>
            <a:r>
              <a:rPr lang="en-US" sz="2000" b="1" dirty="0"/>
              <a:t>error</a:t>
            </a:r>
            <a:r>
              <a:rPr lang="en-US" sz="2000" dirty="0"/>
              <a:t> (Error)—An error if the adapter wasn’t able to supply the requested data or if the adapter wasn’t found. Otherwise, this property is undefined.</a:t>
            </a:r>
          </a:p>
        </p:txBody>
      </p:sp>
    </p:spTree>
    <p:extLst>
      <p:ext uri="{BB962C8B-B14F-4D97-AF65-F5344CB8AC3E}">
        <p14:creationId xmlns:p14="http://schemas.microsoft.com/office/powerpoint/2010/main" val="358421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BC58-E81B-4EB5-A1C7-E9971DB6D9E8}"/>
              </a:ext>
            </a:extLst>
          </p:cNvPr>
          <p:cNvSpPr>
            <a:spLocks noGrp="1"/>
          </p:cNvSpPr>
          <p:nvPr>
            <p:ph type="title"/>
          </p:nvPr>
        </p:nvSpPr>
        <p:spPr/>
        <p:txBody>
          <a:bodyPr/>
          <a:lstStyle/>
          <a:p>
            <a:r>
              <a:rPr lang="en-US" sz="4400" dirty="0" err="1"/>
              <a:t>createRecord</a:t>
            </a:r>
            <a:r>
              <a:rPr lang="en-US" sz="4400" dirty="0"/>
              <a:t>(</a:t>
            </a:r>
            <a:r>
              <a:rPr lang="en-US" sz="4400" dirty="0" err="1"/>
              <a:t>recordInput</a:t>
            </a:r>
            <a:r>
              <a:rPr lang="en-US" sz="4400" dirty="0"/>
              <a:t>)</a:t>
            </a:r>
            <a:endParaRPr lang="en-US" dirty="0"/>
          </a:p>
        </p:txBody>
      </p:sp>
      <p:sp>
        <p:nvSpPr>
          <p:cNvPr id="3" name="Content Placeholder 2">
            <a:extLst>
              <a:ext uri="{FF2B5EF4-FFF2-40B4-BE49-F238E27FC236}">
                <a16:creationId xmlns:a16="http://schemas.microsoft.com/office/drawing/2014/main" id="{87C1F686-534C-4958-A0C4-892AE85797AD}"/>
              </a:ext>
            </a:extLst>
          </p:cNvPr>
          <p:cNvSpPr>
            <a:spLocks noGrp="1"/>
          </p:cNvSpPr>
          <p:nvPr>
            <p:ph idx="1"/>
          </p:nvPr>
        </p:nvSpPr>
        <p:spPr/>
        <p:txBody>
          <a:bodyPr>
            <a:normAutofit/>
          </a:bodyPr>
          <a:lstStyle/>
          <a:p>
            <a:pPr marL="0" indent="0">
              <a:buNone/>
            </a:pPr>
            <a:r>
              <a:rPr lang="en-US" sz="2000" dirty="0"/>
              <a:t>This method creates a record with the provided input for the specific object.</a:t>
            </a:r>
          </a:p>
          <a:p>
            <a:pPr marL="0" indent="0">
              <a:buNone/>
            </a:pPr>
            <a:endParaRPr lang="en-US" sz="2000" dirty="0"/>
          </a:p>
          <a:p>
            <a:pPr marL="0" indent="0">
              <a:buNone/>
            </a:pPr>
            <a:r>
              <a:rPr lang="en-US" sz="2000" b="1" dirty="0"/>
              <a:t>Syntax</a:t>
            </a:r>
            <a:endParaRPr lang="en-US" b="1" dirty="0"/>
          </a:p>
          <a:p>
            <a:pPr marL="0" indent="0">
              <a:buNone/>
            </a:pPr>
            <a:r>
              <a:rPr lang="en-US" sz="2000" dirty="0"/>
              <a:t>import { </a:t>
            </a:r>
            <a:r>
              <a:rPr lang="en-US" sz="2000" dirty="0" err="1"/>
              <a:t>createRecord</a:t>
            </a:r>
            <a:r>
              <a:rPr lang="en-US" sz="2000" dirty="0"/>
              <a:t> } from 'lightning/</a:t>
            </a:r>
            <a:r>
              <a:rPr lang="en-US" sz="2000" dirty="0" err="1"/>
              <a:t>uiRecordApi</a:t>
            </a:r>
            <a:r>
              <a:rPr lang="en-US" sz="2000" dirty="0"/>
              <a:t>';</a:t>
            </a:r>
          </a:p>
          <a:p>
            <a:pPr marL="0" indent="0">
              <a:buNone/>
            </a:pPr>
            <a:r>
              <a:rPr lang="en-US" sz="2000" dirty="0" err="1"/>
              <a:t>createRecord</a:t>
            </a:r>
            <a:r>
              <a:rPr lang="en-US" sz="2000" dirty="0"/>
              <a:t>(</a:t>
            </a:r>
            <a:r>
              <a:rPr lang="en-US" sz="2000" dirty="0" err="1"/>
              <a:t>recordInput</a:t>
            </a:r>
            <a:r>
              <a:rPr lang="en-US" sz="2000" dirty="0"/>
              <a:t>: Record): Promise&lt;Record&gt;</a:t>
            </a:r>
          </a:p>
          <a:p>
            <a:pPr marL="0" indent="0">
              <a:buNone/>
            </a:pPr>
            <a:endParaRPr lang="en-US" sz="2000" dirty="0"/>
          </a:p>
          <a:p>
            <a:pPr marL="0" indent="0">
              <a:buNone/>
            </a:pPr>
            <a:r>
              <a:rPr lang="en-US" sz="2000" dirty="0"/>
              <a:t>const fields = {};</a:t>
            </a:r>
          </a:p>
          <a:p>
            <a:pPr marL="0" indent="0">
              <a:buNone/>
            </a:pPr>
            <a:r>
              <a:rPr lang="en-US" sz="2000" dirty="0"/>
              <a:t>fields[</a:t>
            </a:r>
            <a:r>
              <a:rPr lang="en-US" sz="2000" dirty="0" err="1"/>
              <a:t>NAME_FIELD.fieldApiName</a:t>
            </a:r>
            <a:r>
              <a:rPr lang="en-US" sz="2000" dirty="0"/>
              <a:t>] = this.name;</a:t>
            </a:r>
          </a:p>
          <a:p>
            <a:pPr marL="0" indent="0">
              <a:buNone/>
            </a:pPr>
            <a:r>
              <a:rPr lang="en-US" sz="2000" dirty="0"/>
              <a:t>const </a:t>
            </a:r>
            <a:r>
              <a:rPr lang="en-US" sz="2000" dirty="0" err="1"/>
              <a:t>recordInput</a:t>
            </a:r>
            <a:r>
              <a:rPr lang="en-US" sz="2000" dirty="0"/>
              <a:t> = { </a:t>
            </a:r>
            <a:r>
              <a:rPr lang="en-US" sz="2000" dirty="0" err="1"/>
              <a:t>apiName</a:t>
            </a:r>
            <a:r>
              <a:rPr lang="en-US" sz="2000" dirty="0"/>
              <a:t>: </a:t>
            </a:r>
            <a:r>
              <a:rPr lang="en-US" sz="2000" dirty="0" err="1"/>
              <a:t>ACCOUNT_OBJECT.objectApiName</a:t>
            </a:r>
            <a:r>
              <a:rPr lang="en-US" sz="2000" dirty="0"/>
              <a:t>, fields };</a:t>
            </a:r>
          </a:p>
        </p:txBody>
      </p:sp>
    </p:spTree>
    <p:extLst>
      <p:ext uri="{BB962C8B-B14F-4D97-AF65-F5344CB8AC3E}">
        <p14:creationId xmlns:p14="http://schemas.microsoft.com/office/powerpoint/2010/main" val="105508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0801-C388-4CC0-A29E-69869E15E3A2}"/>
              </a:ext>
            </a:extLst>
          </p:cNvPr>
          <p:cNvSpPr>
            <a:spLocks noGrp="1"/>
          </p:cNvSpPr>
          <p:nvPr>
            <p:ph type="title"/>
          </p:nvPr>
        </p:nvSpPr>
        <p:spPr/>
        <p:txBody>
          <a:bodyPr/>
          <a:lstStyle/>
          <a:p>
            <a:r>
              <a:rPr lang="en-US" dirty="0"/>
              <a:t>Anatomy of LWC</a:t>
            </a:r>
          </a:p>
        </p:txBody>
      </p:sp>
      <p:pic>
        <p:nvPicPr>
          <p:cNvPr id="5" name="Picture 4">
            <a:extLst>
              <a:ext uri="{FF2B5EF4-FFF2-40B4-BE49-F238E27FC236}">
                <a16:creationId xmlns:a16="http://schemas.microsoft.com/office/drawing/2014/main" id="{26DA7BF7-3554-4F8C-840D-FC5B7FEE23EB}"/>
              </a:ext>
            </a:extLst>
          </p:cNvPr>
          <p:cNvPicPr>
            <a:picLocks noChangeAspect="1"/>
          </p:cNvPicPr>
          <p:nvPr/>
        </p:nvPicPr>
        <p:blipFill>
          <a:blip r:embed="rId2"/>
          <a:stretch>
            <a:fillRect/>
          </a:stretch>
        </p:blipFill>
        <p:spPr>
          <a:xfrm>
            <a:off x="2707329" y="1504950"/>
            <a:ext cx="6991350" cy="5353050"/>
          </a:xfrm>
          <a:prstGeom prst="rect">
            <a:avLst/>
          </a:prstGeom>
        </p:spPr>
      </p:pic>
    </p:spTree>
    <p:extLst>
      <p:ext uri="{BB962C8B-B14F-4D97-AF65-F5344CB8AC3E}">
        <p14:creationId xmlns:p14="http://schemas.microsoft.com/office/powerpoint/2010/main" val="3015404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AF8-1752-4E66-B6F6-02D1689C2EC2}"/>
              </a:ext>
            </a:extLst>
          </p:cNvPr>
          <p:cNvSpPr>
            <a:spLocks noGrp="1"/>
          </p:cNvSpPr>
          <p:nvPr>
            <p:ph type="title"/>
          </p:nvPr>
        </p:nvSpPr>
        <p:spPr/>
        <p:txBody>
          <a:bodyPr/>
          <a:lstStyle/>
          <a:p>
            <a:r>
              <a:rPr lang="en-US" dirty="0" err="1"/>
              <a:t>getRecord</a:t>
            </a:r>
            <a:endParaRPr lang="en-US" dirty="0"/>
          </a:p>
        </p:txBody>
      </p:sp>
      <p:sp>
        <p:nvSpPr>
          <p:cNvPr id="3" name="Content Placeholder 2">
            <a:extLst>
              <a:ext uri="{FF2B5EF4-FFF2-40B4-BE49-F238E27FC236}">
                <a16:creationId xmlns:a16="http://schemas.microsoft.com/office/drawing/2014/main" id="{65052C48-C026-4E0A-B3BC-C32F09CBB256}"/>
              </a:ext>
            </a:extLst>
          </p:cNvPr>
          <p:cNvSpPr>
            <a:spLocks noGrp="1"/>
          </p:cNvSpPr>
          <p:nvPr>
            <p:ph idx="1"/>
          </p:nvPr>
        </p:nvSpPr>
        <p:spPr/>
        <p:txBody>
          <a:bodyPr>
            <a:normAutofit lnSpcReduction="10000"/>
          </a:bodyPr>
          <a:lstStyle/>
          <a:p>
            <a:pPr marL="0" indent="0">
              <a:buNone/>
            </a:pPr>
            <a:r>
              <a:rPr lang="en-US" sz="2000" dirty="0"/>
              <a:t>import { </a:t>
            </a:r>
            <a:r>
              <a:rPr lang="en-US" sz="2000" dirty="0" err="1"/>
              <a:t>LightningElement</a:t>
            </a:r>
            <a:r>
              <a:rPr lang="en-US" sz="2000" dirty="0"/>
              <a:t>, wire } from '</a:t>
            </a:r>
            <a:r>
              <a:rPr lang="en-US" sz="2000" dirty="0" err="1"/>
              <a:t>lwc</a:t>
            </a:r>
            <a:r>
              <a:rPr lang="en-US" sz="2000" dirty="0"/>
              <a:t>';</a:t>
            </a:r>
          </a:p>
          <a:p>
            <a:pPr marL="0" indent="0">
              <a:buNone/>
            </a:pPr>
            <a:r>
              <a:rPr lang="en-US" sz="2000" dirty="0"/>
              <a:t>import { </a:t>
            </a:r>
            <a:r>
              <a:rPr lang="en-US" sz="2000" dirty="0" err="1"/>
              <a:t>getRecord</a:t>
            </a:r>
            <a:r>
              <a:rPr lang="en-US" sz="2000" dirty="0"/>
              <a:t> } from 'lightning/</a:t>
            </a:r>
            <a:r>
              <a:rPr lang="en-US" sz="2000" dirty="0" err="1"/>
              <a:t>uiRecordApi</a:t>
            </a:r>
            <a:r>
              <a:rPr lang="en-US" sz="2000" dirty="0"/>
              <a:t>';</a:t>
            </a:r>
          </a:p>
          <a:p>
            <a:pPr marL="0" indent="0">
              <a:buNone/>
            </a:pPr>
            <a:endParaRPr lang="en-US" sz="2000" dirty="0"/>
          </a:p>
          <a:p>
            <a:pPr marL="0" indent="0">
              <a:buNone/>
            </a:pPr>
            <a:r>
              <a:rPr lang="en-US" sz="2000" dirty="0"/>
              <a:t>@wire(getRecord, { </a:t>
            </a:r>
            <a:r>
              <a:rPr lang="en-US" sz="2000" dirty="0" err="1"/>
              <a:t>recordId</a:t>
            </a:r>
            <a:r>
              <a:rPr lang="en-US" sz="2000" dirty="0"/>
              <a:t>: string, fields: </a:t>
            </a:r>
            <a:r>
              <a:rPr lang="en-US" sz="2000" dirty="0" err="1"/>
              <a:t>string|string</a:t>
            </a:r>
            <a:r>
              <a:rPr lang="en-US" sz="2000" dirty="0"/>
              <a:t>[], </a:t>
            </a:r>
            <a:r>
              <a:rPr lang="en-US" sz="2000" dirty="0" err="1"/>
              <a:t>optionalFields</a:t>
            </a:r>
            <a:r>
              <a:rPr lang="en-US" sz="2000" dirty="0"/>
              <a:t>?: </a:t>
            </a:r>
            <a:r>
              <a:rPr lang="en-US" sz="2000" dirty="0" err="1"/>
              <a:t>string|string</a:t>
            </a:r>
            <a:r>
              <a:rPr lang="en-US" sz="2000" dirty="0"/>
              <a:t>[] })</a:t>
            </a:r>
          </a:p>
          <a:p>
            <a:pPr marL="0" indent="0">
              <a:buNone/>
            </a:pPr>
            <a:r>
              <a:rPr lang="en-US" sz="2000" dirty="0" err="1"/>
              <a:t>propertyOrFunction</a:t>
            </a:r>
            <a:endParaRPr lang="en-US" sz="2000" dirty="0"/>
          </a:p>
          <a:p>
            <a:pPr marL="0" indent="0">
              <a:buNone/>
            </a:pPr>
            <a:endParaRPr lang="en-US" sz="2000" dirty="0"/>
          </a:p>
          <a:p>
            <a:pPr marL="0" indent="0">
              <a:buNone/>
            </a:pPr>
            <a:r>
              <a:rPr lang="en-US" sz="2000" dirty="0"/>
              <a:t>@wire(getRecord, { </a:t>
            </a:r>
            <a:r>
              <a:rPr lang="en-US" sz="2000" dirty="0" err="1"/>
              <a:t>recordId</a:t>
            </a:r>
            <a:r>
              <a:rPr lang="en-US" sz="2000" dirty="0"/>
              <a:t>: string, </a:t>
            </a:r>
            <a:r>
              <a:rPr lang="en-US" sz="2000" dirty="0" err="1"/>
              <a:t>layoutTypes</a:t>
            </a:r>
            <a:r>
              <a:rPr lang="en-US" sz="2000" dirty="0"/>
              <a:t>: </a:t>
            </a:r>
            <a:r>
              <a:rPr lang="en-US" sz="2000" dirty="0" err="1"/>
              <a:t>string|string</a:t>
            </a:r>
            <a:r>
              <a:rPr lang="en-US" sz="2000" dirty="0"/>
              <a:t>[],</a:t>
            </a:r>
          </a:p>
          <a:p>
            <a:pPr marL="0" indent="0">
              <a:buNone/>
            </a:pPr>
            <a:r>
              <a:rPr lang="en-US" sz="2000" dirty="0"/>
              <a:t>                   modes?: </a:t>
            </a:r>
            <a:r>
              <a:rPr lang="en-US" sz="2000" dirty="0" err="1"/>
              <a:t>string|string</a:t>
            </a:r>
            <a:r>
              <a:rPr lang="en-US" sz="2000" dirty="0"/>
              <a:t>[], </a:t>
            </a:r>
            <a:r>
              <a:rPr lang="en-US" sz="2000" dirty="0" err="1"/>
              <a:t>optionalFields</a:t>
            </a:r>
            <a:r>
              <a:rPr lang="en-US" sz="2000" dirty="0"/>
              <a:t>?: </a:t>
            </a:r>
            <a:r>
              <a:rPr lang="en-US" sz="2000" dirty="0" err="1"/>
              <a:t>string|string</a:t>
            </a:r>
            <a:r>
              <a:rPr lang="en-US" sz="2000" dirty="0"/>
              <a:t>[] })</a:t>
            </a:r>
          </a:p>
          <a:p>
            <a:pPr marL="0" indent="0">
              <a:buNone/>
            </a:pPr>
            <a:r>
              <a:rPr lang="en-US" sz="2000" dirty="0" err="1"/>
              <a:t>propertyOrFunction</a:t>
            </a:r>
            <a:endParaRPr lang="en-US" sz="2000" dirty="0"/>
          </a:p>
          <a:p>
            <a:pPr marL="0" indent="0">
              <a:buNone/>
            </a:pPr>
            <a:endParaRPr lang="en-US" sz="2000" dirty="0"/>
          </a:p>
          <a:p>
            <a:pPr marL="0" indent="0">
              <a:buNone/>
            </a:pPr>
            <a:r>
              <a:rPr lang="en-US" sz="2000" dirty="0" err="1"/>
              <a:t>getFieldValue</a:t>
            </a:r>
            <a:r>
              <a:rPr lang="en-US" sz="2000" dirty="0"/>
              <a:t>(</a:t>
            </a:r>
            <a:r>
              <a:rPr lang="en-US" sz="2000" dirty="0" err="1"/>
              <a:t>this.account.data</a:t>
            </a:r>
            <a:r>
              <a:rPr lang="en-US" sz="2000" dirty="0"/>
              <a:t>, PHONE_FIELD)</a:t>
            </a:r>
          </a:p>
        </p:txBody>
      </p:sp>
    </p:spTree>
    <p:extLst>
      <p:ext uri="{BB962C8B-B14F-4D97-AF65-F5344CB8AC3E}">
        <p14:creationId xmlns:p14="http://schemas.microsoft.com/office/powerpoint/2010/main" val="3214022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BC58-E81B-4EB5-A1C7-E9971DB6D9E8}"/>
              </a:ext>
            </a:extLst>
          </p:cNvPr>
          <p:cNvSpPr>
            <a:spLocks noGrp="1"/>
          </p:cNvSpPr>
          <p:nvPr>
            <p:ph type="title"/>
          </p:nvPr>
        </p:nvSpPr>
        <p:spPr/>
        <p:txBody>
          <a:bodyPr/>
          <a:lstStyle/>
          <a:p>
            <a:r>
              <a:rPr lang="en-US" dirty="0" err="1"/>
              <a:t>updateRecord</a:t>
            </a:r>
            <a:r>
              <a:rPr lang="en-US" dirty="0"/>
              <a:t>(</a:t>
            </a:r>
            <a:r>
              <a:rPr lang="en-US" dirty="0" err="1"/>
              <a:t>recordInput</a:t>
            </a:r>
            <a:r>
              <a:rPr lang="en-US" dirty="0"/>
              <a:t>, </a:t>
            </a:r>
            <a:r>
              <a:rPr lang="en-US" dirty="0" err="1"/>
              <a:t>clientOptions</a:t>
            </a:r>
            <a:r>
              <a:rPr lang="en-US" dirty="0"/>
              <a:t>)</a:t>
            </a:r>
          </a:p>
        </p:txBody>
      </p:sp>
      <p:sp>
        <p:nvSpPr>
          <p:cNvPr id="3" name="Content Placeholder 2">
            <a:extLst>
              <a:ext uri="{FF2B5EF4-FFF2-40B4-BE49-F238E27FC236}">
                <a16:creationId xmlns:a16="http://schemas.microsoft.com/office/drawing/2014/main" id="{87C1F686-534C-4958-A0C4-892AE85797AD}"/>
              </a:ext>
            </a:extLst>
          </p:cNvPr>
          <p:cNvSpPr>
            <a:spLocks noGrp="1"/>
          </p:cNvSpPr>
          <p:nvPr>
            <p:ph idx="1"/>
          </p:nvPr>
        </p:nvSpPr>
        <p:spPr/>
        <p:txBody>
          <a:bodyPr>
            <a:normAutofit fontScale="92500" lnSpcReduction="10000"/>
          </a:bodyPr>
          <a:lstStyle/>
          <a:p>
            <a:pPr marL="0" indent="0">
              <a:buNone/>
            </a:pPr>
            <a:r>
              <a:rPr lang="en-US" sz="2000" dirty="0"/>
              <a:t>Updates a record. Provide the record Id of the record to update in </a:t>
            </a:r>
            <a:r>
              <a:rPr lang="en-US" sz="2000" dirty="0" err="1"/>
              <a:t>recordInput</a:t>
            </a:r>
            <a:r>
              <a:rPr lang="en-US" sz="2000" dirty="0"/>
              <a:t>.</a:t>
            </a:r>
          </a:p>
          <a:p>
            <a:pPr marL="0" indent="0">
              <a:buNone/>
            </a:pPr>
            <a:endParaRPr lang="en-US" sz="2000" dirty="0"/>
          </a:p>
          <a:p>
            <a:pPr marL="0" indent="0">
              <a:buNone/>
            </a:pPr>
            <a:r>
              <a:rPr lang="en-US" sz="2000" b="1" dirty="0"/>
              <a:t>Syntax</a:t>
            </a:r>
            <a:endParaRPr lang="en-US" b="1" dirty="0"/>
          </a:p>
          <a:p>
            <a:pPr marL="0" indent="0">
              <a:buNone/>
            </a:pPr>
            <a:r>
              <a:rPr lang="en-US" sz="2000" dirty="0"/>
              <a:t>import { </a:t>
            </a:r>
            <a:r>
              <a:rPr lang="en-US" sz="2000" dirty="0" err="1"/>
              <a:t>updateRecord</a:t>
            </a:r>
            <a:r>
              <a:rPr lang="en-US" sz="2000" dirty="0"/>
              <a:t> } from 'lightning/</a:t>
            </a:r>
            <a:r>
              <a:rPr lang="en-US" sz="2000" dirty="0" err="1"/>
              <a:t>uiRecordApi</a:t>
            </a:r>
            <a:r>
              <a:rPr lang="en-US" sz="2000" dirty="0"/>
              <a:t>';</a:t>
            </a:r>
          </a:p>
          <a:p>
            <a:pPr marL="0" indent="0">
              <a:buNone/>
            </a:pPr>
            <a:r>
              <a:rPr lang="en-US" sz="2000" dirty="0" err="1"/>
              <a:t>updateRecord</a:t>
            </a:r>
            <a:r>
              <a:rPr lang="en-US" sz="2000" dirty="0"/>
              <a:t>(</a:t>
            </a:r>
            <a:r>
              <a:rPr lang="en-US" sz="2000" dirty="0" err="1"/>
              <a:t>recordInput</a:t>
            </a:r>
            <a:r>
              <a:rPr lang="en-US" sz="2000" dirty="0"/>
              <a:t>: Record, </a:t>
            </a:r>
            <a:r>
              <a:rPr lang="en-US" sz="2000" dirty="0" err="1"/>
              <a:t>clientOptions</a:t>
            </a:r>
            <a:r>
              <a:rPr lang="en-US" sz="2000" dirty="0"/>
              <a:t>?: Object): Promise&lt;Record&gt;</a:t>
            </a:r>
          </a:p>
          <a:p>
            <a:pPr marL="0" indent="0">
              <a:buNone/>
            </a:pPr>
            <a:endParaRPr lang="en-US" sz="2000" dirty="0"/>
          </a:p>
          <a:p>
            <a:pPr marL="0" indent="0">
              <a:buNone/>
            </a:pPr>
            <a:r>
              <a:rPr lang="en-US" sz="2000" dirty="0"/>
              <a:t>const fields = {};</a:t>
            </a:r>
          </a:p>
          <a:p>
            <a:pPr marL="0" indent="0">
              <a:buNone/>
            </a:pPr>
            <a:r>
              <a:rPr lang="en-US" sz="2000" dirty="0"/>
              <a:t>fields[</a:t>
            </a:r>
            <a:r>
              <a:rPr lang="en-US" sz="2000" dirty="0" err="1"/>
              <a:t>ID_FIELD.fieldApiName</a:t>
            </a:r>
            <a:r>
              <a:rPr lang="en-US" sz="2000" dirty="0"/>
              <a:t>] = </a:t>
            </a:r>
            <a:r>
              <a:rPr lang="en-US" sz="2000" dirty="0" err="1"/>
              <a:t>this.contactId</a:t>
            </a:r>
            <a:r>
              <a:rPr lang="en-US" sz="2000" dirty="0"/>
              <a:t>;</a:t>
            </a:r>
          </a:p>
          <a:p>
            <a:pPr marL="0" indent="0">
              <a:buNone/>
            </a:pPr>
            <a:r>
              <a:rPr lang="en-US" sz="2000" dirty="0"/>
              <a:t>fields[</a:t>
            </a:r>
            <a:r>
              <a:rPr lang="en-US" sz="2000" dirty="0" err="1"/>
              <a:t>FIRSTNAME_FIELD.fieldApiName</a:t>
            </a:r>
            <a:r>
              <a:rPr lang="en-US" sz="2000" dirty="0"/>
              <a:t>] = ‘’</a:t>
            </a:r>
          </a:p>
          <a:p>
            <a:pPr marL="0" indent="0">
              <a:buNone/>
            </a:pPr>
            <a:r>
              <a:rPr lang="en-US" sz="2000" dirty="0"/>
              <a:t> fields[</a:t>
            </a:r>
            <a:r>
              <a:rPr lang="en-US" sz="2000" dirty="0" err="1"/>
              <a:t>LASTNAME_FIELD.fieldApiName</a:t>
            </a:r>
            <a:r>
              <a:rPr lang="en-US" sz="2000" dirty="0"/>
              <a:t>] = ‘’</a:t>
            </a:r>
          </a:p>
          <a:p>
            <a:pPr marL="0" indent="0">
              <a:buNone/>
            </a:pPr>
            <a:endParaRPr lang="en-US" sz="2000" dirty="0"/>
          </a:p>
          <a:p>
            <a:pPr marL="0" indent="0">
              <a:buNone/>
            </a:pPr>
            <a:r>
              <a:rPr lang="en-US" sz="2000" dirty="0" err="1"/>
              <a:t>clientOptions</a:t>
            </a:r>
            <a:r>
              <a:rPr lang="en-US" sz="2000" dirty="0"/>
              <a:t> = {'</a:t>
            </a:r>
            <a:r>
              <a:rPr lang="en-US" sz="2000" dirty="0" err="1"/>
              <a:t>ifUnmodifiedSince</a:t>
            </a:r>
            <a:r>
              <a:rPr lang="en-US" sz="2000" dirty="0"/>
              <a:t>' : </a:t>
            </a:r>
            <a:r>
              <a:rPr lang="en-US" sz="2000" dirty="0" err="1"/>
              <a:t>lastModifiedDate</a:t>
            </a:r>
            <a:r>
              <a:rPr lang="en-US" sz="2000" dirty="0"/>
              <a:t>}</a:t>
            </a:r>
          </a:p>
        </p:txBody>
      </p:sp>
    </p:spTree>
    <p:extLst>
      <p:ext uri="{BB962C8B-B14F-4D97-AF65-F5344CB8AC3E}">
        <p14:creationId xmlns:p14="http://schemas.microsoft.com/office/powerpoint/2010/main" val="63954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AF8-1752-4E66-B6F6-02D1689C2EC2}"/>
              </a:ext>
            </a:extLst>
          </p:cNvPr>
          <p:cNvSpPr>
            <a:spLocks noGrp="1"/>
          </p:cNvSpPr>
          <p:nvPr>
            <p:ph type="title"/>
          </p:nvPr>
        </p:nvSpPr>
        <p:spPr/>
        <p:txBody>
          <a:bodyPr/>
          <a:lstStyle/>
          <a:p>
            <a:r>
              <a:rPr lang="en-US" dirty="0" err="1"/>
              <a:t>deleteRecord</a:t>
            </a:r>
            <a:r>
              <a:rPr lang="en-US" dirty="0"/>
              <a:t>(</a:t>
            </a:r>
            <a:r>
              <a:rPr lang="en-US" dirty="0" err="1"/>
              <a:t>recordId</a:t>
            </a:r>
            <a:r>
              <a:rPr lang="en-US" dirty="0"/>
              <a:t>)</a:t>
            </a:r>
          </a:p>
        </p:txBody>
      </p:sp>
      <p:sp>
        <p:nvSpPr>
          <p:cNvPr id="3" name="Content Placeholder 2">
            <a:extLst>
              <a:ext uri="{FF2B5EF4-FFF2-40B4-BE49-F238E27FC236}">
                <a16:creationId xmlns:a16="http://schemas.microsoft.com/office/drawing/2014/main" id="{65052C48-C026-4E0A-B3BC-C32F09CBB256}"/>
              </a:ext>
            </a:extLst>
          </p:cNvPr>
          <p:cNvSpPr>
            <a:spLocks noGrp="1"/>
          </p:cNvSpPr>
          <p:nvPr>
            <p:ph idx="1"/>
          </p:nvPr>
        </p:nvSpPr>
        <p:spPr/>
        <p:txBody>
          <a:bodyPr>
            <a:normAutofit/>
          </a:bodyPr>
          <a:lstStyle/>
          <a:p>
            <a:pPr marL="0" indent="0">
              <a:buNone/>
            </a:pPr>
            <a:r>
              <a:rPr lang="en-US" sz="2000" dirty="0"/>
              <a:t>import { </a:t>
            </a:r>
            <a:r>
              <a:rPr lang="en-US" sz="2000" dirty="0" err="1"/>
              <a:t>deleteRecord</a:t>
            </a:r>
            <a:r>
              <a:rPr lang="en-US" sz="2000" dirty="0"/>
              <a:t> } from 'lightning/</a:t>
            </a:r>
            <a:r>
              <a:rPr lang="en-US" sz="2000" dirty="0" err="1"/>
              <a:t>uiRecordApi</a:t>
            </a:r>
            <a:r>
              <a:rPr lang="en-US" sz="2000" dirty="0"/>
              <a:t>';</a:t>
            </a:r>
          </a:p>
          <a:p>
            <a:pPr marL="0" indent="0">
              <a:buNone/>
            </a:pPr>
            <a:r>
              <a:rPr lang="en-US" sz="2000" dirty="0" err="1"/>
              <a:t>deleteRecord</a:t>
            </a:r>
            <a:r>
              <a:rPr lang="en-US" sz="2000" dirty="0"/>
              <a:t>(</a:t>
            </a:r>
            <a:r>
              <a:rPr lang="en-US" sz="2000" dirty="0" err="1"/>
              <a:t>recordId</a:t>
            </a:r>
            <a:r>
              <a:rPr lang="en-US" sz="2000" dirty="0"/>
              <a:t>: string): Promise&lt;void&gt;</a:t>
            </a:r>
          </a:p>
        </p:txBody>
      </p:sp>
    </p:spTree>
    <p:extLst>
      <p:ext uri="{BB962C8B-B14F-4D97-AF65-F5344CB8AC3E}">
        <p14:creationId xmlns:p14="http://schemas.microsoft.com/office/powerpoint/2010/main" val="1772685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1DF6-11A7-4BD3-9D7C-307F9243C84D}"/>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949878AF-E0E2-43B9-BEF2-F8B42E5BBC8C}"/>
              </a:ext>
            </a:extLst>
          </p:cNvPr>
          <p:cNvSpPr>
            <a:spLocks noGrp="1"/>
          </p:cNvSpPr>
          <p:nvPr>
            <p:ph idx="1"/>
          </p:nvPr>
        </p:nvSpPr>
        <p:spPr>
          <a:xfrm>
            <a:off x="838200" y="1449420"/>
            <a:ext cx="10515600" cy="5175115"/>
          </a:xfrm>
        </p:spPr>
        <p:txBody>
          <a:bodyPr>
            <a:normAutofit fontScale="92500" lnSpcReduction="10000"/>
          </a:bodyPr>
          <a:lstStyle/>
          <a:p>
            <a:pPr marL="0" indent="0">
              <a:buNone/>
            </a:pPr>
            <a:r>
              <a:rPr lang="en-US" sz="2000" dirty="0"/>
              <a:t>Create a LWC to take the input from the User to create Contact &amp; Account from the same Component.</a:t>
            </a:r>
          </a:p>
          <a:p>
            <a:pPr marL="0" indent="0">
              <a:buNone/>
            </a:pPr>
            <a:endParaRPr lang="en-US" sz="2000" dirty="0"/>
          </a:p>
          <a:p>
            <a:pPr marL="0" indent="0">
              <a:buNone/>
            </a:pPr>
            <a:r>
              <a:rPr lang="en-US" sz="2000" dirty="0"/>
              <a:t>Contact must be associated to Account Record!</a:t>
            </a:r>
          </a:p>
          <a:p>
            <a:pPr marL="0" indent="0">
              <a:buNone/>
            </a:pPr>
            <a:endParaRPr lang="en-US" sz="2000" dirty="0"/>
          </a:p>
          <a:p>
            <a:pPr marL="0" indent="0">
              <a:buNone/>
            </a:pPr>
            <a:r>
              <a:rPr lang="en-US" sz="2000" dirty="0"/>
              <a:t>Account</a:t>
            </a:r>
          </a:p>
          <a:p>
            <a:pPr marL="0" indent="0">
              <a:buNone/>
            </a:pPr>
            <a:r>
              <a:rPr lang="en-US" sz="2000" dirty="0"/>
              <a:t>	Name</a:t>
            </a:r>
          </a:p>
          <a:p>
            <a:pPr marL="0" indent="0">
              <a:buNone/>
            </a:pPr>
            <a:r>
              <a:rPr lang="en-US" sz="2000" dirty="0"/>
              <a:t>Contact</a:t>
            </a:r>
          </a:p>
          <a:p>
            <a:pPr marL="0" indent="0">
              <a:buNone/>
            </a:pPr>
            <a:r>
              <a:rPr lang="en-US" sz="2000" dirty="0"/>
              <a:t>	FirstName</a:t>
            </a:r>
          </a:p>
          <a:p>
            <a:pPr marL="0" indent="0">
              <a:buNone/>
            </a:pPr>
            <a:r>
              <a:rPr lang="en-US" sz="2000" dirty="0"/>
              <a:t>	</a:t>
            </a:r>
            <a:r>
              <a:rPr lang="en-US" sz="2000" dirty="0" err="1"/>
              <a:t>LastName</a:t>
            </a:r>
            <a:endParaRPr lang="en-US" sz="2000" dirty="0"/>
          </a:p>
          <a:p>
            <a:pPr marL="0" indent="0">
              <a:buNone/>
            </a:pPr>
            <a:r>
              <a:rPr lang="en-US" sz="2000" dirty="0"/>
              <a:t>	Email</a:t>
            </a:r>
          </a:p>
          <a:p>
            <a:pPr marL="0" indent="0">
              <a:buNone/>
            </a:pPr>
            <a:r>
              <a:rPr lang="en-US" sz="2000" dirty="0"/>
              <a:t>	Phone</a:t>
            </a:r>
          </a:p>
          <a:p>
            <a:pPr marL="0" indent="0">
              <a:buNone/>
            </a:pPr>
            <a:endParaRPr lang="en-US" sz="2000" dirty="0"/>
          </a:p>
          <a:p>
            <a:pPr marL="0" indent="0">
              <a:buNone/>
            </a:pPr>
            <a:r>
              <a:rPr lang="en-US" sz="2000" dirty="0"/>
              <a:t>Create Records – </a:t>
            </a:r>
          </a:p>
          <a:p>
            <a:pPr marL="0" indent="0">
              <a:buNone/>
            </a:pPr>
            <a:r>
              <a:rPr lang="en-US" sz="2000" dirty="0"/>
              <a:t>	Create an Account  get the </a:t>
            </a:r>
            <a:r>
              <a:rPr lang="en-US" sz="2000" dirty="0" err="1"/>
              <a:t>AccountId</a:t>
            </a:r>
            <a:r>
              <a:rPr lang="en-US" sz="2000" dirty="0"/>
              <a:t> &amp; Then Create the Contact under the Same Contact</a:t>
            </a:r>
          </a:p>
        </p:txBody>
      </p:sp>
    </p:spTree>
    <p:extLst>
      <p:ext uri="{BB962C8B-B14F-4D97-AF65-F5344CB8AC3E}">
        <p14:creationId xmlns:p14="http://schemas.microsoft.com/office/powerpoint/2010/main" val="40940010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0CD5-ECEA-4D27-BA2D-4A55184CFB4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6A35137-0C08-4348-AE9E-2144932339EF}"/>
              </a:ext>
            </a:extLst>
          </p:cNvPr>
          <p:cNvSpPr>
            <a:spLocks noGrp="1"/>
          </p:cNvSpPr>
          <p:nvPr>
            <p:ph idx="1"/>
          </p:nvPr>
        </p:nvSpPr>
        <p:spPr/>
        <p:txBody>
          <a:bodyPr>
            <a:normAutofit/>
          </a:bodyPr>
          <a:lstStyle/>
          <a:p>
            <a:pPr marL="0" indent="0">
              <a:buNone/>
            </a:pPr>
            <a:r>
              <a:rPr lang="en-US" sz="2000" dirty="0"/>
              <a:t>Object Info API</a:t>
            </a:r>
          </a:p>
          <a:p>
            <a:pPr marL="457200" indent="-457200">
              <a:buFont typeface="+mj-lt"/>
              <a:buAutoNum type="arabicPeriod"/>
            </a:pPr>
            <a:r>
              <a:rPr lang="en-US" sz="2000" dirty="0"/>
              <a:t>Object Information</a:t>
            </a:r>
          </a:p>
          <a:p>
            <a:pPr marL="457200" indent="-457200">
              <a:buFont typeface="+mj-lt"/>
              <a:buAutoNum type="arabicPeriod"/>
            </a:pPr>
            <a:r>
              <a:rPr lang="en-US" sz="2000" dirty="0"/>
              <a:t>Picklist Information</a:t>
            </a:r>
          </a:p>
          <a:p>
            <a:pPr marL="457200" indent="-457200">
              <a:buFont typeface="+mj-lt"/>
              <a:buAutoNum type="arabicPeriod"/>
            </a:pPr>
            <a:r>
              <a:rPr lang="en-US" sz="2000" dirty="0"/>
              <a:t>Picklist Based on Record Type</a:t>
            </a:r>
          </a:p>
        </p:txBody>
      </p:sp>
    </p:spTree>
    <p:extLst>
      <p:ext uri="{BB962C8B-B14F-4D97-AF65-F5344CB8AC3E}">
        <p14:creationId xmlns:p14="http://schemas.microsoft.com/office/powerpoint/2010/main" val="53628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033F-4F00-4E4A-8B78-E08CB830BAC0}"/>
              </a:ext>
            </a:extLst>
          </p:cNvPr>
          <p:cNvSpPr>
            <a:spLocks noGrp="1"/>
          </p:cNvSpPr>
          <p:nvPr>
            <p:ph type="title"/>
          </p:nvPr>
        </p:nvSpPr>
        <p:spPr/>
        <p:txBody>
          <a:bodyPr/>
          <a:lstStyle/>
          <a:p>
            <a:r>
              <a:rPr lang="en-US" dirty="0"/>
              <a:t>Object Info API</a:t>
            </a:r>
          </a:p>
        </p:txBody>
      </p:sp>
      <p:sp>
        <p:nvSpPr>
          <p:cNvPr id="3" name="Content Placeholder 2">
            <a:extLst>
              <a:ext uri="{FF2B5EF4-FFF2-40B4-BE49-F238E27FC236}">
                <a16:creationId xmlns:a16="http://schemas.microsoft.com/office/drawing/2014/main" id="{6E64621C-F465-4747-BBDD-862C6BF8FCB0}"/>
              </a:ext>
            </a:extLst>
          </p:cNvPr>
          <p:cNvSpPr>
            <a:spLocks noGrp="1"/>
          </p:cNvSpPr>
          <p:nvPr>
            <p:ph idx="1"/>
          </p:nvPr>
        </p:nvSpPr>
        <p:spPr/>
        <p:txBody>
          <a:bodyPr>
            <a:normAutofit/>
          </a:bodyPr>
          <a:lstStyle/>
          <a:p>
            <a:pPr marL="0" indent="0">
              <a:buNone/>
            </a:pPr>
            <a:r>
              <a:rPr lang="en-US" sz="2000" dirty="0"/>
              <a:t>Use this wire adapter to get metadata about a specific object. The response includes metadata describing the object’s fields, child relationships, record type, and theme.</a:t>
            </a:r>
          </a:p>
          <a:p>
            <a:pPr marL="0" indent="0">
              <a:buNone/>
            </a:pPr>
            <a:endParaRPr lang="en-US" sz="2000" dirty="0"/>
          </a:p>
          <a:p>
            <a:pPr marL="0" indent="0">
              <a:buNone/>
            </a:pPr>
            <a:r>
              <a:rPr lang="en-US" sz="2000" dirty="0"/>
              <a:t>import { </a:t>
            </a:r>
            <a:r>
              <a:rPr lang="en-US" sz="2000" dirty="0" err="1"/>
              <a:t>LightningElement</a:t>
            </a:r>
            <a:r>
              <a:rPr lang="en-US" sz="2000" dirty="0"/>
              <a:t>, wire } from '</a:t>
            </a:r>
            <a:r>
              <a:rPr lang="en-US" sz="2000" dirty="0" err="1"/>
              <a:t>lwc</a:t>
            </a:r>
            <a:r>
              <a:rPr lang="en-US" sz="2000" dirty="0"/>
              <a:t>';</a:t>
            </a:r>
          </a:p>
          <a:p>
            <a:pPr marL="0" indent="0">
              <a:buNone/>
            </a:pPr>
            <a:r>
              <a:rPr lang="en-US" sz="2000" dirty="0"/>
              <a:t>import { </a:t>
            </a:r>
            <a:r>
              <a:rPr lang="en-US" sz="2000" dirty="0" err="1"/>
              <a:t>getObjectInfo</a:t>
            </a:r>
            <a:r>
              <a:rPr lang="en-US" sz="2000" dirty="0"/>
              <a:t> } from 'lightning/</a:t>
            </a:r>
            <a:r>
              <a:rPr lang="en-US" sz="2000" dirty="0" err="1"/>
              <a:t>uiObjectInfoApi</a:t>
            </a:r>
            <a:r>
              <a:rPr lang="en-US" sz="2000" dirty="0"/>
              <a:t>';</a:t>
            </a:r>
          </a:p>
          <a:p>
            <a:pPr marL="0" indent="0">
              <a:buNone/>
            </a:pPr>
            <a:r>
              <a:rPr lang="en-US" sz="2000" dirty="0"/>
              <a:t>import ACCOUNT_OBJECT from '@salesforce/schema/Account';</a:t>
            </a:r>
          </a:p>
          <a:p>
            <a:pPr marL="0" indent="0">
              <a:buNone/>
            </a:pPr>
            <a:endParaRPr lang="en-US" sz="2000" dirty="0"/>
          </a:p>
          <a:p>
            <a:pPr marL="0" indent="0">
              <a:buNone/>
            </a:pPr>
            <a:r>
              <a:rPr lang="en-US" sz="2000" dirty="0"/>
              <a:t>export default class Example extends </a:t>
            </a:r>
            <a:r>
              <a:rPr lang="en-US" sz="2000" dirty="0" err="1"/>
              <a:t>LightningElement</a:t>
            </a:r>
            <a:r>
              <a:rPr lang="en-US" sz="2000" dirty="0"/>
              <a:t> {</a:t>
            </a:r>
          </a:p>
          <a:p>
            <a:pPr marL="0" indent="0">
              <a:buNone/>
            </a:pPr>
            <a:r>
              <a:rPr lang="en-US" sz="2000" dirty="0"/>
              <a:t>    @wire(getObjectInfo, { </a:t>
            </a:r>
            <a:r>
              <a:rPr lang="en-US" sz="2000" dirty="0" err="1"/>
              <a:t>objectApiName</a:t>
            </a:r>
            <a:r>
              <a:rPr lang="en-US" sz="2000" dirty="0"/>
              <a:t>: ACCOUNT_OBJECT })</a:t>
            </a:r>
          </a:p>
          <a:p>
            <a:pPr marL="0" indent="0">
              <a:buNone/>
            </a:pPr>
            <a:r>
              <a:rPr lang="en-US" sz="2000" dirty="0"/>
              <a:t>    </a:t>
            </a:r>
            <a:r>
              <a:rPr lang="en-US" sz="2000" dirty="0" err="1"/>
              <a:t>propertyOrFunction</a:t>
            </a:r>
            <a:r>
              <a:rPr lang="en-US" sz="2000" dirty="0"/>
              <a:t>;</a:t>
            </a:r>
          </a:p>
          <a:p>
            <a:pPr marL="0" indent="0">
              <a:buNone/>
            </a:pPr>
            <a:r>
              <a:rPr lang="en-US" sz="2000" dirty="0"/>
              <a:t>}</a:t>
            </a:r>
          </a:p>
        </p:txBody>
      </p:sp>
    </p:spTree>
    <p:extLst>
      <p:ext uri="{BB962C8B-B14F-4D97-AF65-F5344CB8AC3E}">
        <p14:creationId xmlns:p14="http://schemas.microsoft.com/office/powerpoint/2010/main" val="3679352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FC6D-7FAE-4DA8-B103-DFC4FF075547}"/>
              </a:ext>
            </a:extLst>
          </p:cNvPr>
          <p:cNvSpPr>
            <a:spLocks noGrp="1"/>
          </p:cNvSpPr>
          <p:nvPr>
            <p:ph type="title"/>
          </p:nvPr>
        </p:nvSpPr>
        <p:spPr/>
        <p:txBody>
          <a:bodyPr/>
          <a:lstStyle/>
          <a:p>
            <a:r>
              <a:rPr lang="en-US" i="0" dirty="0" err="1">
                <a:solidFill>
                  <a:srgbClr val="080707"/>
                </a:solidFill>
                <a:effectLst/>
                <a:latin typeface="-apple-system"/>
              </a:rPr>
              <a:t>getPicklistValuesByRecordType</a:t>
            </a:r>
            <a:endParaRPr lang="en-US" dirty="0"/>
          </a:p>
        </p:txBody>
      </p:sp>
      <p:sp>
        <p:nvSpPr>
          <p:cNvPr id="3" name="Content Placeholder 2">
            <a:extLst>
              <a:ext uri="{FF2B5EF4-FFF2-40B4-BE49-F238E27FC236}">
                <a16:creationId xmlns:a16="http://schemas.microsoft.com/office/drawing/2014/main" id="{AA914A60-8469-4695-B414-A4E622F27540}"/>
              </a:ext>
            </a:extLst>
          </p:cNvPr>
          <p:cNvSpPr>
            <a:spLocks noGrp="1"/>
          </p:cNvSpPr>
          <p:nvPr>
            <p:ph idx="1"/>
          </p:nvPr>
        </p:nvSpPr>
        <p:spPr/>
        <p:txBody>
          <a:bodyPr>
            <a:normAutofit/>
          </a:bodyPr>
          <a:lstStyle/>
          <a:p>
            <a:pPr marL="0" indent="0">
              <a:buNone/>
            </a:pPr>
            <a:r>
              <a:rPr lang="en-US" sz="2000" dirty="0"/>
              <a:t>Use this wire adapter to get the values for every picklist of a specified record type.</a:t>
            </a:r>
          </a:p>
          <a:p>
            <a:pPr marL="0" indent="0">
              <a:buNone/>
            </a:pPr>
            <a:endParaRPr lang="en-US" sz="2000" dirty="0"/>
          </a:p>
          <a:p>
            <a:pPr marL="0" indent="0">
              <a:buNone/>
            </a:pPr>
            <a:r>
              <a:rPr lang="en-US" sz="2000" dirty="0"/>
              <a:t>import { </a:t>
            </a:r>
            <a:r>
              <a:rPr lang="en-US" sz="2000" dirty="0" err="1"/>
              <a:t>LightningElement</a:t>
            </a:r>
            <a:r>
              <a:rPr lang="en-US" sz="2000" dirty="0"/>
              <a:t>, wire } from '</a:t>
            </a:r>
            <a:r>
              <a:rPr lang="en-US" sz="2000" dirty="0" err="1"/>
              <a:t>lwc</a:t>
            </a:r>
            <a:r>
              <a:rPr lang="en-US" sz="2000" dirty="0"/>
              <a:t>';</a:t>
            </a:r>
          </a:p>
          <a:p>
            <a:pPr marL="0" indent="0">
              <a:buNone/>
            </a:pPr>
            <a:r>
              <a:rPr lang="en-US" sz="2000" dirty="0"/>
              <a:t>import { </a:t>
            </a:r>
            <a:r>
              <a:rPr lang="en-US" sz="2000" dirty="0" err="1"/>
              <a:t>getPicklistValuesByRecordType</a:t>
            </a:r>
            <a:r>
              <a:rPr lang="en-US" sz="2000" dirty="0"/>
              <a:t> } from 'lightning/</a:t>
            </a:r>
            <a:r>
              <a:rPr lang="en-US" sz="2000" dirty="0" err="1"/>
              <a:t>uiObjectInfoApi</a:t>
            </a:r>
            <a:r>
              <a:rPr lang="en-US" sz="2000" dirty="0"/>
              <a:t>';</a:t>
            </a:r>
          </a:p>
          <a:p>
            <a:pPr marL="0" indent="0">
              <a:buNone/>
            </a:pPr>
            <a:r>
              <a:rPr lang="en-US" sz="2000" dirty="0"/>
              <a:t>import ACCOUNT_OBJECT from '@salesforce/schema/Account';</a:t>
            </a:r>
          </a:p>
          <a:p>
            <a:pPr marL="0" indent="0">
              <a:buNone/>
            </a:pPr>
            <a:endParaRPr lang="en-US" sz="2000" dirty="0"/>
          </a:p>
          <a:p>
            <a:pPr marL="0" indent="0">
              <a:buNone/>
            </a:pPr>
            <a:r>
              <a:rPr lang="en-US" sz="2000" dirty="0"/>
              <a:t>export default class Example extends </a:t>
            </a:r>
            <a:r>
              <a:rPr lang="en-US" sz="2000" dirty="0" err="1"/>
              <a:t>LightningElement</a:t>
            </a:r>
            <a:r>
              <a:rPr lang="en-US" sz="2000" dirty="0"/>
              <a:t> {</a:t>
            </a:r>
          </a:p>
          <a:p>
            <a:pPr marL="0" indent="0">
              <a:buNone/>
            </a:pPr>
            <a:r>
              <a:rPr lang="en-US" sz="2000" dirty="0"/>
              <a:t>    @wire(getPicklistValuesByRecordType, { </a:t>
            </a:r>
            <a:r>
              <a:rPr lang="en-US" sz="2000" dirty="0" err="1"/>
              <a:t>objectApiName</a:t>
            </a:r>
            <a:r>
              <a:rPr lang="en-US" sz="2000" dirty="0"/>
              <a:t>: ACCOUNT_OBJECT, </a:t>
            </a:r>
            <a:r>
              <a:rPr lang="en-US" sz="2000" dirty="0" err="1"/>
              <a:t>recordTypeId</a:t>
            </a:r>
            <a:r>
              <a:rPr lang="en-US" sz="2000" dirty="0"/>
              <a:t>: '012000000000000AAA' })</a:t>
            </a:r>
          </a:p>
          <a:p>
            <a:pPr marL="0" indent="0">
              <a:buNone/>
            </a:pPr>
            <a:r>
              <a:rPr lang="en-US" sz="2000" dirty="0"/>
              <a:t>    </a:t>
            </a:r>
            <a:r>
              <a:rPr lang="en-US" sz="2000" dirty="0" err="1"/>
              <a:t>propertyOrFunction</a:t>
            </a:r>
            <a:endParaRPr lang="en-US" sz="2000" dirty="0"/>
          </a:p>
          <a:p>
            <a:pPr marL="0" indent="0">
              <a:buNone/>
            </a:pPr>
            <a:r>
              <a:rPr lang="en-US" sz="2000" dirty="0"/>
              <a:t>}</a:t>
            </a:r>
          </a:p>
        </p:txBody>
      </p:sp>
    </p:spTree>
    <p:extLst>
      <p:ext uri="{BB962C8B-B14F-4D97-AF65-F5344CB8AC3E}">
        <p14:creationId xmlns:p14="http://schemas.microsoft.com/office/powerpoint/2010/main" val="1391718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7EF8-49CC-409B-A608-B0FF96B8B6B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3E05610-C15B-4952-BF64-B7CCDD5F0A4D}"/>
              </a:ext>
            </a:extLst>
          </p:cNvPr>
          <p:cNvSpPr>
            <a:spLocks noGrp="1"/>
          </p:cNvSpPr>
          <p:nvPr>
            <p:ph idx="1"/>
          </p:nvPr>
        </p:nvSpPr>
        <p:spPr/>
        <p:txBody>
          <a:bodyPr>
            <a:normAutofit/>
          </a:bodyPr>
          <a:lstStyle/>
          <a:p>
            <a:r>
              <a:rPr lang="en-US" sz="2000" dirty="0"/>
              <a:t>What is Lighting Data Service?</a:t>
            </a:r>
          </a:p>
          <a:p>
            <a:r>
              <a:rPr lang="en-US" sz="2000" dirty="0"/>
              <a:t>What are benefits if LDS?</a:t>
            </a:r>
          </a:p>
          <a:p>
            <a:r>
              <a:rPr lang="en-US" sz="2000" dirty="0"/>
              <a:t>Can we use Dynamic Fields in LDS?</a:t>
            </a:r>
          </a:p>
        </p:txBody>
      </p:sp>
    </p:spTree>
    <p:extLst>
      <p:ext uri="{BB962C8B-B14F-4D97-AF65-F5344CB8AC3E}">
        <p14:creationId xmlns:p14="http://schemas.microsoft.com/office/powerpoint/2010/main" val="3788659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7EF8-49CC-409B-A608-B0FF96B8B6B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83E05610-C15B-4952-BF64-B7CCDD5F0A4D}"/>
              </a:ext>
            </a:extLst>
          </p:cNvPr>
          <p:cNvSpPr>
            <a:spLocks noGrp="1"/>
          </p:cNvSpPr>
          <p:nvPr>
            <p:ph idx="1"/>
          </p:nvPr>
        </p:nvSpPr>
        <p:spPr/>
        <p:txBody>
          <a:bodyPr>
            <a:normAutofit/>
          </a:bodyPr>
          <a:lstStyle/>
          <a:p>
            <a:pPr marL="0" indent="0">
              <a:buNone/>
            </a:pPr>
            <a:r>
              <a:rPr lang="en-US" sz="2000" dirty="0"/>
              <a:t>Create a Lightning Web Component which will </a:t>
            </a:r>
          </a:p>
          <a:p>
            <a:pPr marL="0" indent="0">
              <a:buNone/>
            </a:pPr>
            <a:endParaRPr lang="en-US" sz="2000" dirty="0"/>
          </a:p>
          <a:p>
            <a:pPr marL="457200" indent="-457200">
              <a:buFont typeface="+mj-lt"/>
              <a:buAutoNum type="arabicPeriod"/>
            </a:pPr>
            <a:r>
              <a:rPr lang="en-US" sz="2000" dirty="0"/>
              <a:t>Fetch the Account Information</a:t>
            </a:r>
          </a:p>
          <a:p>
            <a:pPr marL="457200" indent="-457200">
              <a:buFont typeface="+mj-lt"/>
              <a:buAutoNum type="arabicPeriod"/>
            </a:pPr>
            <a:r>
              <a:rPr lang="en-US" sz="2000" dirty="0"/>
              <a:t>Fetch the Account Industry Information</a:t>
            </a:r>
          </a:p>
          <a:p>
            <a:pPr marL="0" indent="0">
              <a:buNone/>
            </a:pPr>
            <a:endParaRPr lang="en-US" sz="2000" dirty="0"/>
          </a:p>
          <a:p>
            <a:pPr marL="0" indent="0">
              <a:buNone/>
            </a:pPr>
            <a:r>
              <a:rPr lang="en-US" sz="2000" dirty="0"/>
              <a:t>Create a Lightning Combo box to display Account Industry, Create input fields to take input for account name and phone.</a:t>
            </a:r>
          </a:p>
          <a:p>
            <a:pPr marL="0" indent="0">
              <a:buNone/>
            </a:pPr>
            <a:endParaRPr lang="en-US" sz="2000" dirty="0"/>
          </a:p>
          <a:p>
            <a:pPr marL="0" indent="0">
              <a:buNone/>
            </a:pPr>
            <a:r>
              <a:rPr lang="en-US" sz="2000" dirty="0"/>
              <a:t>Have a button to create account record and it should create account for the </a:t>
            </a:r>
            <a:r>
              <a:rPr lang="en-US" sz="2000"/>
              <a:t>selected industry</a:t>
            </a:r>
            <a:endParaRPr lang="en-US" sz="2000" dirty="0"/>
          </a:p>
          <a:p>
            <a:pPr marL="0" indent="0">
              <a:buNone/>
            </a:pPr>
            <a:endParaRPr lang="en-US" sz="2000" dirty="0"/>
          </a:p>
        </p:txBody>
      </p:sp>
    </p:spTree>
    <p:extLst>
      <p:ext uri="{BB962C8B-B14F-4D97-AF65-F5344CB8AC3E}">
        <p14:creationId xmlns:p14="http://schemas.microsoft.com/office/powerpoint/2010/main" val="1812002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Call Apex using @wire</a:t>
            </a:r>
          </a:p>
          <a:p>
            <a:pPr marL="685800" indent="-457200" rtl="0" fontAlgn="base">
              <a:lnSpc>
                <a:spcPct val="150000"/>
              </a:lnSpc>
              <a:spcBef>
                <a:spcPts val="0"/>
              </a:spcBef>
              <a:spcAft>
                <a:spcPts val="0"/>
              </a:spcAft>
              <a:buFont typeface="+mj-lt"/>
              <a:buAutoNum type="arabicPeriod"/>
            </a:pPr>
            <a:r>
              <a:rPr lang="en-US" sz="2000" dirty="0">
                <a:solidFill>
                  <a:srgbClr val="000000"/>
                </a:solidFill>
                <a:latin typeface="Georgia" panose="02040502050405020303" pitchFamily="18" charset="0"/>
              </a:rPr>
              <a:t>Error handling in @wire methods</a:t>
            </a:r>
          </a:p>
          <a:p>
            <a:pPr marL="685800" indent="-4572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Georgia" panose="02040502050405020303" pitchFamily="18" charset="0"/>
              </a:rPr>
              <a:t>Call Apex using the imperative method</a:t>
            </a:r>
            <a:endParaRPr lang="en-US" sz="20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48558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0801-C388-4CC0-A29E-69869E15E3A2}"/>
              </a:ext>
            </a:extLst>
          </p:cNvPr>
          <p:cNvSpPr>
            <a:spLocks noGrp="1"/>
          </p:cNvSpPr>
          <p:nvPr>
            <p:ph type="title"/>
          </p:nvPr>
        </p:nvSpPr>
        <p:spPr>
          <a:xfrm>
            <a:off x="400455" y="97277"/>
            <a:ext cx="10515600" cy="1325563"/>
          </a:xfrm>
        </p:spPr>
        <p:txBody>
          <a:bodyPr/>
          <a:lstStyle/>
          <a:p>
            <a:r>
              <a:rPr lang="en-US" dirty="0"/>
              <a:t>LWC vs Aura</a:t>
            </a:r>
          </a:p>
        </p:txBody>
      </p:sp>
      <p:sp>
        <p:nvSpPr>
          <p:cNvPr id="6" name="Content Placeholder 5">
            <a:extLst>
              <a:ext uri="{FF2B5EF4-FFF2-40B4-BE49-F238E27FC236}">
                <a16:creationId xmlns:a16="http://schemas.microsoft.com/office/drawing/2014/main" id="{FC8A6EA1-A651-45B8-B8A7-0D1C0FE83583}"/>
              </a:ext>
            </a:extLst>
          </p:cNvPr>
          <p:cNvSpPr>
            <a:spLocks noGrp="1"/>
          </p:cNvSpPr>
          <p:nvPr>
            <p:ph idx="1"/>
          </p:nvPr>
        </p:nvSpPr>
        <p:spPr>
          <a:xfrm>
            <a:off x="400455" y="4905407"/>
            <a:ext cx="10515600" cy="1855316"/>
          </a:xfrm>
        </p:spPr>
        <p:txBody>
          <a:bodyPr>
            <a:normAutofit/>
          </a:bodyPr>
          <a:lstStyle/>
          <a:p>
            <a:pPr marL="0" indent="0">
              <a:buNone/>
            </a:pPr>
            <a:r>
              <a:rPr lang="en-US" sz="1800" dirty="0"/>
              <a:t>At the same time, many different frameworks came into the picture like Angular, React, and Aura. All these frameworks came with these missing key elements that we needed to create UI components. Like</a:t>
            </a:r>
          </a:p>
          <a:p>
            <a:r>
              <a:rPr lang="en-US" sz="1800" dirty="0"/>
              <a:t>Shadow DOM</a:t>
            </a:r>
          </a:p>
          <a:p>
            <a:r>
              <a:rPr lang="en-US" sz="1800" dirty="0"/>
              <a:t>Custom Templates</a:t>
            </a:r>
          </a:p>
          <a:p>
            <a:r>
              <a:rPr lang="en-US" sz="1800" dirty="0"/>
              <a:t>Custom Elements</a:t>
            </a:r>
          </a:p>
        </p:txBody>
      </p:sp>
      <p:pic>
        <p:nvPicPr>
          <p:cNvPr id="4" name="Picture 3">
            <a:extLst>
              <a:ext uri="{FF2B5EF4-FFF2-40B4-BE49-F238E27FC236}">
                <a16:creationId xmlns:a16="http://schemas.microsoft.com/office/drawing/2014/main" id="{C113BA29-FB3C-413A-8C38-19191BEBD8D8}"/>
              </a:ext>
            </a:extLst>
          </p:cNvPr>
          <p:cNvPicPr>
            <a:picLocks noChangeAspect="1"/>
          </p:cNvPicPr>
          <p:nvPr/>
        </p:nvPicPr>
        <p:blipFill>
          <a:blip r:embed="rId2"/>
          <a:stretch>
            <a:fillRect/>
          </a:stretch>
        </p:blipFill>
        <p:spPr>
          <a:xfrm>
            <a:off x="0" y="1032382"/>
            <a:ext cx="12192000" cy="3716912"/>
          </a:xfrm>
          <a:prstGeom prst="rect">
            <a:avLst/>
          </a:prstGeom>
        </p:spPr>
      </p:pic>
    </p:spTree>
    <p:extLst>
      <p:ext uri="{BB962C8B-B14F-4D97-AF65-F5344CB8AC3E}">
        <p14:creationId xmlns:p14="http://schemas.microsoft.com/office/powerpoint/2010/main" val="118052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33AF-CFDC-4128-99D9-AFCBF570A32A}"/>
              </a:ext>
            </a:extLst>
          </p:cNvPr>
          <p:cNvSpPr>
            <a:spLocks noGrp="1"/>
          </p:cNvSpPr>
          <p:nvPr>
            <p:ph type="title"/>
          </p:nvPr>
        </p:nvSpPr>
        <p:spPr/>
        <p:txBody>
          <a:bodyPr/>
          <a:lstStyle/>
          <a:p>
            <a:r>
              <a:rPr lang="en-US" dirty="0"/>
              <a:t>@wire adaptor in Salesforce</a:t>
            </a:r>
          </a:p>
        </p:txBody>
      </p:sp>
      <p:sp>
        <p:nvSpPr>
          <p:cNvPr id="3" name="Content Placeholder 2">
            <a:extLst>
              <a:ext uri="{FF2B5EF4-FFF2-40B4-BE49-F238E27FC236}">
                <a16:creationId xmlns:a16="http://schemas.microsoft.com/office/drawing/2014/main" id="{5FD44276-CE8D-4492-9C43-D2F4D051907B}"/>
              </a:ext>
            </a:extLst>
          </p:cNvPr>
          <p:cNvSpPr>
            <a:spLocks noGrp="1"/>
          </p:cNvSpPr>
          <p:nvPr>
            <p:ph idx="1"/>
          </p:nvPr>
        </p:nvSpPr>
        <p:spPr/>
        <p:txBody>
          <a:bodyPr>
            <a:normAutofit/>
          </a:bodyPr>
          <a:lstStyle/>
          <a:p>
            <a:pPr marL="457200" indent="-457200">
              <a:buFont typeface="+mj-lt"/>
              <a:buAutoNum type="arabicPeriod"/>
            </a:pPr>
            <a:r>
              <a:rPr lang="en-US" sz="2000" dirty="0"/>
              <a:t>To read Salesforce data, Lightning web components use a reactive wire service. </a:t>
            </a:r>
          </a:p>
          <a:p>
            <a:pPr marL="457200" indent="-457200">
              <a:buFont typeface="+mj-lt"/>
              <a:buAutoNum type="arabicPeriod"/>
            </a:pPr>
            <a:r>
              <a:rPr lang="en-US" sz="2000" dirty="0"/>
              <a:t>To use @wire to call an Apex method, annotate the Apex method with </a:t>
            </a:r>
            <a:r>
              <a:rPr lang="en-US" sz="2000" dirty="0">
                <a:highlight>
                  <a:srgbClr val="FFFF00"/>
                </a:highlight>
              </a:rPr>
              <a:t>@AuraEnabled(cacheable=true)</a:t>
            </a:r>
          </a:p>
          <a:p>
            <a:pPr marL="457200" indent="-457200">
              <a:buFont typeface="+mj-lt"/>
              <a:buAutoNum type="arabicPeriod"/>
            </a:pPr>
            <a:r>
              <a:rPr lang="en-US" sz="2000" dirty="0"/>
              <a:t>A client-side Lightning Data Service cache is checked before issuing the network call to invoke the Apex method on the server.</a:t>
            </a:r>
          </a:p>
          <a:p>
            <a:pPr marL="457200" indent="-457200">
              <a:buFont typeface="+mj-lt"/>
              <a:buAutoNum type="arabicPeriod"/>
            </a:pPr>
            <a:r>
              <a:rPr lang="en-US" sz="2000" dirty="0"/>
              <a:t>To refresh stale data, call </a:t>
            </a:r>
            <a:r>
              <a:rPr lang="en-US" sz="2000" dirty="0" err="1">
                <a:highlight>
                  <a:srgbClr val="FFFF00"/>
                </a:highlight>
              </a:rPr>
              <a:t>refreshApex</a:t>
            </a:r>
            <a:r>
              <a:rPr lang="en-US" sz="2000" dirty="0">
                <a:highlight>
                  <a:srgbClr val="FFFF00"/>
                </a:highlight>
              </a:rPr>
              <a:t>(),</a:t>
            </a:r>
            <a:r>
              <a:rPr lang="en-US" sz="2000" dirty="0"/>
              <a:t> because Lightning Data Service doesn’t manage data provisioned by Apex.</a:t>
            </a:r>
          </a:p>
          <a:p>
            <a:pPr marL="457200" indent="-457200">
              <a:buFont typeface="+mj-lt"/>
              <a:buAutoNum type="arabicPeriod"/>
            </a:pPr>
            <a:r>
              <a:rPr lang="en-US" sz="2000" dirty="0"/>
              <a:t>The data returned by @wire is </a:t>
            </a:r>
            <a:r>
              <a:rPr lang="en-US" sz="2000" dirty="0" err="1"/>
              <a:t>readonly</a:t>
            </a:r>
            <a:r>
              <a:rPr lang="en-US" sz="2000" dirty="0"/>
              <a:t> that means we can not modify the data. If you want make a shallow copy and then modify it.</a:t>
            </a:r>
          </a:p>
        </p:txBody>
      </p:sp>
    </p:spTree>
    <p:extLst>
      <p:ext uri="{BB962C8B-B14F-4D97-AF65-F5344CB8AC3E}">
        <p14:creationId xmlns:p14="http://schemas.microsoft.com/office/powerpoint/2010/main" val="15675964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33AF-CFDC-4128-99D9-AFCBF570A32A}"/>
              </a:ext>
            </a:extLst>
          </p:cNvPr>
          <p:cNvSpPr>
            <a:spLocks noGrp="1"/>
          </p:cNvSpPr>
          <p:nvPr>
            <p:ph type="title"/>
          </p:nvPr>
        </p:nvSpPr>
        <p:spPr>
          <a:xfrm>
            <a:off x="405156" y="413763"/>
            <a:ext cx="10515600" cy="1325563"/>
          </a:xfrm>
        </p:spPr>
        <p:txBody>
          <a:bodyPr/>
          <a:lstStyle/>
          <a:p>
            <a:r>
              <a:rPr lang="en-US" dirty="0"/>
              <a:t>JS Syntax to Call Apex Method</a:t>
            </a:r>
          </a:p>
        </p:txBody>
      </p:sp>
      <p:pic>
        <p:nvPicPr>
          <p:cNvPr id="7" name="Picture 6">
            <a:extLst>
              <a:ext uri="{FF2B5EF4-FFF2-40B4-BE49-F238E27FC236}">
                <a16:creationId xmlns:a16="http://schemas.microsoft.com/office/drawing/2014/main" id="{22660138-FCE8-491E-AA6C-7513B843DDE2}"/>
              </a:ext>
            </a:extLst>
          </p:cNvPr>
          <p:cNvPicPr>
            <a:picLocks noChangeAspect="1"/>
          </p:cNvPicPr>
          <p:nvPr/>
        </p:nvPicPr>
        <p:blipFill>
          <a:blip r:embed="rId2"/>
          <a:stretch>
            <a:fillRect/>
          </a:stretch>
        </p:blipFill>
        <p:spPr>
          <a:xfrm>
            <a:off x="405156" y="2046354"/>
            <a:ext cx="11381688" cy="3391407"/>
          </a:xfrm>
          <a:prstGeom prst="rect">
            <a:avLst/>
          </a:prstGeom>
        </p:spPr>
      </p:pic>
    </p:spTree>
    <p:extLst>
      <p:ext uri="{BB962C8B-B14F-4D97-AF65-F5344CB8AC3E}">
        <p14:creationId xmlns:p14="http://schemas.microsoft.com/office/powerpoint/2010/main" val="1551844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A2A7-3B6D-4670-BE80-BC15189461D3}"/>
              </a:ext>
            </a:extLst>
          </p:cNvPr>
          <p:cNvSpPr>
            <a:spLocks noGrp="1"/>
          </p:cNvSpPr>
          <p:nvPr>
            <p:ph type="title"/>
          </p:nvPr>
        </p:nvSpPr>
        <p:spPr/>
        <p:txBody>
          <a:bodyPr/>
          <a:lstStyle/>
          <a:p>
            <a:r>
              <a:rPr lang="en-US" dirty="0"/>
              <a:t>Imperative Apex</a:t>
            </a:r>
          </a:p>
        </p:txBody>
      </p:sp>
      <p:sp>
        <p:nvSpPr>
          <p:cNvPr id="3" name="Content Placeholder 2">
            <a:extLst>
              <a:ext uri="{FF2B5EF4-FFF2-40B4-BE49-F238E27FC236}">
                <a16:creationId xmlns:a16="http://schemas.microsoft.com/office/drawing/2014/main" id="{EEC98D80-EDD9-4102-B109-F639440576B2}"/>
              </a:ext>
            </a:extLst>
          </p:cNvPr>
          <p:cNvSpPr>
            <a:spLocks noGrp="1"/>
          </p:cNvSpPr>
          <p:nvPr>
            <p:ph idx="1"/>
          </p:nvPr>
        </p:nvSpPr>
        <p:spPr/>
        <p:txBody>
          <a:bodyPr>
            <a:normAutofit/>
          </a:bodyPr>
          <a:lstStyle/>
          <a:p>
            <a:pPr marL="0" indent="0">
              <a:buNone/>
            </a:pPr>
            <a:r>
              <a:rPr lang="en-US" sz="2000" dirty="0"/>
              <a:t>To control when the method invocation occurs (for example, in response to clicking a button), call the method imperatively. When you call a method imperatively, you receive only a single response</a:t>
            </a:r>
          </a:p>
          <a:p>
            <a:pPr marL="0" indent="0">
              <a:buNone/>
            </a:pPr>
            <a:endParaRPr lang="en-US" sz="2000" dirty="0"/>
          </a:p>
          <a:p>
            <a:pPr marL="0" indent="0">
              <a:buNone/>
            </a:pPr>
            <a:r>
              <a:rPr lang="en-US" sz="2000" dirty="0"/>
              <a:t>In the following scenarios, you must call an Apex method imperatively as opposed to using @wire.</a:t>
            </a:r>
          </a:p>
          <a:p>
            <a:pPr marL="0" indent="0">
              <a:buNone/>
            </a:pPr>
            <a:endParaRPr lang="en-US" sz="2000" dirty="0"/>
          </a:p>
          <a:p>
            <a:pPr marL="457200" indent="-457200">
              <a:buFont typeface="+mj-lt"/>
              <a:buAutoNum type="arabicPeriod"/>
            </a:pPr>
            <a:r>
              <a:rPr lang="en-US" sz="2000" dirty="0"/>
              <a:t>To call a method that isn’t annotated with cacheable=true, which includes any method that inserts, updates, or deletes data.</a:t>
            </a:r>
          </a:p>
          <a:p>
            <a:pPr marL="457200" indent="-457200">
              <a:buFont typeface="+mj-lt"/>
              <a:buAutoNum type="arabicPeriod"/>
            </a:pPr>
            <a:r>
              <a:rPr lang="en-US" sz="2000" dirty="0"/>
              <a:t>To control when the invocation occurs.</a:t>
            </a:r>
          </a:p>
          <a:p>
            <a:pPr marL="457200" indent="-457200">
              <a:buFont typeface="+mj-lt"/>
              <a:buAutoNum type="arabicPeriod"/>
            </a:pPr>
            <a:r>
              <a:rPr lang="en-US" sz="2000" dirty="0"/>
              <a:t>To work with objects that aren’t supported by User Interface API, like Task and Event</a:t>
            </a:r>
          </a:p>
        </p:txBody>
      </p:sp>
    </p:spTree>
    <p:extLst>
      <p:ext uri="{BB962C8B-B14F-4D97-AF65-F5344CB8AC3E}">
        <p14:creationId xmlns:p14="http://schemas.microsoft.com/office/powerpoint/2010/main" val="4273498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A2A7-3B6D-4670-BE80-BC15189461D3}"/>
              </a:ext>
            </a:extLst>
          </p:cNvPr>
          <p:cNvSpPr>
            <a:spLocks noGrp="1"/>
          </p:cNvSpPr>
          <p:nvPr>
            <p:ph type="title"/>
          </p:nvPr>
        </p:nvSpPr>
        <p:spPr/>
        <p:txBody>
          <a:bodyPr/>
          <a:lstStyle/>
          <a:p>
            <a:r>
              <a:rPr lang="en-US" dirty="0"/>
              <a:t>JS Syntax for Imperative Apex</a:t>
            </a:r>
          </a:p>
        </p:txBody>
      </p:sp>
      <p:pic>
        <p:nvPicPr>
          <p:cNvPr id="7" name="Picture 6">
            <a:extLst>
              <a:ext uri="{FF2B5EF4-FFF2-40B4-BE49-F238E27FC236}">
                <a16:creationId xmlns:a16="http://schemas.microsoft.com/office/drawing/2014/main" id="{97DC8865-FC63-4E61-95D3-98D72B6D93F9}"/>
              </a:ext>
            </a:extLst>
          </p:cNvPr>
          <p:cNvPicPr>
            <a:picLocks noChangeAspect="1"/>
          </p:cNvPicPr>
          <p:nvPr/>
        </p:nvPicPr>
        <p:blipFill>
          <a:blip r:embed="rId2"/>
          <a:stretch>
            <a:fillRect/>
          </a:stretch>
        </p:blipFill>
        <p:spPr>
          <a:xfrm>
            <a:off x="838200" y="1806710"/>
            <a:ext cx="4343400" cy="2038350"/>
          </a:xfrm>
          <a:prstGeom prst="rect">
            <a:avLst/>
          </a:prstGeom>
        </p:spPr>
      </p:pic>
      <p:pic>
        <p:nvPicPr>
          <p:cNvPr id="9" name="Picture 8">
            <a:extLst>
              <a:ext uri="{FF2B5EF4-FFF2-40B4-BE49-F238E27FC236}">
                <a16:creationId xmlns:a16="http://schemas.microsoft.com/office/drawing/2014/main" id="{B7E88DBB-0792-47DD-90DD-667DE7E2F939}"/>
              </a:ext>
            </a:extLst>
          </p:cNvPr>
          <p:cNvPicPr>
            <a:picLocks noChangeAspect="1"/>
          </p:cNvPicPr>
          <p:nvPr/>
        </p:nvPicPr>
        <p:blipFill>
          <a:blip r:embed="rId3"/>
          <a:stretch>
            <a:fillRect/>
          </a:stretch>
        </p:blipFill>
        <p:spPr>
          <a:xfrm>
            <a:off x="5377437" y="1806710"/>
            <a:ext cx="6631561" cy="2572054"/>
          </a:xfrm>
          <a:prstGeom prst="rect">
            <a:avLst/>
          </a:prstGeom>
        </p:spPr>
      </p:pic>
    </p:spTree>
    <p:extLst>
      <p:ext uri="{BB962C8B-B14F-4D97-AF65-F5344CB8AC3E}">
        <p14:creationId xmlns:p14="http://schemas.microsoft.com/office/powerpoint/2010/main" val="748142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BF9F-95F9-44FE-A084-A2BC96498BE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4231076-015A-46C7-9F03-15B91B98BD4F}"/>
              </a:ext>
            </a:extLst>
          </p:cNvPr>
          <p:cNvSpPr>
            <a:spLocks noGrp="1"/>
          </p:cNvSpPr>
          <p:nvPr>
            <p:ph idx="1"/>
          </p:nvPr>
        </p:nvSpPr>
        <p:spPr/>
        <p:txBody>
          <a:bodyPr>
            <a:normAutofit/>
          </a:bodyPr>
          <a:lstStyle/>
          <a:p>
            <a:pPr marL="457200" indent="-457200">
              <a:buFont typeface="+mj-lt"/>
              <a:buAutoNum type="arabicPeriod"/>
            </a:pPr>
            <a:r>
              <a:rPr lang="en-US" sz="2000" dirty="0"/>
              <a:t>What are the requirement to make the apex call from LWC?</a:t>
            </a:r>
          </a:p>
          <a:p>
            <a:pPr marL="457200" indent="-457200">
              <a:buFont typeface="+mj-lt"/>
              <a:buAutoNum type="arabicPeriod"/>
            </a:pPr>
            <a:r>
              <a:rPr lang="en-US" sz="2000" dirty="0"/>
              <a:t>What are the minimum requirement to make a @wire call?</a:t>
            </a:r>
          </a:p>
          <a:p>
            <a:pPr marL="457200" indent="-457200">
              <a:buFont typeface="+mj-lt"/>
              <a:buAutoNum type="arabicPeriod"/>
            </a:pPr>
            <a:r>
              <a:rPr lang="en-US" sz="2000" dirty="0"/>
              <a:t>Can we call a @wire method with button click?</a:t>
            </a:r>
          </a:p>
          <a:p>
            <a:pPr marL="457200" indent="-457200">
              <a:buFont typeface="+mj-lt"/>
              <a:buAutoNum type="arabicPeriod"/>
            </a:pPr>
            <a:r>
              <a:rPr lang="en-US" sz="2000" dirty="0"/>
              <a:t>Can we mutate the data returned by @wire method by default</a:t>
            </a:r>
          </a:p>
          <a:p>
            <a:pPr marL="457200" indent="-457200">
              <a:buFont typeface="+mj-lt"/>
              <a:buAutoNum type="arabicPeriod"/>
            </a:pPr>
            <a:r>
              <a:rPr lang="en-US" sz="2000" dirty="0"/>
              <a:t>Can we perform the DML from the apex method which is called from @wire adaptor?</a:t>
            </a:r>
          </a:p>
        </p:txBody>
      </p:sp>
    </p:spTree>
    <p:extLst>
      <p:ext uri="{BB962C8B-B14F-4D97-AF65-F5344CB8AC3E}">
        <p14:creationId xmlns:p14="http://schemas.microsoft.com/office/powerpoint/2010/main" val="915374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693-08F0-47ED-8674-BB6DF0A7FEF8}"/>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3751FF36-1287-4141-88D4-0583931BCB3C}"/>
              </a:ext>
            </a:extLst>
          </p:cNvPr>
          <p:cNvSpPr>
            <a:spLocks noGrp="1"/>
          </p:cNvSpPr>
          <p:nvPr>
            <p:ph idx="1"/>
          </p:nvPr>
        </p:nvSpPr>
        <p:spPr/>
        <p:txBody>
          <a:bodyPr>
            <a:normAutofit/>
          </a:bodyPr>
          <a:lstStyle/>
          <a:p>
            <a:pPr marL="457200" indent="-457200">
              <a:buFont typeface="+mj-lt"/>
              <a:buAutoNum type="arabicPeriod"/>
            </a:pPr>
            <a:r>
              <a:rPr lang="en-US" sz="2000" dirty="0"/>
              <a:t>Create a LWC which will call the apex class method using @wire method that will return the list of top 10 accounts and do console.log for the data. Display the list of accounts in LWC. </a:t>
            </a:r>
            <a:r>
              <a:rPr lang="en-US" sz="2000" dirty="0">
                <a:highlight>
                  <a:srgbClr val="FFFF00"/>
                </a:highlight>
              </a:rPr>
              <a:t>Name the component as </a:t>
            </a:r>
            <a:r>
              <a:rPr lang="en-US" sz="2000" dirty="0" err="1">
                <a:highlight>
                  <a:srgbClr val="FFFF00"/>
                </a:highlight>
              </a:rPr>
              <a:t>wireAccountList</a:t>
            </a:r>
            <a:endParaRPr lang="en-US" sz="2000" dirty="0">
              <a:highlight>
                <a:srgbClr val="FFFF00"/>
              </a:highlight>
            </a:endParaRPr>
          </a:p>
          <a:p>
            <a:pPr marL="914400" lvl="1" indent="-457200">
              <a:buFont typeface="+mj-lt"/>
              <a:buAutoNum type="arabicPeriod"/>
            </a:pPr>
            <a:r>
              <a:rPr lang="en-US" sz="1600" dirty="0"/>
              <a:t>Account Name, Industry, Phone &amp; Rating</a:t>
            </a:r>
          </a:p>
          <a:p>
            <a:pPr marL="457200" indent="-457200">
              <a:buFont typeface="+mj-lt"/>
              <a:buAutoNum type="arabicPeriod"/>
            </a:pPr>
            <a:r>
              <a:rPr lang="en-US" sz="2000" dirty="0"/>
              <a:t>Create a LWC which will call the apex class method using @wire method but make sure that the method will be called from a button click that will return the list of top 10 accounts and do console.log for the data. Display the list of accounts in LWC. </a:t>
            </a:r>
            <a:r>
              <a:rPr lang="en-US" sz="2000" dirty="0">
                <a:highlight>
                  <a:srgbClr val="FFFF00"/>
                </a:highlight>
              </a:rPr>
              <a:t>Use the same component as assignment 1</a:t>
            </a:r>
          </a:p>
          <a:p>
            <a:pPr marL="914400" lvl="1" indent="-457200">
              <a:buFont typeface="+mj-lt"/>
              <a:buAutoNum type="arabicPeriod"/>
            </a:pPr>
            <a:r>
              <a:rPr lang="en-US" sz="1600" dirty="0"/>
              <a:t>Account Name, Industry, Phone &amp; Rating</a:t>
            </a:r>
          </a:p>
          <a:p>
            <a:pPr marL="457200" indent="-457200">
              <a:buFont typeface="+mj-lt"/>
              <a:buAutoNum type="arabicPeriod"/>
            </a:pPr>
            <a:r>
              <a:rPr lang="en-US" sz="2000" dirty="0"/>
              <a:t>Create a LWC Component to display the input to create Account Record and have a button. On the Button click call a method, that method should create the account in Salesforce. Name the component as </a:t>
            </a:r>
            <a:r>
              <a:rPr lang="en-US" sz="2000" dirty="0" err="1"/>
              <a:t>wireCreateAccount</a:t>
            </a:r>
            <a:endParaRPr lang="en-US" sz="2000" dirty="0"/>
          </a:p>
          <a:p>
            <a:pPr marL="914400" lvl="1" indent="-457200">
              <a:buFont typeface="+mj-lt"/>
              <a:buAutoNum type="arabicPeriod"/>
            </a:pPr>
            <a:r>
              <a:rPr lang="en-US" sz="1600" dirty="0"/>
              <a:t>Name, Phone</a:t>
            </a:r>
          </a:p>
        </p:txBody>
      </p:sp>
    </p:spTree>
    <p:extLst>
      <p:ext uri="{BB962C8B-B14F-4D97-AF65-F5344CB8AC3E}">
        <p14:creationId xmlns:p14="http://schemas.microsoft.com/office/powerpoint/2010/main" val="3809191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693-08F0-47ED-8674-BB6DF0A7FEF8}"/>
              </a:ext>
            </a:extLst>
          </p:cNvPr>
          <p:cNvSpPr>
            <a:spLocks noGrp="1"/>
          </p:cNvSpPr>
          <p:nvPr>
            <p:ph type="title"/>
          </p:nvPr>
        </p:nvSpPr>
        <p:spPr>
          <a:xfrm>
            <a:off x="838200" y="18255"/>
            <a:ext cx="10515600" cy="993422"/>
          </a:xfrm>
        </p:spPr>
        <p:txBody>
          <a:bodyPr/>
          <a:lstStyle/>
          <a:p>
            <a:r>
              <a:rPr lang="en-US" dirty="0"/>
              <a:t>Assignments</a:t>
            </a:r>
          </a:p>
        </p:txBody>
      </p:sp>
      <p:sp>
        <p:nvSpPr>
          <p:cNvPr id="3" name="Content Placeholder 2">
            <a:extLst>
              <a:ext uri="{FF2B5EF4-FFF2-40B4-BE49-F238E27FC236}">
                <a16:creationId xmlns:a16="http://schemas.microsoft.com/office/drawing/2014/main" id="{3751FF36-1287-4141-88D4-0583931BCB3C}"/>
              </a:ext>
            </a:extLst>
          </p:cNvPr>
          <p:cNvSpPr>
            <a:spLocks noGrp="1"/>
          </p:cNvSpPr>
          <p:nvPr>
            <p:ph idx="1"/>
          </p:nvPr>
        </p:nvSpPr>
        <p:spPr>
          <a:xfrm>
            <a:off x="838200" y="1138186"/>
            <a:ext cx="10515600" cy="5262563"/>
          </a:xfrm>
        </p:spPr>
        <p:txBody>
          <a:bodyPr>
            <a:noAutofit/>
          </a:bodyPr>
          <a:lstStyle/>
          <a:p>
            <a:pPr marL="0" indent="0">
              <a:buNone/>
            </a:pPr>
            <a:r>
              <a:rPr lang="en-US" sz="1600" dirty="0"/>
              <a:t>Create a LWC which will call the apex class method using @wire method that will return the list of top 10 accounts and do console.log for the data. On the Left half of the component. Display the list of accounts in LWC. </a:t>
            </a:r>
            <a:r>
              <a:rPr lang="en-US" sz="1600" dirty="0">
                <a:highlight>
                  <a:srgbClr val="FFFF00"/>
                </a:highlight>
              </a:rPr>
              <a:t>Name the component as </a:t>
            </a:r>
            <a:r>
              <a:rPr lang="en-US" sz="1600" dirty="0" err="1">
                <a:highlight>
                  <a:srgbClr val="FFFF00"/>
                </a:highlight>
              </a:rPr>
              <a:t>wireAccountList</a:t>
            </a:r>
            <a:endParaRPr lang="en-US" sz="1600" dirty="0">
              <a:highlight>
                <a:srgbClr val="FFFF00"/>
              </a:highlight>
            </a:endParaRPr>
          </a:p>
          <a:p>
            <a:pPr marL="0" indent="0">
              <a:buNone/>
            </a:pPr>
            <a:r>
              <a:rPr lang="en-US" sz="1600" dirty="0">
                <a:highlight>
                  <a:srgbClr val="FFFF00"/>
                </a:highlight>
              </a:rPr>
              <a:t>Display Following Fields</a:t>
            </a:r>
          </a:p>
          <a:p>
            <a:pPr marL="0" indent="0">
              <a:buNone/>
            </a:pPr>
            <a:r>
              <a:rPr lang="en-US" sz="1600" dirty="0"/>
              <a:t>Account Name, Industry, Phone &amp; Rating</a:t>
            </a:r>
          </a:p>
          <a:p>
            <a:pPr marL="0" indent="0">
              <a:buNone/>
            </a:pPr>
            <a:r>
              <a:rPr lang="en-US" sz="1600" dirty="0"/>
              <a:t>When clicking on any Account Record it should display the details about the clicked account on the right half. With following fields</a:t>
            </a:r>
          </a:p>
          <a:p>
            <a:pPr marL="0" indent="0">
              <a:buNone/>
            </a:pPr>
            <a:r>
              <a:rPr lang="en-US" sz="1600" dirty="0"/>
              <a:t>Account Name – Bold</a:t>
            </a:r>
          </a:p>
          <a:p>
            <a:pPr marL="0" indent="0">
              <a:buNone/>
            </a:pPr>
            <a:r>
              <a:rPr lang="en-US" sz="1600" dirty="0"/>
              <a:t>Phone, Type, No of Employees, Industry, Website &amp; Address</a:t>
            </a:r>
          </a:p>
          <a:p>
            <a:pPr marL="0" indent="0">
              <a:buNone/>
            </a:pPr>
            <a:endParaRPr lang="en-US" sz="1600" dirty="0"/>
          </a:p>
          <a:p>
            <a:pPr marL="0" indent="0">
              <a:buNone/>
            </a:pPr>
            <a:r>
              <a:rPr lang="en-US" sz="1600" dirty="0"/>
              <a:t>Note – You need to apply the concept of events here. Create Three Component</a:t>
            </a:r>
          </a:p>
          <a:p>
            <a:pPr marL="342900" indent="-342900">
              <a:buFont typeface="+mj-lt"/>
              <a:buAutoNum type="arabicPeriod"/>
            </a:pPr>
            <a:r>
              <a:rPr lang="en-US" sz="1600" dirty="0" err="1"/>
              <a:t>wireAccountList</a:t>
            </a:r>
            <a:r>
              <a:rPr lang="en-US" sz="1600" dirty="0"/>
              <a:t> – Should call the apex class and have the list of account.</a:t>
            </a:r>
          </a:p>
          <a:p>
            <a:pPr marL="342900" indent="-342900">
              <a:buFont typeface="+mj-lt"/>
              <a:buAutoNum type="arabicPeriod"/>
            </a:pPr>
            <a:r>
              <a:rPr lang="en-US" sz="1600" dirty="0" err="1"/>
              <a:t>wireAccountTile</a:t>
            </a:r>
            <a:r>
              <a:rPr lang="en-US" sz="1600" dirty="0"/>
              <a:t> – Should accept account using public property and display the account information Account Name, Industry, Phone &amp; Rating</a:t>
            </a:r>
          </a:p>
          <a:p>
            <a:pPr marL="342900" indent="-342900">
              <a:buFont typeface="+mj-lt"/>
              <a:buAutoNum type="arabicPeriod"/>
            </a:pPr>
            <a:r>
              <a:rPr lang="en-US" sz="1600" dirty="0" err="1"/>
              <a:t>wireAccountInformation</a:t>
            </a:r>
            <a:r>
              <a:rPr lang="en-US" sz="1600" dirty="0"/>
              <a:t> – Should Accept selected account using public property and display the complete account information.</a:t>
            </a:r>
          </a:p>
          <a:p>
            <a:pPr marL="0" indent="0">
              <a:buNone/>
            </a:pPr>
            <a:endParaRPr lang="en-US" sz="1600" dirty="0"/>
          </a:p>
          <a:p>
            <a:pPr marL="0" indent="0">
              <a:buNone/>
            </a:pPr>
            <a:r>
              <a:rPr lang="en-US" sz="1600" dirty="0"/>
              <a:t>Hint - #2 &amp; #3 component will be called from #1 Component</a:t>
            </a:r>
          </a:p>
          <a:p>
            <a:pPr marL="0" indent="0">
              <a:buNone/>
            </a:pPr>
            <a:endParaRPr lang="en-US" sz="1600" dirty="0"/>
          </a:p>
        </p:txBody>
      </p:sp>
    </p:spTree>
    <p:extLst>
      <p:ext uri="{BB962C8B-B14F-4D97-AF65-F5344CB8AC3E}">
        <p14:creationId xmlns:p14="http://schemas.microsoft.com/office/powerpoint/2010/main" val="3402198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4CB-468B-4786-886F-8DBD3B4907A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57EB42C-096C-4C55-82FF-C14EE98B4516}"/>
              </a:ext>
            </a:extLst>
          </p:cNvPr>
          <p:cNvSpPr>
            <a:spLocks noGrp="1"/>
          </p:cNvSpPr>
          <p:nvPr>
            <p:ph idx="1"/>
          </p:nvPr>
        </p:nvSpPr>
        <p:spPr/>
        <p:txBody>
          <a:bodyPr>
            <a:normAutofit/>
          </a:bodyPr>
          <a:lstStyle/>
          <a:p>
            <a:pPr marL="0" indent="0">
              <a:buNone/>
            </a:pPr>
            <a:r>
              <a:rPr lang="en-US" sz="2000" dirty="0" err="1"/>
              <a:t>LifeCycle</a:t>
            </a:r>
            <a:r>
              <a:rPr lang="en-US" sz="2000" dirty="0"/>
              <a:t> Hook Methods in LWC</a:t>
            </a:r>
          </a:p>
        </p:txBody>
      </p:sp>
    </p:spTree>
    <p:extLst>
      <p:ext uri="{BB962C8B-B14F-4D97-AF65-F5344CB8AC3E}">
        <p14:creationId xmlns:p14="http://schemas.microsoft.com/office/powerpoint/2010/main" val="17188561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E1B3-AAE0-4B18-94CB-DE19049B6C4F}"/>
              </a:ext>
            </a:extLst>
          </p:cNvPr>
          <p:cNvSpPr>
            <a:spLocks noGrp="1"/>
          </p:cNvSpPr>
          <p:nvPr>
            <p:ph type="title"/>
          </p:nvPr>
        </p:nvSpPr>
        <p:spPr>
          <a:xfrm>
            <a:off x="1451579" y="804519"/>
            <a:ext cx="9603275" cy="1049235"/>
          </a:xfrm>
        </p:spPr>
        <p:txBody>
          <a:bodyPr>
            <a:normAutofit/>
          </a:bodyPr>
          <a:lstStyle/>
          <a:p>
            <a:r>
              <a:rPr lang="en-US" dirty="0"/>
              <a:t>Callbacks in LWC</a:t>
            </a:r>
          </a:p>
        </p:txBody>
      </p:sp>
      <p:graphicFrame>
        <p:nvGraphicFramePr>
          <p:cNvPr id="20" name="Content Placeholder 2">
            <a:extLst>
              <a:ext uri="{FF2B5EF4-FFF2-40B4-BE49-F238E27FC236}">
                <a16:creationId xmlns:a16="http://schemas.microsoft.com/office/drawing/2014/main" id="{A9BF872B-062A-452F-98BE-3CD58E01FC71}"/>
              </a:ext>
            </a:extLst>
          </p:cNvPr>
          <p:cNvGraphicFramePr>
            <a:graphicFrameLocks noGrp="1"/>
          </p:cNvGraphicFramePr>
          <p:nvPr>
            <p:ph idx="1"/>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698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hows the lifecycle flow of a component instance from creation through renderedCallback.">
            <a:extLst>
              <a:ext uri="{FF2B5EF4-FFF2-40B4-BE49-F238E27FC236}">
                <a16:creationId xmlns:a16="http://schemas.microsoft.com/office/drawing/2014/main" id="{4C70CC07-5DDC-40D2-881B-09FFA5D3A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75" y="0"/>
            <a:ext cx="51736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7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05C0-8F1E-4C4A-8CE7-ED126E903753}"/>
              </a:ext>
            </a:extLst>
          </p:cNvPr>
          <p:cNvSpPr>
            <a:spLocks noGrp="1"/>
          </p:cNvSpPr>
          <p:nvPr>
            <p:ph type="title"/>
          </p:nvPr>
        </p:nvSpPr>
        <p:spPr/>
        <p:txBody>
          <a:bodyPr/>
          <a:lstStyle/>
          <a:p>
            <a:r>
              <a:rPr lang="en-US" dirty="0"/>
              <a:t>LWC is Preferred because?</a:t>
            </a:r>
          </a:p>
        </p:txBody>
      </p:sp>
      <p:sp>
        <p:nvSpPr>
          <p:cNvPr id="3" name="Content Placeholder 2">
            <a:extLst>
              <a:ext uri="{FF2B5EF4-FFF2-40B4-BE49-F238E27FC236}">
                <a16:creationId xmlns:a16="http://schemas.microsoft.com/office/drawing/2014/main" id="{F37B7363-5906-4FA6-A0C6-8A4943E680E7}"/>
              </a:ext>
            </a:extLst>
          </p:cNvPr>
          <p:cNvSpPr>
            <a:spLocks noGrp="1"/>
          </p:cNvSpPr>
          <p:nvPr>
            <p:ph idx="1"/>
          </p:nvPr>
        </p:nvSpPr>
        <p:spPr>
          <a:xfrm>
            <a:off x="838200" y="1690688"/>
            <a:ext cx="10515600" cy="5060308"/>
          </a:xfrm>
        </p:spPr>
        <p:txBody>
          <a:bodyPr>
            <a:noAutofit/>
          </a:bodyPr>
          <a:lstStyle/>
          <a:p>
            <a:r>
              <a:rPr lang="en-US" sz="2000" dirty="0"/>
              <a:t>ECMAScript</a:t>
            </a:r>
          </a:p>
          <a:p>
            <a:pPr lvl="1"/>
            <a:r>
              <a:rPr lang="en-US" sz="2000" dirty="0"/>
              <a:t>ES6 (ECMAScript 2015)</a:t>
            </a:r>
          </a:p>
          <a:p>
            <a:pPr lvl="1"/>
            <a:r>
              <a:rPr lang="en-US" sz="2000" dirty="0"/>
              <a:t>ES7 (ECMAScript 2016)</a:t>
            </a:r>
          </a:p>
          <a:p>
            <a:pPr lvl="1"/>
            <a:r>
              <a:rPr lang="en-US" sz="2000" dirty="0"/>
              <a:t>ES8 (ECMAScript 2017)—excluding Shared Memory and Atomics</a:t>
            </a:r>
          </a:p>
          <a:p>
            <a:pPr lvl="1"/>
            <a:r>
              <a:rPr lang="en-US" sz="2000" dirty="0"/>
              <a:t>ES9 (ECMAScript 2018)—including only Object Spread Properties (not Object Rest Properties)</a:t>
            </a:r>
          </a:p>
          <a:p>
            <a:r>
              <a:rPr lang="en-US" sz="2000" dirty="0"/>
              <a:t>Classes</a:t>
            </a:r>
          </a:p>
          <a:p>
            <a:r>
              <a:rPr lang="en-US" sz="2000" dirty="0"/>
              <a:t>Modules</a:t>
            </a:r>
          </a:p>
          <a:p>
            <a:r>
              <a:rPr lang="en-US" sz="2000" dirty="0"/>
              <a:t>Promises</a:t>
            </a:r>
          </a:p>
          <a:p>
            <a:r>
              <a:rPr lang="en-US" sz="2000" dirty="0"/>
              <a:t>Decorators</a:t>
            </a:r>
          </a:p>
          <a:p>
            <a:r>
              <a:rPr lang="en-US" sz="2000" dirty="0"/>
              <a:t>Web Components</a:t>
            </a:r>
          </a:p>
          <a:p>
            <a:r>
              <a:rPr lang="en-US" sz="2000" dirty="0"/>
              <a:t>Custom Elements</a:t>
            </a:r>
          </a:p>
          <a:p>
            <a:r>
              <a:rPr lang="en-US" sz="2000" dirty="0"/>
              <a:t>Shadow DOM</a:t>
            </a:r>
          </a:p>
          <a:p>
            <a:r>
              <a:rPr lang="en-US" sz="2000" dirty="0"/>
              <a:t>Templates and slots</a:t>
            </a:r>
          </a:p>
        </p:txBody>
      </p:sp>
    </p:spTree>
    <p:extLst>
      <p:ext uri="{BB962C8B-B14F-4D97-AF65-F5344CB8AC3E}">
        <p14:creationId xmlns:p14="http://schemas.microsoft.com/office/powerpoint/2010/main" val="37504781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5F9C-6D9A-4B1F-B861-886772E12EEC}"/>
              </a:ext>
            </a:extLst>
          </p:cNvPr>
          <p:cNvSpPr>
            <a:spLocks noGrp="1"/>
          </p:cNvSpPr>
          <p:nvPr>
            <p:ph type="title"/>
          </p:nvPr>
        </p:nvSpPr>
        <p:spPr/>
        <p:txBody>
          <a:bodyPr/>
          <a:lstStyle/>
          <a:p>
            <a:r>
              <a:rPr lang="en-US" dirty="0"/>
              <a:t>constructor in LWC</a:t>
            </a:r>
          </a:p>
        </p:txBody>
      </p:sp>
      <p:sp>
        <p:nvSpPr>
          <p:cNvPr id="3" name="Content Placeholder 2">
            <a:extLst>
              <a:ext uri="{FF2B5EF4-FFF2-40B4-BE49-F238E27FC236}">
                <a16:creationId xmlns:a16="http://schemas.microsoft.com/office/drawing/2014/main" id="{52B65F34-EA85-465D-A75E-E260CFC0760C}"/>
              </a:ext>
            </a:extLst>
          </p:cNvPr>
          <p:cNvSpPr>
            <a:spLocks noGrp="1"/>
          </p:cNvSpPr>
          <p:nvPr>
            <p:ph idx="1"/>
          </p:nvPr>
        </p:nvSpPr>
        <p:spPr/>
        <p:txBody>
          <a:bodyPr>
            <a:normAutofit/>
          </a:bodyPr>
          <a:lstStyle/>
          <a:p>
            <a:r>
              <a:rPr lang="en-US" sz="2000" dirty="0"/>
              <a:t>It fires when the component is created. </a:t>
            </a:r>
          </a:p>
          <a:p>
            <a:r>
              <a:rPr lang="en-US" sz="2000" dirty="0"/>
              <a:t>This flows in </a:t>
            </a:r>
            <a:r>
              <a:rPr lang="en-US" sz="2000" dirty="0" err="1"/>
              <a:t>lwc</a:t>
            </a:r>
            <a:r>
              <a:rPr lang="en-US" sz="2000" dirty="0"/>
              <a:t> from parent to child.</a:t>
            </a:r>
          </a:p>
          <a:p>
            <a:r>
              <a:rPr lang="en-US" sz="2000" dirty="0"/>
              <a:t>First statement must be super() with no parameters. </a:t>
            </a:r>
          </a:p>
          <a:p>
            <a:r>
              <a:rPr lang="en-US" sz="2000" dirty="0"/>
              <a:t>At that point, component properties won’t ready yet.</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5855069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C9B3-2961-437E-87BB-67D8E7532B82}"/>
              </a:ext>
            </a:extLst>
          </p:cNvPr>
          <p:cNvSpPr>
            <a:spLocks noGrp="1"/>
          </p:cNvSpPr>
          <p:nvPr>
            <p:ph type="title"/>
          </p:nvPr>
        </p:nvSpPr>
        <p:spPr/>
        <p:txBody>
          <a:bodyPr/>
          <a:lstStyle/>
          <a:p>
            <a:r>
              <a:rPr lang="en-US" dirty="0"/>
              <a:t>Example of Constructor</a:t>
            </a:r>
          </a:p>
        </p:txBody>
      </p:sp>
      <p:pic>
        <p:nvPicPr>
          <p:cNvPr id="4" name="Content Placeholder 3">
            <a:extLst>
              <a:ext uri="{FF2B5EF4-FFF2-40B4-BE49-F238E27FC236}">
                <a16:creationId xmlns:a16="http://schemas.microsoft.com/office/drawing/2014/main" id="{2ACC916E-3E0B-4235-8CFA-51F6EA855B13}"/>
              </a:ext>
            </a:extLst>
          </p:cNvPr>
          <p:cNvPicPr>
            <a:picLocks noGrp="1" noChangeAspect="1"/>
          </p:cNvPicPr>
          <p:nvPr>
            <p:ph idx="1"/>
          </p:nvPr>
        </p:nvPicPr>
        <p:blipFill>
          <a:blip r:embed="rId2"/>
          <a:stretch>
            <a:fillRect/>
          </a:stretch>
        </p:blipFill>
        <p:spPr>
          <a:xfrm>
            <a:off x="135572" y="1992154"/>
            <a:ext cx="4533900" cy="1181100"/>
          </a:xfrm>
          <a:prstGeom prst="rect">
            <a:avLst/>
          </a:prstGeom>
        </p:spPr>
      </p:pic>
      <p:pic>
        <p:nvPicPr>
          <p:cNvPr id="5" name="Picture 4">
            <a:extLst>
              <a:ext uri="{FF2B5EF4-FFF2-40B4-BE49-F238E27FC236}">
                <a16:creationId xmlns:a16="http://schemas.microsoft.com/office/drawing/2014/main" id="{4017B72F-CAA8-4595-B971-ADB5F5AF429C}"/>
              </a:ext>
            </a:extLst>
          </p:cNvPr>
          <p:cNvPicPr>
            <a:picLocks noChangeAspect="1"/>
          </p:cNvPicPr>
          <p:nvPr/>
        </p:nvPicPr>
        <p:blipFill>
          <a:blip r:embed="rId3"/>
          <a:stretch>
            <a:fillRect/>
          </a:stretch>
        </p:blipFill>
        <p:spPr>
          <a:xfrm>
            <a:off x="135572" y="3548406"/>
            <a:ext cx="5772150" cy="2505075"/>
          </a:xfrm>
          <a:prstGeom prst="rect">
            <a:avLst/>
          </a:prstGeom>
        </p:spPr>
      </p:pic>
      <p:pic>
        <p:nvPicPr>
          <p:cNvPr id="6" name="Picture 5">
            <a:extLst>
              <a:ext uri="{FF2B5EF4-FFF2-40B4-BE49-F238E27FC236}">
                <a16:creationId xmlns:a16="http://schemas.microsoft.com/office/drawing/2014/main" id="{3CFE4970-18C4-4732-9194-A324B601EB66}"/>
              </a:ext>
            </a:extLst>
          </p:cNvPr>
          <p:cNvPicPr>
            <a:picLocks noChangeAspect="1"/>
          </p:cNvPicPr>
          <p:nvPr/>
        </p:nvPicPr>
        <p:blipFill>
          <a:blip r:embed="rId4"/>
          <a:stretch>
            <a:fillRect/>
          </a:stretch>
        </p:blipFill>
        <p:spPr>
          <a:xfrm>
            <a:off x="8041957" y="2068512"/>
            <a:ext cx="2752725" cy="790575"/>
          </a:xfrm>
          <a:prstGeom prst="rect">
            <a:avLst/>
          </a:prstGeom>
        </p:spPr>
      </p:pic>
      <p:pic>
        <p:nvPicPr>
          <p:cNvPr id="7" name="Picture 6">
            <a:extLst>
              <a:ext uri="{FF2B5EF4-FFF2-40B4-BE49-F238E27FC236}">
                <a16:creationId xmlns:a16="http://schemas.microsoft.com/office/drawing/2014/main" id="{A7ECE190-3F1C-4995-93D4-AED87E9C8713}"/>
              </a:ext>
            </a:extLst>
          </p:cNvPr>
          <p:cNvPicPr>
            <a:picLocks noChangeAspect="1"/>
          </p:cNvPicPr>
          <p:nvPr/>
        </p:nvPicPr>
        <p:blipFill>
          <a:blip r:embed="rId5"/>
          <a:stretch>
            <a:fillRect/>
          </a:stretch>
        </p:blipFill>
        <p:spPr>
          <a:xfrm>
            <a:off x="6170294" y="3200401"/>
            <a:ext cx="6496050" cy="3009900"/>
          </a:xfrm>
          <a:prstGeom prst="rect">
            <a:avLst/>
          </a:prstGeom>
        </p:spPr>
      </p:pic>
    </p:spTree>
    <p:extLst>
      <p:ext uri="{BB962C8B-B14F-4D97-AF65-F5344CB8AC3E}">
        <p14:creationId xmlns:p14="http://schemas.microsoft.com/office/powerpoint/2010/main" val="39813394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9629-F552-4969-A6BA-59DDC11856DD}"/>
              </a:ext>
            </a:extLst>
          </p:cNvPr>
          <p:cNvSpPr>
            <a:spLocks noGrp="1"/>
          </p:cNvSpPr>
          <p:nvPr>
            <p:ph type="title"/>
          </p:nvPr>
        </p:nvSpPr>
        <p:spPr/>
        <p:txBody>
          <a:bodyPr/>
          <a:lstStyle/>
          <a:p>
            <a:r>
              <a:rPr lang="en-US" sz="4400" dirty="0"/>
              <a:t>DO’S &amp; DON’T</a:t>
            </a:r>
            <a:endParaRPr lang="en-US" dirty="0"/>
          </a:p>
        </p:txBody>
      </p:sp>
      <p:sp>
        <p:nvSpPr>
          <p:cNvPr id="3" name="Content Placeholder 2">
            <a:extLst>
              <a:ext uri="{FF2B5EF4-FFF2-40B4-BE49-F238E27FC236}">
                <a16:creationId xmlns:a16="http://schemas.microsoft.com/office/drawing/2014/main" id="{230A0ED6-D712-4FEA-8CB6-98BF8F192A9F}"/>
              </a:ext>
            </a:extLst>
          </p:cNvPr>
          <p:cNvSpPr>
            <a:spLocks noGrp="1"/>
          </p:cNvSpPr>
          <p:nvPr>
            <p:ph idx="1"/>
          </p:nvPr>
        </p:nvSpPr>
        <p:spPr/>
        <p:txBody>
          <a:bodyPr>
            <a:normAutofit/>
          </a:bodyPr>
          <a:lstStyle/>
          <a:p>
            <a:pPr marL="0" indent="0">
              <a:buNone/>
            </a:pPr>
            <a:r>
              <a:rPr lang="en-US" b="1" dirty="0"/>
              <a:t>DO’S</a:t>
            </a:r>
          </a:p>
          <a:p>
            <a:r>
              <a:rPr lang="en-US" sz="2000" dirty="0"/>
              <a:t>Use navigation services. Note: services like show toast message is not valid because it uses </a:t>
            </a:r>
            <a:r>
              <a:rPr lang="en-US" sz="2000" dirty="0" err="1"/>
              <a:t>dispatchEvent</a:t>
            </a:r>
            <a:r>
              <a:rPr lang="en-US" sz="2000" dirty="0"/>
              <a:t> and it is not allowed in the constructor.</a:t>
            </a:r>
          </a:p>
          <a:p>
            <a:r>
              <a:rPr lang="en-US" sz="2000" dirty="0"/>
              <a:t>Set the value of properties and also can define the variable.</a:t>
            </a:r>
          </a:p>
          <a:p>
            <a:r>
              <a:rPr lang="en-US" sz="2000" dirty="0"/>
              <a:t>Call an apex method.</a:t>
            </a:r>
          </a:p>
          <a:p>
            <a:r>
              <a:rPr lang="en-US" sz="2000" dirty="0"/>
              <a:t>Call UI APIs like </a:t>
            </a:r>
            <a:r>
              <a:rPr lang="en-US" sz="2000" dirty="0" err="1"/>
              <a:t>uiRecordApi</a:t>
            </a:r>
            <a:r>
              <a:rPr lang="en-US" sz="2000" dirty="0"/>
              <a:t>.</a:t>
            </a:r>
          </a:p>
          <a:p>
            <a:pPr marL="0" indent="0">
              <a:buNone/>
            </a:pPr>
            <a:r>
              <a:rPr lang="en-US" b="1" dirty="0"/>
              <a:t>DON’T</a:t>
            </a:r>
          </a:p>
          <a:p>
            <a:r>
              <a:rPr lang="en-US" sz="2000" dirty="0"/>
              <a:t>Don’t try to access the element’s attributes because they don’t exist yet.</a:t>
            </a:r>
          </a:p>
          <a:p>
            <a:r>
              <a:rPr lang="en-US" sz="2000" dirty="0"/>
              <a:t>Cannot create and dispatch custom events from the constructor.</a:t>
            </a:r>
          </a:p>
          <a:p>
            <a:r>
              <a:rPr lang="en-US" sz="2000" dirty="0"/>
              <a:t>Cannot manipulate the DOM.</a:t>
            </a:r>
          </a:p>
        </p:txBody>
      </p:sp>
    </p:spTree>
    <p:extLst>
      <p:ext uri="{BB962C8B-B14F-4D97-AF65-F5344CB8AC3E}">
        <p14:creationId xmlns:p14="http://schemas.microsoft.com/office/powerpoint/2010/main" val="370945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C990-E18E-42ED-B4E7-36AD21C010EC}"/>
              </a:ext>
            </a:extLst>
          </p:cNvPr>
          <p:cNvSpPr>
            <a:spLocks noGrp="1"/>
          </p:cNvSpPr>
          <p:nvPr>
            <p:ph type="title"/>
          </p:nvPr>
        </p:nvSpPr>
        <p:spPr/>
        <p:txBody>
          <a:bodyPr/>
          <a:lstStyle/>
          <a:p>
            <a:r>
              <a:rPr lang="en-US" dirty="0"/>
              <a:t>connectedCallback in </a:t>
            </a:r>
            <a:r>
              <a:rPr lang="en-US" dirty="0" err="1"/>
              <a:t>lWC</a:t>
            </a:r>
            <a:br>
              <a:rPr lang="en-US" dirty="0"/>
            </a:br>
            <a:r>
              <a:rPr lang="en-US" dirty="0"/>
              <a:t> </a:t>
            </a:r>
          </a:p>
        </p:txBody>
      </p:sp>
      <p:sp>
        <p:nvSpPr>
          <p:cNvPr id="3" name="Content Placeholder 2">
            <a:extLst>
              <a:ext uri="{FF2B5EF4-FFF2-40B4-BE49-F238E27FC236}">
                <a16:creationId xmlns:a16="http://schemas.microsoft.com/office/drawing/2014/main" id="{04CBE5D2-31F5-4324-B1A3-7003A6BAA178}"/>
              </a:ext>
            </a:extLst>
          </p:cNvPr>
          <p:cNvSpPr>
            <a:spLocks noGrp="1"/>
          </p:cNvSpPr>
          <p:nvPr>
            <p:ph idx="1"/>
          </p:nvPr>
        </p:nvSpPr>
        <p:spPr/>
        <p:txBody>
          <a:bodyPr>
            <a:normAutofit/>
          </a:bodyPr>
          <a:lstStyle/>
          <a:p>
            <a:r>
              <a:rPr lang="en-US" sz="2000" dirty="0"/>
              <a:t>We use it when we want to do something after component is loaded.</a:t>
            </a:r>
          </a:p>
          <a:p>
            <a:r>
              <a:rPr lang="en-US" sz="2000" dirty="0"/>
              <a:t>This flows in </a:t>
            </a:r>
            <a:r>
              <a:rPr lang="en-US" sz="2000" dirty="0" err="1"/>
              <a:t>lwc</a:t>
            </a:r>
            <a:r>
              <a:rPr lang="en-US" sz="2000" dirty="0"/>
              <a:t> from parent to child.</a:t>
            </a:r>
          </a:p>
          <a:p>
            <a:r>
              <a:rPr lang="en-US" sz="2000" dirty="0"/>
              <a:t>You can’t access child elements from the callbacks because they don’t exist yet.</a:t>
            </a:r>
          </a:p>
        </p:txBody>
      </p:sp>
    </p:spTree>
    <p:extLst>
      <p:ext uri="{BB962C8B-B14F-4D97-AF65-F5344CB8AC3E}">
        <p14:creationId xmlns:p14="http://schemas.microsoft.com/office/powerpoint/2010/main" val="9801897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99E0-03F9-491C-B9A5-916D9B47E71C}"/>
              </a:ext>
            </a:extLst>
          </p:cNvPr>
          <p:cNvSpPr>
            <a:spLocks noGrp="1"/>
          </p:cNvSpPr>
          <p:nvPr>
            <p:ph type="title"/>
          </p:nvPr>
        </p:nvSpPr>
        <p:spPr/>
        <p:txBody>
          <a:bodyPr/>
          <a:lstStyle/>
          <a:p>
            <a:r>
              <a:rPr lang="en-US" dirty="0"/>
              <a:t>Example of </a:t>
            </a:r>
            <a:r>
              <a:rPr lang="en-US" dirty="0" err="1"/>
              <a:t>Connectedcallback</a:t>
            </a:r>
            <a:endParaRPr lang="en-US" dirty="0"/>
          </a:p>
        </p:txBody>
      </p:sp>
      <p:pic>
        <p:nvPicPr>
          <p:cNvPr id="4" name="Content Placeholder 3">
            <a:extLst>
              <a:ext uri="{FF2B5EF4-FFF2-40B4-BE49-F238E27FC236}">
                <a16:creationId xmlns:a16="http://schemas.microsoft.com/office/drawing/2014/main" id="{9FAC48E2-12D4-4241-BDED-38E41BBEA777}"/>
              </a:ext>
            </a:extLst>
          </p:cNvPr>
          <p:cNvPicPr>
            <a:picLocks noGrp="1" noChangeAspect="1"/>
          </p:cNvPicPr>
          <p:nvPr>
            <p:ph idx="1"/>
          </p:nvPr>
        </p:nvPicPr>
        <p:blipFill>
          <a:blip r:embed="rId2"/>
          <a:stretch>
            <a:fillRect/>
          </a:stretch>
        </p:blipFill>
        <p:spPr>
          <a:xfrm>
            <a:off x="1255395" y="1853754"/>
            <a:ext cx="3533775" cy="1000125"/>
          </a:xfrm>
          <a:prstGeom prst="rect">
            <a:avLst/>
          </a:prstGeom>
        </p:spPr>
      </p:pic>
      <p:pic>
        <p:nvPicPr>
          <p:cNvPr id="5" name="Picture 4">
            <a:extLst>
              <a:ext uri="{FF2B5EF4-FFF2-40B4-BE49-F238E27FC236}">
                <a16:creationId xmlns:a16="http://schemas.microsoft.com/office/drawing/2014/main" id="{DC150C54-CA1F-4FFD-ABCF-B6C249B84C4A}"/>
              </a:ext>
            </a:extLst>
          </p:cNvPr>
          <p:cNvPicPr>
            <a:picLocks noChangeAspect="1"/>
          </p:cNvPicPr>
          <p:nvPr/>
        </p:nvPicPr>
        <p:blipFill>
          <a:blip r:embed="rId3"/>
          <a:stretch>
            <a:fillRect/>
          </a:stretch>
        </p:blipFill>
        <p:spPr>
          <a:xfrm>
            <a:off x="7767637" y="1958528"/>
            <a:ext cx="2752725" cy="790575"/>
          </a:xfrm>
          <a:prstGeom prst="rect">
            <a:avLst/>
          </a:prstGeom>
        </p:spPr>
      </p:pic>
      <p:pic>
        <p:nvPicPr>
          <p:cNvPr id="6" name="Picture 5">
            <a:extLst>
              <a:ext uri="{FF2B5EF4-FFF2-40B4-BE49-F238E27FC236}">
                <a16:creationId xmlns:a16="http://schemas.microsoft.com/office/drawing/2014/main" id="{FC390FD2-CC42-4598-AA4D-46DE9B3AD81F}"/>
              </a:ext>
            </a:extLst>
          </p:cNvPr>
          <p:cNvPicPr>
            <a:picLocks noChangeAspect="1"/>
          </p:cNvPicPr>
          <p:nvPr/>
        </p:nvPicPr>
        <p:blipFill>
          <a:blip r:embed="rId4"/>
          <a:stretch>
            <a:fillRect/>
          </a:stretch>
        </p:blipFill>
        <p:spPr>
          <a:xfrm>
            <a:off x="84137" y="2902989"/>
            <a:ext cx="6334125" cy="2886075"/>
          </a:xfrm>
          <a:prstGeom prst="rect">
            <a:avLst/>
          </a:prstGeom>
        </p:spPr>
      </p:pic>
      <p:pic>
        <p:nvPicPr>
          <p:cNvPr id="7" name="Picture 6">
            <a:extLst>
              <a:ext uri="{FF2B5EF4-FFF2-40B4-BE49-F238E27FC236}">
                <a16:creationId xmlns:a16="http://schemas.microsoft.com/office/drawing/2014/main" id="{5E38B119-BE27-43F3-BF15-A32B43154F31}"/>
              </a:ext>
            </a:extLst>
          </p:cNvPr>
          <p:cNvPicPr>
            <a:picLocks noChangeAspect="1"/>
          </p:cNvPicPr>
          <p:nvPr/>
        </p:nvPicPr>
        <p:blipFill rotWithShape="1">
          <a:blip r:embed="rId5"/>
          <a:srcRect l="-2788" t="1079" r="-3573" b="-7438"/>
          <a:stretch/>
        </p:blipFill>
        <p:spPr>
          <a:xfrm>
            <a:off x="6253216" y="2938549"/>
            <a:ext cx="6867525" cy="3505200"/>
          </a:xfrm>
          <a:prstGeom prst="rect">
            <a:avLst/>
          </a:prstGeom>
        </p:spPr>
      </p:pic>
    </p:spTree>
    <p:extLst>
      <p:ext uri="{BB962C8B-B14F-4D97-AF65-F5344CB8AC3E}">
        <p14:creationId xmlns:p14="http://schemas.microsoft.com/office/powerpoint/2010/main" val="25163824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9F83-7BF5-4FD2-B55A-71712C96FE8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33590C02-AE43-4638-A539-EC5048070C69}"/>
              </a:ext>
            </a:extLst>
          </p:cNvPr>
          <p:cNvPicPr>
            <a:picLocks noGrp="1" noChangeAspect="1"/>
          </p:cNvPicPr>
          <p:nvPr>
            <p:ph idx="1"/>
          </p:nvPr>
        </p:nvPicPr>
        <p:blipFill>
          <a:blip r:embed="rId2"/>
          <a:stretch>
            <a:fillRect/>
          </a:stretch>
        </p:blipFill>
        <p:spPr>
          <a:xfrm>
            <a:off x="364459" y="3788410"/>
            <a:ext cx="4143375" cy="1143000"/>
          </a:xfrm>
          <a:prstGeom prst="rect">
            <a:avLst/>
          </a:prstGeom>
        </p:spPr>
      </p:pic>
      <p:pic>
        <p:nvPicPr>
          <p:cNvPr id="5" name="Picture 4">
            <a:extLst>
              <a:ext uri="{FF2B5EF4-FFF2-40B4-BE49-F238E27FC236}">
                <a16:creationId xmlns:a16="http://schemas.microsoft.com/office/drawing/2014/main" id="{2D02FA4B-F9BF-4050-A81D-8ABDF1633A93}"/>
              </a:ext>
            </a:extLst>
          </p:cNvPr>
          <p:cNvPicPr>
            <a:picLocks noChangeAspect="1"/>
          </p:cNvPicPr>
          <p:nvPr/>
        </p:nvPicPr>
        <p:blipFill>
          <a:blip r:embed="rId3"/>
          <a:stretch>
            <a:fillRect/>
          </a:stretch>
        </p:blipFill>
        <p:spPr>
          <a:xfrm>
            <a:off x="7314247" y="521494"/>
            <a:ext cx="2867025" cy="952500"/>
          </a:xfrm>
          <a:prstGeom prst="rect">
            <a:avLst/>
          </a:prstGeom>
        </p:spPr>
      </p:pic>
      <p:pic>
        <p:nvPicPr>
          <p:cNvPr id="6" name="Picture 5">
            <a:extLst>
              <a:ext uri="{FF2B5EF4-FFF2-40B4-BE49-F238E27FC236}">
                <a16:creationId xmlns:a16="http://schemas.microsoft.com/office/drawing/2014/main" id="{F5B9D5F5-14A1-417D-A04E-0D69D4642CCF}"/>
              </a:ext>
            </a:extLst>
          </p:cNvPr>
          <p:cNvPicPr>
            <a:picLocks noChangeAspect="1"/>
          </p:cNvPicPr>
          <p:nvPr/>
        </p:nvPicPr>
        <p:blipFill>
          <a:blip r:embed="rId4"/>
          <a:stretch>
            <a:fillRect/>
          </a:stretch>
        </p:blipFill>
        <p:spPr>
          <a:xfrm>
            <a:off x="125590" y="0"/>
            <a:ext cx="6315075" cy="3095625"/>
          </a:xfrm>
          <a:prstGeom prst="rect">
            <a:avLst/>
          </a:prstGeom>
        </p:spPr>
      </p:pic>
      <p:pic>
        <p:nvPicPr>
          <p:cNvPr id="7" name="Picture 6">
            <a:extLst>
              <a:ext uri="{FF2B5EF4-FFF2-40B4-BE49-F238E27FC236}">
                <a16:creationId xmlns:a16="http://schemas.microsoft.com/office/drawing/2014/main" id="{E02874A6-F009-4D3B-BBDF-C8C7346A666C}"/>
              </a:ext>
            </a:extLst>
          </p:cNvPr>
          <p:cNvPicPr>
            <a:picLocks noChangeAspect="1"/>
          </p:cNvPicPr>
          <p:nvPr/>
        </p:nvPicPr>
        <p:blipFill>
          <a:blip r:embed="rId5"/>
          <a:stretch>
            <a:fillRect/>
          </a:stretch>
        </p:blipFill>
        <p:spPr>
          <a:xfrm>
            <a:off x="4820656" y="2658273"/>
            <a:ext cx="8210550" cy="3638550"/>
          </a:xfrm>
          <a:prstGeom prst="rect">
            <a:avLst/>
          </a:prstGeom>
        </p:spPr>
      </p:pic>
    </p:spTree>
    <p:extLst>
      <p:ext uri="{BB962C8B-B14F-4D97-AF65-F5344CB8AC3E}">
        <p14:creationId xmlns:p14="http://schemas.microsoft.com/office/powerpoint/2010/main" val="2164694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3970-7643-49F9-A76D-D7CE866232A2}"/>
              </a:ext>
            </a:extLst>
          </p:cNvPr>
          <p:cNvSpPr>
            <a:spLocks noGrp="1"/>
          </p:cNvSpPr>
          <p:nvPr>
            <p:ph type="title"/>
          </p:nvPr>
        </p:nvSpPr>
        <p:spPr/>
        <p:txBody>
          <a:bodyPr/>
          <a:lstStyle/>
          <a:p>
            <a:r>
              <a:rPr lang="en-US" sz="4400" dirty="0"/>
              <a:t>DO’S &amp; DON’T</a:t>
            </a:r>
            <a:endParaRPr lang="en-US" dirty="0"/>
          </a:p>
        </p:txBody>
      </p:sp>
      <p:sp>
        <p:nvSpPr>
          <p:cNvPr id="3" name="Content Placeholder 2">
            <a:extLst>
              <a:ext uri="{FF2B5EF4-FFF2-40B4-BE49-F238E27FC236}">
                <a16:creationId xmlns:a16="http://schemas.microsoft.com/office/drawing/2014/main" id="{C81D2AAD-66BE-4FDC-893C-2121259B34F8}"/>
              </a:ext>
            </a:extLst>
          </p:cNvPr>
          <p:cNvSpPr>
            <a:spLocks noGrp="1"/>
          </p:cNvSpPr>
          <p:nvPr>
            <p:ph idx="1"/>
          </p:nvPr>
        </p:nvSpPr>
        <p:spPr/>
        <p:txBody>
          <a:bodyPr>
            <a:normAutofit/>
          </a:bodyPr>
          <a:lstStyle/>
          <a:p>
            <a:pPr marL="0" indent="0">
              <a:buNone/>
            </a:pPr>
            <a:r>
              <a:rPr lang="en-US" b="1" dirty="0"/>
              <a:t>DO’S</a:t>
            </a:r>
          </a:p>
          <a:p>
            <a:r>
              <a:rPr lang="en-US" sz="2000" dirty="0"/>
              <a:t>Fire a custom event.</a:t>
            </a:r>
          </a:p>
          <a:p>
            <a:r>
              <a:rPr lang="en-US" sz="2000" dirty="0"/>
              <a:t>Call UI APIs &amp; use navigation service.</a:t>
            </a:r>
          </a:p>
          <a:p>
            <a:r>
              <a:rPr lang="en-US" sz="2000" dirty="0"/>
              <a:t>Subscribe and Unsubscribe from a Message Channel.</a:t>
            </a:r>
          </a:p>
          <a:p>
            <a:r>
              <a:rPr lang="en-US" sz="2000" dirty="0"/>
              <a:t>Access the elements of the component. Note that we do not have access to any child component’s elements as till now they are not in existence.</a:t>
            </a:r>
          </a:p>
          <a:p>
            <a:pPr marL="0" indent="0">
              <a:buNone/>
            </a:pPr>
            <a:endParaRPr lang="en-US" sz="2000" dirty="0"/>
          </a:p>
          <a:p>
            <a:pPr marL="0" indent="0">
              <a:buNone/>
            </a:pPr>
            <a:r>
              <a:rPr lang="en-US" b="1" dirty="0"/>
              <a:t>DON’T</a:t>
            </a:r>
          </a:p>
          <a:p>
            <a:r>
              <a:rPr lang="en-US" sz="2000" dirty="0"/>
              <a:t>Cannot access the elements of the child component because they don’t exist yet. </a:t>
            </a:r>
          </a:p>
        </p:txBody>
      </p:sp>
    </p:spTree>
    <p:extLst>
      <p:ext uri="{BB962C8B-B14F-4D97-AF65-F5344CB8AC3E}">
        <p14:creationId xmlns:p14="http://schemas.microsoft.com/office/powerpoint/2010/main" val="29020971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8A51-BC22-4A7F-974A-60039AD36FB9}"/>
              </a:ext>
            </a:extLst>
          </p:cNvPr>
          <p:cNvSpPr>
            <a:spLocks noGrp="1"/>
          </p:cNvSpPr>
          <p:nvPr>
            <p:ph type="title"/>
          </p:nvPr>
        </p:nvSpPr>
        <p:spPr/>
        <p:txBody>
          <a:bodyPr/>
          <a:lstStyle/>
          <a:p>
            <a:r>
              <a:rPr lang="en-US" dirty="0"/>
              <a:t>disconnectedCallback in LWC</a:t>
            </a:r>
            <a:br>
              <a:rPr lang="en-US" dirty="0"/>
            </a:br>
            <a:endParaRPr lang="en-US" dirty="0"/>
          </a:p>
        </p:txBody>
      </p:sp>
      <p:sp>
        <p:nvSpPr>
          <p:cNvPr id="3" name="Content Placeholder 2">
            <a:extLst>
              <a:ext uri="{FF2B5EF4-FFF2-40B4-BE49-F238E27FC236}">
                <a16:creationId xmlns:a16="http://schemas.microsoft.com/office/drawing/2014/main" id="{47E3318D-3773-46AF-B69F-E93625BBAF32}"/>
              </a:ext>
            </a:extLst>
          </p:cNvPr>
          <p:cNvSpPr>
            <a:spLocks noGrp="1"/>
          </p:cNvSpPr>
          <p:nvPr>
            <p:ph idx="1"/>
          </p:nvPr>
        </p:nvSpPr>
        <p:spPr/>
        <p:txBody>
          <a:bodyPr>
            <a:normAutofit/>
          </a:bodyPr>
          <a:lstStyle/>
          <a:p>
            <a:r>
              <a:rPr lang="en-US" sz="2000" dirty="0"/>
              <a:t>It fires when component is removed from the element.</a:t>
            </a:r>
          </a:p>
          <a:p>
            <a:r>
              <a:rPr lang="en-US" sz="2000" dirty="0"/>
              <a:t>It fire from parent to child.</a:t>
            </a:r>
          </a:p>
          <a:p>
            <a:r>
              <a:rPr lang="en-US" sz="2000" dirty="0"/>
              <a:t>It is used to clean up the work done in connected callback.</a:t>
            </a:r>
          </a:p>
        </p:txBody>
      </p:sp>
    </p:spTree>
    <p:extLst>
      <p:ext uri="{BB962C8B-B14F-4D97-AF65-F5344CB8AC3E}">
        <p14:creationId xmlns:p14="http://schemas.microsoft.com/office/powerpoint/2010/main" val="4958599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75BC-111B-4A5A-8CFC-6591B8291FE7}"/>
              </a:ext>
            </a:extLst>
          </p:cNvPr>
          <p:cNvSpPr>
            <a:spLocks noGrp="1"/>
          </p:cNvSpPr>
          <p:nvPr>
            <p:ph type="title"/>
          </p:nvPr>
        </p:nvSpPr>
        <p:spPr>
          <a:xfrm>
            <a:off x="1451579" y="91441"/>
            <a:ext cx="9603275" cy="1762314"/>
          </a:xfrm>
        </p:spPr>
        <p:txBody>
          <a:bodyPr/>
          <a:lstStyle/>
          <a:p>
            <a:r>
              <a:rPr lang="en-US" dirty="0"/>
              <a:t>Example of Disconnected callback</a:t>
            </a:r>
          </a:p>
        </p:txBody>
      </p:sp>
      <p:pic>
        <p:nvPicPr>
          <p:cNvPr id="4" name="Content Placeholder 3">
            <a:extLst>
              <a:ext uri="{FF2B5EF4-FFF2-40B4-BE49-F238E27FC236}">
                <a16:creationId xmlns:a16="http://schemas.microsoft.com/office/drawing/2014/main" id="{060FD958-60A1-4737-870F-F4022D0D7E85}"/>
              </a:ext>
            </a:extLst>
          </p:cNvPr>
          <p:cNvPicPr>
            <a:picLocks noGrp="1" noChangeAspect="1"/>
          </p:cNvPicPr>
          <p:nvPr>
            <p:ph idx="1"/>
          </p:nvPr>
        </p:nvPicPr>
        <p:blipFill>
          <a:blip r:embed="rId2"/>
          <a:stretch>
            <a:fillRect/>
          </a:stretch>
        </p:blipFill>
        <p:spPr>
          <a:xfrm>
            <a:off x="729615" y="776794"/>
            <a:ext cx="9604375" cy="1331041"/>
          </a:xfrm>
          <a:prstGeom prst="rect">
            <a:avLst/>
          </a:prstGeom>
        </p:spPr>
      </p:pic>
      <p:pic>
        <p:nvPicPr>
          <p:cNvPr id="5" name="Picture 4">
            <a:extLst>
              <a:ext uri="{FF2B5EF4-FFF2-40B4-BE49-F238E27FC236}">
                <a16:creationId xmlns:a16="http://schemas.microsoft.com/office/drawing/2014/main" id="{FB925DED-94F4-47CA-B574-25E8E577F56B}"/>
              </a:ext>
            </a:extLst>
          </p:cNvPr>
          <p:cNvPicPr>
            <a:picLocks noChangeAspect="1"/>
          </p:cNvPicPr>
          <p:nvPr/>
        </p:nvPicPr>
        <p:blipFill>
          <a:blip r:embed="rId3"/>
          <a:stretch>
            <a:fillRect/>
          </a:stretch>
        </p:blipFill>
        <p:spPr>
          <a:xfrm>
            <a:off x="117157" y="2107835"/>
            <a:ext cx="6715125" cy="4505325"/>
          </a:xfrm>
          <a:prstGeom prst="rect">
            <a:avLst/>
          </a:prstGeom>
        </p:spPr>
      </p:pic>
      <p:pic>
        <p:nvPicPr>
          <p:cNvPr id="7" name="Picture 6">
            <a:extLst>
              <a:ext uri="{FF2B5EF4-FFF2-40B4-BE49-F238E27FC236}">
                <a16:creationId xmlns:a16="http://schemas.microsoft.com/office/drawing/2014/main" id="{65C64B15-BEEE-49E8-95AB-825FDDA48835}"/>
              </a:ext>
            </a:extLst>
          </p:cNvPr>
          <p:cNvPicPr>
            <a:picLocks noChangeAspect="1"/>
          </p:cNvPicPr>
          <p:nvPr/>
        </p:nvPicPr>
        <p:blipFill>
          <a:blip r:embed="rId4"/>
          <a:stretch>
            <a:fillRect/>
          </a:stretch>
        </p:blipFill>
        <p:spPr>
          <a:xfrm>
            <a:off x="6952615" y="2208741"/>
            <a:ext cx="6762750" cy="4133850"/>
          </a:xfrm>
          <a:prstGeom prst="rect">
            <a:avLst/>
          </a:prstGeom>
        </p:spPr>
      </p:pic>
    </p:spTree>
    <p:extLst>
      <p:ext uri="{BB962C8B-B14F-4D97-AF65-F5344CB8AC3E}">
        <p14:creationId xmlns:p14="http://schemas.microsoft.com/office/powerpoint/2010/main" val="29241197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5D57-DCE2-4235-9A73-EAD446747D3A}"/>
              </a:ext>
            </a:extLst>
          </p:cNvPr>
          <p:cNvSpPr>
            <a:spLocks noGrp="1"/>
          </p:cNvSpPr>
          <p:nvPr>
            <p:ph type="title"/>
          </p:nvPr>
        </p:nvSpPr>
        <p:spPr/>
        <p:txBody>
          <a:bodyPr/>
          <a:lstStyle/>
          <a:p>
            <a:r>
              <a:rPr lang="en-US" dirty="0"/>
              <a:t>DO’S</a:t>
            </a:r>
          </a:p>
        </p:txBody>
      </p:sp>
      <p:sp>
        <p:nvSpPr>
          <p:cNvPr id="3" name="Content Placeholder 2">
            <a:extLst>
              <a:ext uri="{FF2B5EF4-FFF2-40B4-BE49-F238E27FC236}">
                <a16:creationId xmlns:a16="http://schemas.microsoft.com/office/drawing/2014/main" id="{86D2B4D6-1A1C-4020-85FA-B2A4B7C47613}"/>
              </a:ext>
            </a:extLst>
          </p:cNvPr>
          <p:cNvSpPr>
            <a:spLocks noGrp="1"/>
          </p:cNvSpPr>
          <p:nvPr>
            <p:ph idx="1"/>
          </p:nvPr>
        </p:nvSpPr>
        <p:spPr/>
        <p:txBody>
          <a:bodyPr>
            <a:normAutofit/>
          </a:bodyPr>
          <a:lstStyle/>
          <a:p>
            <a:pPr marL="0" indent="0">
              <a:buNone/>
            </a:pPr>
            <a:r>
              <a:rPr lang="en-US" b="1" dirty="0"/>
              <a:t>DO’S</a:t>
            </a:r>
          </a:p>
          <a:p>
            <a:pPr marL="0" indent="0">
              <a:buNone/>
            </a:pPr>
            <a:endParaRPr lang="en-US" sz="2000" dirty="0"/>
          </a:p>
          <a:p>
            <a:r>
              <a:rPr lang="en-US" sz="2000" dirty="0"/>
              <a:t>Remove the caches.</a:t>
            </a:r>
          </a:p>
          <a:p>
            <a:r>
              <a:rPr lang="en-US" sz="2000" dirty="0"/>
              <a:t>Remove the event listeners.</a:t>
            </a:r>
          </a:p>
          <a:p>
            <a:r>
              <a:rPr lang="en-US" sz="2000" dirty="0"/>
              <a:t>Unsubscribe LMS channels.</a:t>
            </a:r>
          </a:p>
        </p:txBody>
      </p:sp>
    </p:spTree>
    <p:extLst>
      <p:ext uri="{BB962C8B-B14F-4D97-AF65-F5344CB8AC3E}">
        <p14:creationId xmlns:p14="http://schemas.microsoft.com/office/powerpoint/2010/main" val="315374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8BD9F1-0DDF-4F55-AD2D-9AF50DC69515}"/>
              </a:ext>
            </a:extLst>
          </p:cNvPr>
          <p:cNvPicPr>
            <a:picLocks noChangeAspect="1"/>
          </p:cNvPicPr>
          <p:nvPr/>
        </p:nvPicPr>
        <p:blipFill>
          <a:blip r:embed="rId2"/>
          <a:stretch>
            <a:fillRect/>
          </a:stretch>
        </p:blipFill>
        <p:spPr>
          <a:xfrm>
            <a:off x="2053534" y="0"/>
            <a:ext cx="8084932" cy="6858000"/>
          </a:xfrm>
          <a:prstGeom prst="rect">
            <a:avLst/>
          </a:prstGeom>
        </p:spPr>
      </p:pic>
    </p:spTree>
    <p:extLst>
      <p:ext uri="{BB962C8B-B14F-4D97-AF65-F5344CB8AC3E}">
        <p14:creationId xmlns:p14="http://schemas.microsoft.com/office/powerpoint/2010/main" val="24791380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3F02-C431-4D1B-8036-3FE7DF3D5AEC}"/>
              </a:ext>
            </a:extLst>
          </p:cNvPr>
          <p:cNvSpPr>
            <a:spLocks noGrp="1"/>
          </p:cNvSpPr>
          <p:nvPr>
            <p:ph type="title"/>
          </p:nvPr>
        </p:nvSpPr>
        <p:spPr/>
        <p:txBody>
          <a:bodyPr/>
          <a:lstStyle/>
          <a:p>
            <a:r>
              <a:rPr lang="en-US" dirty="0"/>
              <a:t>renderedCallback in LWC</a:t>
            </a:r>
          </a:p>
        </p:txBody>
      </p:sp>
      <p:sp>
        <p:nvSpPr>
          <p:cNvPr id="3" name="Content Placeholder 2">
            <a:extLst>
              <a:ext uri="{FF2B5EF4-FFF2-40B4-BE49-F238E27FC236}">
                <a16:creationId xmlns:a16="http://schemas.microsoft.com/office/drawing/2014/main" id="{A1F9323C-A4CC-4F2B-AD0A-4626DF548EFD}"/>
              </a:ext>
            </a:extLst>
          </p:cNvPr>
          <p:cNvSpPr>
            <a:spLocks noGrp="1"/>
          </p:cNvSpPr>
          <p:nvPr>
            <p:ph idx="1"/>
          </p:nvPr>
        </p:nvSpPr>
        <p:spPr/>
        <p:txBody>
          <a:bodyPr>
            <a:normAutofit/>
          </a:bodyPr>
          <a:lstStyle/>
          <a:p>
            <a:r>
              <a:rPr lang="en-US" sz="2000" dirty="0"/>
              <a:t>Fire when component rendering is done.</a:t>
            </a:r>
          </a:p>
          <a:p>
            <a:r>
              <a:rPr lang="en-US" sz="2000" dirty="0"/>
              <a:t>It can fire more than once.</a:t>
            </a:r>
          </a:p>
          <a:p>
            <a:r>
              <a:rPr lang="en-US" sz="2000" dirty="0"/>
              <a:t>It flow from child to parent.</a:t>
            </a:r>
          </a:p>
        </p:txBody>
      </p:sp>
    </p:spTree>
    <p:extLst>
      <p:ext uri="{BB962C8B-B14F-4D97-AF65-F5344CB8AC3E}">
        <p14:creationId xmlns:p14="http://schemas.microsoft.com/office/powerpoint/2010/main" val="30859830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0E70-A338-4BA5-AD2D-462E1390F081}"/>
              </a:ext>
            </a:extLst>
          </p:cNvPr>
          <p:cNvSpPr>
            <a:spLocks noGrp="1"/>
          </p:cNvSpPr>
          <p:nvPr>
            <p:ph type="title"/>
          </p:nvPr>
        </p:nvSpPr>
        <p:spPr/>
        <p:txBody>
          <a:bodyPr/>
          <a:lstStyle/>
          <a:p>
            <a:r>
              <a:rPr lang="en-US" dirty="0"/>
              <a:t>Example of Rendered callback</a:t>
            </a:r>
          </a:p>
        </p:txBody>
      </p:sp>
      <p:pic>
        <p:nvPicPr>
          <p:cNvPr id="4" name="Content Placeholder 3">
            <a:extLst>
              <a:ext uri="{FF2B5EF4-FFF2-40B4-BE49-F238E27FC236}">
                <a16:creationId xmlns:a16="http://schemas.microsoft.com/office/drawing/2014/main" id="{7BCF1427-3926-4DDE-92D8-A42E89463A84}"/>
              </a:ext>
            </a:extLst>
          </p:cNvPr>
          <p:cNvPicPr>
            <a:picLocks noGrp="1" noChangeAspect="1"/>
          </p:cNvPicPr>
          <p:nvPr>
            <p:ph idx="1"/>
          </p:nvPr>
        </p:nvPicPr>
        <p:blipFill>
          <a:blip r:embed="rId2"/>
          <a:stretch>
            <a:fillRect/>
          </a:stretch>
        </p:blipFill>
        <p:spPr>
          <a:xfrm>
            <a:off x="131762" y="1329136"/>
            <a:ext cx="8991600" cy="1085850"/>
          </a:xfrm>
          <a:prstGeom prst="rect">
            <a:avLst/>
          </a:prstGeom>
        </p:spPr>
      </p:pic>
      <p:pic>
        <p:nvPicPr>
          <p:cNvPr id="5" name="Picture 4">
            <a:extLst>
              <a:ext uri="{FF2B5EF4-FFF2-40B4-BE49-F238E27FC236}">
                <a16:creationId xmlns:a16="http://schemas.microsoft.com/office/drawing/2014/main" id="{A7AD51EF-492E-43CD-8093-5E276B416651}"/>
              </a:ext>
            </a:extLst>
          </p:cNvPr>
          <p:cNvPicPr>
            <a:picLocks noChangeAspect="1"/>
          </p:cNvPicPr>
          <p:nvPr/>
        </p:nvPicPr>
        <p:blipFill>
          <a:blip r:embed="rId3"/>
          <a:stretch>
            <a:fillRect/>
          </a:stretch>
        </p:blipFill>
        <p:spPr>
          <a:xfrm>
            <a:off x="131762" y="2500312"/>
            <a:ext cx="6343650" cy="4448175"/>
          </a:xfrm>
          <a:prstGeom prst="rect">
            <a:avLst/>
          </a:prstGeom>
        </p:spPr>
      </p:pic>
      <p:pic>
        <p:nvPicPr>
          <p:cNvPr id="6" name="Picture 5">
            <a:extLst>
              <a:ext uri="{FF2B5EF4-FFF2-40B4-BE49-F238E27FC236}">
                <a16:creationId xmlns:a16="http://schemas.microsoft.com/office/drawing/2014/main" id="{19A75776-B961-4A8A-A097-70D64A840E5A}"/>
              </a:ext>
            </a:extLst>
          </p:cNvPr>
          <p:cNvPicPr>
            <a:picLocks noChangeAspect="1"/>
          </p:cNvPicPr>
          <p:nvPr/>
        </p:nvPicPr>
        <p:blipFill>
          <a:blip r:embed="rId4"/>
          <a:stretch>
            <a:fillRect/>
          </a:stretch>
        </p:blipFill>
        <p:spPr>
          <a:xfrm>
            <a:off x="6253216" y="2378371"/>
            <a:ext cx="5867400" cy="3714750"/>
          </a:xfrm>
          <a:prstGeom prst="rect">
            <a:avLst/>
          </a:prstGeom>
        </p:spPr>
      </p:pic>
    </p:spTree>
    <p:extLst>
      <p:ext uri="{BB962C8B-B14F-4D97-AF65-F5344CB8AC3E}">
        <p14:creationId xmlns:p14="http://schemas.microsoft.com/office/powerpoint/2010/main" val="36097192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FD8E-1654-480F-9EB1-E1876E2D28E7}"/>
              </a:ext>
            </a:extLst>
          </p:cNvPr>
          <p:cNvSpPr>
            <a:spLocks noGrp="1"/>
          </p:cNvSpPr>
          <p:nvPr>
            <p:ph type="title"/>
          </p:nvPr>
        </p:nvSpPr>
        <p:spPr>
          <a:xfrm>
            <a:off x="838200" y="227688"/>
            <a:ext cx="10515600" cy="1325563"/>
          </a:xfrm>
        </p:spPr>
        <p:txBody>
          <a:bodyPr/>
          <a:lstStyle/>
          <a:p>
            <a:r>
              <a:rPr lang="en-US" sz="4400" dirty="0"/>
              <a:t>DO’S &amp; DON’T</a:t>
            </a:r>
            <a:endParaRPr lang="en-US" dirty="0"/>
          </a:p>
        </p:txBody>
      </p:sp>
      <p:sp>
        <p:nvSpPr>
          <p:cNvPr id="3" name="Content Placeholder 2">
            <a:extLst>
              <a:ext uri="{FF2B5EF4-FFF2-40B4-BE49-F238E27FC236}">
                <a16:creationId xmlns:a16="http://schemas.microsoft.com/office/drawing/2014/main" id="{01DAB878-C475-411F-9407-921C0CC088D8}"/>
              </a:ext>
            </a:extLst>
          </p:cNvPr>
          <p:cNvSpPr>
            <a:spLocks noGrp="1"/>
          </p:cNvSpPr>
          <p:nvPr>
            <p:ph idx="1"/>
          </p:nvPr>
        </p:nvSpPr>
        <p:spPr>
          <a:xfrm>
            <a:off x="838200" y="1553251"/>
            <a:ext cx="10515600" cy="4351338"/>
          </a:xfrm>
        </p:spPr>
        <p:txBody>
          <a:bodyPr>
            <a:noAutofit/>
          </a:bodyPr>
          <a:lstStyle/>
          <a:p>
            <a:pPr marL="0" indent="0">
              <a:buNone/>
            </a:pPr>
            <a:r>
              <a:rPr lang="en-US" sz="2400" b="1" dirty="0"/>
              <a:t>DO’S</a:t>
            </a:r>
          </a:p>
          <a:p>
            <a:r>
              <a:rPr lang="en-US" sz="1800" dirty="0"/>
              <a:t>Perform business logic after a component has finished the rendering phase.</a:t>
            </a:r>
          </a:p>
          <a:p>
            <a:r>
              <a:rPr lang="en-US" sz="1800" dirty="0"/>
              <a:t>Access the elements of the component.</a:t>
            </a:r>
          </a:p>
          <a:p>
            <a:r>
              <a:rPr lang="en-US" sz="1800" dirty="0"/>
              <a:t>Call an Apex method.</a:t>
            </a:r>
          </a:p>
          <a:p>
            <a:r>
              <a:rPr lang="en-US" sz="1800" dirty="0"/>
              <a:t>Create and Dispatch custom events.</a:t>
            </a:r>
          </a:p>
          <a:p>
            <a:r>
              <a:rPr lang="en-US" sz="1800" dirty="0"/>
              <a:t>Call UI APIs with show toast events.</a:t>
            </a:r>
          </a:p>
          <a:p>
            <a:r>
              <a:rPr lang="en-US" sz="1800" dirty="0"/>
              <a:t>Call navigation services.</a:t>
            </a:r>
          </a:p>
          <a:p>
            <a:pPr marL="0" indent="0">
              <a:buNone/>
            </a:pPr>
            <a:endParaRPr lang="en-US" sz="1800" dirty="0"/>
          </a:p>
          <a:p>
            <a:pPr marL="0" indent="0">
              <a:buNone/>
            </a:pPr>
            <a:r>
              <a:rPr lang="en-US" sz="2400" b="1" dirty="0"/>
              <a:t>DON’T</a:t>
            </a:r>
          </a:p>
          <a:p>
            <a:r>
              <a:rPr lang="en-US" sz="1800" dirty="0"/>
              <a:t>Don’t use </a:t>
            </a:r>
            <a:r>
              <a:rPr lang="en-US" sz="1800" dirty="0" err="1"/>
              <a:t>renderedCallback</a:t>
            </a:r>
            <a:r>
              <a:rPr lang="en-US" sz="1800" dirty="0"/>
              <a:t>() to change the state of a component that is setting properties value, always use getter and setter.</a:t>
            </a:r>
          </a:p>
          <a:p>
            <a:r>
              <a:rPr lang="en-US" sz="1800" dirty="0"/>
              <a:t>Can’t update a wire adapter configuration object property in </a:t>
            </a:r>
            <a:r>
              <a:rPr lang="en-US" sz="1800" dirty="0" err="1"/>
              <a:t>renderedCallback</a:t>
            </a:r>
            <a:r>
              <a:rPr lang="en-US" sz="1800" dirty="0"/>
              <a:t>(), as it can result in an infinite loop.</a:t>
            </a:r>
          </a:p>
          <a:p>
            <a:r>
              <a:rPr lang="en-US" sz="1800" dirty="0"/>
              <a:t>Don’t update a reactive property or field in </a:t>
            </a:r>
            <a:r>
              <a:rPr lang="en-US" sz="1800" dirty="0" err="1"/>
              <a:t>renderedCallback</a:t>
            </a:r>
            <a:r>
              <a:rPr lang="en-US" sz="1800" dirty="0"/>
              <a:t>(), as it can result in an infinite loop.</a:t>
            </a:r>
          </a:p>
        </p:txBody>
      </p:sp>
    </p:spTree>
    <p:extLst>
      <p:ext uri="{BB962C8B-B14F-4D97-AF65-F5344CB8AC3E}">
        <p14:creationId xmlns:p14="http://schemas.microsoft.com/office/powerpoint/2010/main" val="10765833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F52C-F145-4EFC-A6F6-BAE532A23C96}"/>
              </a:ext>
            </a:extLst>
          </p:cNvPr>
          <p:cNvSpPr>
            <a:spLocks noGrp="1"/>
          </p:cNvSpPr>
          <p:nvPr>
            <p:ph type="title"/>
          </p:nvPr>
        </p:nvSpPr>
        <p:spPr/>
        <p:txBody>
          <a:bodyPr/>
          <a:lstStyle/>
          <a:p>
            <a:r>
              <a:rPr lang="en-US" dirty="0"/>
              <a:t>Render in LWC</a:t>
            </a:r>
          </a:p>
        </p:txBody>
      </p:sp>
      <p:sp>
        <p:nvSpPr>
          <p:cNvPr id="3" name="Content Placeholder 2">
            <a:extLst>
              <a:ext uri="{FF2B5EF4-FFF2-40B4-BE49-F238E27FC236}">
                <a16:creationId xmlns:a16="http://schemas.microsoft.com/office/drawing/2014/main" id="{080BE1DF-D820-44C1-9091-53AE640674B5}"/>
              </a:ext>
            </a:extLst>
          </p:cNvPr>
          <p:cNvSpPr>
            <a:spLocks noGrp="1"/>
          </p:cNvSpPr>
          <p:nvPr>
            <p:ph idx="1"/>
          </p:nvPr>
        </p:nvSpPr>
        <p:spPr/>
        <p:txBody>
          <a:bodyPr>
            <a:normAutofit/>
          </a:bodyPr>
          <a:lstStyle/>
          <a:p>
            <a:r>
              <a:rPr lang="en-US" sz="2000" dirty="0"/>
              <a:t>Call this method to update the interface.</a:t>
            </a:r>
          </a:p>
          <a:p>
            <a:r>
              <a:rPr lang="en-US" sz="2000" dirty="0"/>
              <a:t>It may be called before or after the connected callback.</a:t>
            </a:r>
          </a:p>
          <a:p>
            <a:r>
              <a:rPr lang="en-US" sz="2000" dirty="0"/>
              <a:t>It is used to conditionally render the template.</a:t>
            </a:r>
          </a:p>
          <a:p>
            <a:endParaRPr lang="en-US" sz="2000" dirty="0"/>
          </a:p>
          <a:p>
            <a:endParaRPr lang="en-US" sz="2000" dirty="0"/>
          </a:p>
        </p:txBody>
      </p:sp>
    </p:spTree>
    <p:extLst>
      <p:ext uri="{BB962C8B-B14F-4D97-AF65-F5344CB8AC3E}">
        <p14:creationId xmlns:p14="http://schemas.microsoft.com/office/powerpoint/2010/main" val="4940372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C1C2-B684-4BAB-BC37-394EC8E2E776}"/>
              </a:ext>
            </a:extLst>
          </p:cNvPr>
          <p:cNvSpPr>
            <a:spLocks noGrp="1"/>
          </p:cNvSpPr>
          <p:nvPr>
            <p:ph type="title"/>
          </p:nvPr>
        </p:nvSpPr>
        <p:spPr/>
        <p:txBody>
          <a:bodyPr/>
          <a:lstStyle/>
          <a:p>
            <a:r>
              <a:rPr lang="en-US" dirty="0"/>
              <a:t>Example of render</a:t>
            </a:r>
          </a:p>
        </p:txBody>
      </p:sp>
      <p:pic>
        <p:nvPicPr>
          <p:cNvPr id="4" name="Content Placeholder 3">
            <a:extLst>
              <a:ext uri="{FF2B5EF4-FFF2-40B4-BE49-F238E27FC236}">
                <a16:creationId xmlns:a16="http://schemas.microsoft.com/office/drawing/2014/main" id="{44F6A4D3-E7AF-4CAD-B3DF-3CFD7FD1B08A}"/>
              </a:ext>
            </a:extLst>
          </p:cNvPr>
          <p:cNvPicPr>
            <a:picLocks noGrp="1" noChangeAspect="1"/>
          </p:cNvPicPr>
          <p:nvPr>
            <p:ph idx="1"/>
          </p:nvPr>
        </p:nvPicPr>
        <p:blipFill>
          <a:blip r:embed="rId2"/>
          <a:stretch>
            <a:fillRect/>
          </a:stretch>
        </p:blipFill>
        <p:spPr>
          <a:xfrm>
            <a:off x="409122" y="1554609"/>
            <a:ext cx="3610881" cy="3449638"/>
          </a:xfrm>
          <a:prstGeom prst="rect">
            <a:avLst/>
          </a:prstGeom>
        </p:spPr>
      </p:pic>
      <p:pic>
        <p:nvPicPr>
          <p:cNvPr id="5" name="Picture 4">
            <a:extLst>
              <a:ext uri="{FF2B5EF4-FFF2-40B4-BE49-F238E27FC236}">
                <a16:creationId xmlns:a16="http://schemas.microsoft.com/office/drawing/2014/main" id="{C66C9C1C-FE1A-45C6-A78E-083365FAEE3B}"/>
              </a:ext>
            </a:extLst>
          </p:cNvPr>
          <p:cNvPicPr>
            <a:picLocks noChangeAspect="1"/>
          </p:cNvPicPr>
          <p:nvPr/>
        </p:nvPicPr>
        <p:blipFill>
          <a:blip r:embed="rId3"/>
          <a:stretch>
            <a:fillRect/>
          </a:stretch>
        </p:blipFill>
        <p:spPr>
          <a:xfrm>
            <a:off x="3693053" y="1554609"/>
            <a:ext cx="10868025" cy="1990725"/>
          </a:xfrm>
          <a:prstGeom prst="rect">
            <a:avLst/>
          </a:prstGeom>
        </p:spPr>
      </p:pic>
      <p:pic>
        <p:nvPicPr>
          <p:cNvPr id="6" name="Picture 5">
            <a:extLst>
              <a:ext uri="{FF2B5EF4-FFF2-40B4-BE49-F238E27FC236}">
                <a16:creationId xmlns:a16="http://schemas.microsoft.com/office/drawing/2014/main" id="{C30387AD-F264-4E18-AC06-208EBBDB5D2E}"/>
              </a:ext>
            </a:extLst>
          </p:cNvPr>
          <p:cNvPicPr>
            <a:picLocks noChangeAspect="1"/>
          </p:cNvPicPr>
          <p:nvPr/>
        </p:nvPicPr>
        <p:blipFill>
          <a:blip r:embed="rId4"/>
          <a:stretch>
            <a:fillRect/>
          </a:stretch>
        </p:blipFill>
        <p:spPr>
          <a:xfrm>
            <a:off x="3967162" y="3545334"/>
            <a:ext cx="4257675" cy="1428750"/>
          </a:xfrm>
          <a:prstGeom prst="rect">
            <a:avLst/>
          </a:prstGeom>
        </p:spPr>
      </p:pic>
      <p:pic>
        <p:nvPicPr>
          <p:cNvPr id="8" name="Picture 7">
            <a:extLst>
              <a:ext uri="{FF2B5EF4-FFF2-40B4-BE49-F238E27FC236}">
                <a16:creationId xmlns:a16="http://schemas.microsoft.com/office/drawing/2014/main" id="{3F2B5343-F541-46AC-93BA-1162D7526F26}"/>
              </a:ext>
            </a:extLst>
          </p:cNvPr>
          <p:cNvPicPr>
            <a:picLocks noChangeAspect="1"/>
          </p:cNvPicPr>
          <p:nvPr/>
        </p:nvPicPr>
        <p:blipFill>
          <a:blip r:embed="rId5"/>
          <a:stretch>
            <a:fillRect/>
          </a:stretch>
        </p:blipFill>
        <p:spPr>
          <a:xfrm>
            <a:off x="4020003" y="4974084"/>
            <a:ext cx="5829300" cy="1476375"/>
          </a:xfrm>
          <a:prstGeom prst="rect">
            <a:avLst/>
          </a:prstGeom>
        </p:spPr>
      </p:pic>
    </p:spTree>
    <p:extLst>
      <p:ext uri="{BB962C8B-B14F-4D97-AF65-F5344CB8AC3E}">
        <p14:creationId xmlns:p14="http://schemas.microsoft.com/office/powerpoint/2010/main" val="1309468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35E9-668E-4BA5-84A2-5713DDAF42CE}"/>
              </a:ext>
            </a:extLst>
          </p:cNvPr>
          <p:cNvSpPr>
            <a:spLocks noGrp="1"/>
          </p:cNvSpPr>
          <p:nvPr>
            <p:ph type="title"/>
          </p:nvPr>
        </p:nvSpPr>
        <p:spPr/>
        <p:txBody>
          <a:bodyPr/>
          <a:lstStyle/>
          <a:p>
            <a:r>
              <a:rPr lang="en-US" dirty="0"/>
              <a:t>errorCallback IN LWC</a:t>
            </a:r>
          </a:p>
        </p:txBody>
      </p:sp>
      <p:sp>
        <p:nvSpPr>
          <p:cNvPr id="3" name="Content Placeholder 2">
            <a:extLst>
              <a:ext uri="{FF2B5EF4-FFF2-40B4-BE49-F238E27FC236}">
                <a16:creationId xmlns:a16="http://schemas.microsoft.com/office/drawing/2014/main" id="{ECCBB84E-8BC6-40F4-AB14-A6D443C569DC}"/>
              </a:ext>
            </a:extLst>
          </p:cNvPr>
          <p:cNvSpPr>
            <a:spLocks noGrp="1"/>
          </p:cNvSpPr>
          <p:nvPr>
            <p:ph idx="1"/>
          </p:nvPr>
        </p:nvSpPr>
        <p:spPr/>
        <p:txBody>
          <a:bodyPr>
            <a:normAutofit/>
          </a:bodyPr>
          <a:lstStyle/>
          <a:p>
            <a:r>
              <a:rPr lang="en-US" sz="2000" dirty="0"/>
              <a:t>Capture errors that happen in all the child components life cycle hooks.</a:t>
            </a:r>
          </a:p>
          <a:p>
            <a:r>
              <a:rPr lang="en-US" sz="2000" dirty="0"/>
              <a:t>It has two parameters i.e. error and stack.</a:t>
            </a:r>
          </a:p>
          <a:p>
            <a:r>
              <a:rPr lang="en-US" sz="2000" dirty="0"/>
              <a:t>This method works like a JavaScript catch() block for catching the error.</a:t>
            </a:r>
          </a:p>
        </p:txBody>
      </p:sp>
    </p:spTree>
    <p:extLst>
      <p:ext uri="{BB962C8B-B14F-4D97-AF65-F5344CB8AC3E}">
        <p14:creationId xmlns:p14="http://schemas.microsoft.com/office/powerpoint/2010/main" val="20334908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724077-52A5-4104-8932-2870AE683BEA}"/>
              </a:ext>
            </a:extLst>
          </p:cNvPr>
          <p:cNvPicPr>
            <a:picLocks noGrp="1" noChangeAspect="1"/>
          </p:cNvPicPr>
          <p:nvPr>
            <p:ph idx="1"/>
          </p:nvPr>
        </p:nvPicPr>
        <p:blipFill>
          <a:blip r:embed="rId2"/>
          <a:stretch>
            <a:fillRect/>
          </a:stretch>
        </p:blipFill>
        <p:spPr>
          <a:xfrm>
            <a:off x="107420" y="509058"/>
            <a:ext cx="4773084" cy="3449638"/>
          </a:xfrm>
          <a:prstGeom prst="rect">
            <a:avLst/>
          </a:prstGeom>
        </p:spPr>
      </p:pic>
      <p:pic>
        <p:nvPicPr>
          <p:cNvPr id="5" name="Picture 4">
            <a:extLst>
              <a:ext uri="{FF2B5EF4-FFF2-40B4-BE49-F238E27FC236}">
                <a16:creationId xmlns:a16="http://schemas.microsoft.com/office/drawing/2014/main" id="{9D646F72-976A-4BBD-916D-B0F706F16D8B}"/>
              </a:ext>
            </a:extLst>
          </p:cNvPr>
          <p:cNvPicPr>
            <a:picLocks noChangeAspect="1"/>
          </p:cNvPicPr>
          <p:nvPr/>
        </p:nvPicPr>
        <p:blipFill>
          <a:blip r:embed="rId3"/>
          <a:stretch>
            <a:fillRect/>
          </a:stretch>
        </p:blipFill>
        <p:spPr>
          <a:xfrm>
            <a:off x="303212" y="4368355"/>
            <a:ext cx="4067175" cy="1066800"/>
          </a:xfrm>
          <a:prstGeom prst="rect">
            <a:avLst/>
          </a:prstGeom>
        </p:spPr>
      </p:pic>
      <p:pic>
        <p:nvPicPr>
          <p:cNvPr id="6" name="Picture 5">
            <a:extLst>
              <a:ext uri="{FF2B5EF4-FFF2-40B4-BE49-F238E27FC236}">
                <a16:creationId xmlns:a16="http://schemas.microsoft.com/office/drawing/2014/main" id="{520D2265-144E-4ADC-BA10-D2FD6B1846C8}"/>
              </a:ext>
            </a:extLst>
          </p:cNvPr>
          <p:cNvPicPr>
            <a:picLocks noChangeAspect="1"/>
          </p:cNvPicPr>
          <p:nvPr/>
        </p:nvPicPr>
        <p:blipFill>
          <a:blip r:embed="rId4"/>
          <a:stretch>
            <a:fillRect/>
          </a:stretch>
        </p:blipFill>
        <p:spPr>
          <a:xfrm>
            <a:off x="6224663" y="674994"/>
            <a:ext cx="2981325" cy="1009650"/>
          </a:xfrm>
          <a:prstGeom prst="rect">
            <a:avLst/>
          </a:prstGeom>
        </p:spPr>
      </p:pic>
      <p:pic>
        <p:nvPicPr>
          <p:cNvPr id="8" name="Picture 7">
            <a:extLst>
              <a:ext uri="{FF2B5EF4-FFF2-40B4-BE49-F238E27FC236}">
                <a16:creationId xmlns:a16="http://schemas.microsoft.com/office/drawing/2014/main" id="{E1C3D65F-18BB-4FCC-A623-B8941B898214}"/>
              </a:ext>
            </a:extLst>
          </p:cNvPr>
          <p:cNvPicPr>
            <a:picLocks noChangeAspect="1"/>
          </p:cNvPicPr>
          <p:nvPr/>
        </p:nvPicPr>
        <p:blipFill>
          <a:blip r:embed="rId5"/>
          <a:stretch>
            <a:fillRect/>
          </a:stretch>
        </p:blipFill>
        <p:spPr>
          <a:xfrm>
            <a:off x="5320317" y="1853755"/>
            <a:ext cx="6400800" cy="5095875"/>
          </a:xfrm>
          <a:prstGeom prst="rect">
            <a:avLst/>
          </a:prstGeom>
        </p:spPr>
      </p:pic>
    </p:spTree>
    <p:extLst>
      <p:ext uri="{BB962C8B-B14F-4D97-AF65-F5344CB8AC3E}">
        <p14:creationId xmlns:p14="http://schemas.microsoft.com/office/powerpoint/2010/main" val="36430246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AE5-6968-4BA4-AC6B-5625CA77E0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C45D4A-120C-479F-A1AE-D83D35842780}"/>
              </a:ext>
            </a:extLst>
          </p:cNvPr>
          <p:cNvSpPr>
            <a:spLocks noGrp="1"/>
          </p:cNvSpPr>
          <p:nvPr>
            <p:ph idx="1"/>
          </p:nvPr>
        </p:nvSpPr>
        <p:spPr/>
        <p:txBody>
          <a:bodyPr>
            <a:normAutofit/>
          </a:bodyPr>
          <a:lstStyle/>
          <a:p>
            <a:pPr marL="685800" indent="-457200" rtl="0" fontAlgn="base">
              <a:lnSpc>
                <a:spcPct val="150000"/>
              </a:lnSpc>
              <a:spcBef>
                <a:spcPts val="0"/>
              </a:spcBef>
              <a:spcAft>
                <a:spcPts val="0"/>
              </a:spcAft>
              <a:buFont typeface="+mj-lt"/>
              <a:buAutoNum type="arabicPeriod"/>
            </a:pPr>
            <a:r>
              <a:rPr lang="en-US" sz="2000" b="0" i="0" u="none" strike="noStrike" dirty="0">
                <a:solidFill>
                  <a:srgbClr val="000000"/>
                </a:solidFill>
                <a:effectLst/>
                <a:latin typeface="Georgia" panose="02040502050405020303" pitchFamily="18" charset="0"/>
              </a:rPr>
              <a:t>Use External Library in LWC</a:t>
            </a:r>
          </a:p>
        </p:txBody>
      </p:sp>
    </p:spTree>
    <p:extLst>
      <p:ext uri="{BB962C8B-B14F-4D97-AF65-F5344CB8AC3E}">
        <p14:creationId xmlns:p14="http://schemas.microsoft.com/office/powerpoint/2010/main" val="8773057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2CB6-0686-48A0-B403-FC5727B20F1D}"/>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Use External Library in LWC</a:t>
            </a:r>
            <a:endParaRPr lang="en-US" dirty="0"/>
          </a:p>
        </p:txBody>
      </p:sp>
      <p:sp>
        <p:nvSpPr>
          <p:cNvPr id="3" name="Content Placeholder 2">
            <a:extLst>
              <a:ext uri="{FF2B5EF4-FFF2-40B4-BE49-F238E27FC236}">
                <a16:creationId xmlns:a16="http://schemas.microsoft.com/office/drawing/2014/main" id="{33CA4C4B-119E-4FF3-B5A2-344A1F971D9B}"/>
              </a:ext>
            </a:extLst>
          </p:cNvPr>
          <p:cNvSpPr>
            <a:spLocks noGrp="1"/>
          </p:cNvSpPr>
          <p:nvPr>
            <p:ph idx="1"/>
          </p:nvPr>
        </p:nvSpPr>
        <p:spPr/>
        <p:txBody>
          <a:bodyPr>
            <a:normAutofit/>
          </a:bodyPr>
          <a:lstStyle/>
          <a:p>
            <a:pPr marL="0" indent="0">
              <a:buNone/>
            </a:pPr>
            <a:r>
              <a:rPr lang="en-US" sz="2000" dirty="0"/>
              <a:t>You can use third-party JavaScript libraries with Lightning web components. For example, use a library with interactive charts and graphs or a library that reduces code complexity.</a:t>
            </a:r>
          </a:p>
          <a:p>
            <a:pPr marL="0" indent="0">
              <a:buNone/>
            </a:pPr>
            <a:endParaRPr lang="en-US" sz="2000" dirty="0"/>
          </a:p>
          <a:p>
            <a:pPr marL="457200" indent="-457200">
              <a:buFont typeface="+mj-lt"/>
              <a:buAutoNum type="arabicPeriod"/>
            </a:pPr>
            <a:r>
              <a:rPr lang="en-US" sz="2000" dirty="0"/>
              <a:t>Download the library from the third-party library's site.</a:t>
            </a:r>
          </a:p>
          <a:p>
            <a:pPr marL="457200" indent="-457200">
              <a:buFont typeface="+mj-lt"/>
              <a:buAutoNum type="arabicPeriod"/>
            </a:pPr>
            <a:r>
              <a:rPr lang="en-US" sz="2000" dirty="0"/>
              <a:t>Upload the library to your Salesforce organization as a static resource.</a:t>
            </a:r>
          </a:p>
          <a:p>
            <a:pPr marL="457200" indent="-457200">
              <a:buFont typeface="+mj-lt"/>
              <a:buAutoNum type="arabicPeriod"/>
            </a:pPr>
            <a:r>
              <a:rPr lang="en-US" sz="2000" dirty="0"/>
              <a:t>import </a:t>
            </a:r>
            <a:r>
              <a:rPr lang="en-US" sz="2000" dirty="0" err="1"/>
              <a:t>resourceName</a:t>
            </a:r>
            <a:r>
              <a:rPr lang="en-US" sz="2000" dirty="0"/>
              <a:t> from '@salesforce/</a:t>
            </a:r>
            <a:r>
              <a:rPr lang="en-US" sz="2000" dirty="0" err="1"/>
              <a:t>resourceUrl</a:t>
            </a:r>
            <a:r>
              <a:rPr lang="en-US" sz="2000" dirty="0"/>
              <a:t>/</a:t>
            </a:r>
            <a:r>
              <a:rPr lang="en-US" sz="2000" dirty="0" err="1"/>
              <a:t>resourceName</a:t>
            </a:r>
            <a:r>
              <a:rPr lang="en-US" sz="2000" dirty="0"/>
              <a:t>';</a:t>
            </a:r>
          </a:p>
          <a:p>
            <a:pPr marL="914400" lvl="1" indent="-457200">
              <a:buFont typeface="+mj-lt"/>
              <a:buAutoNum type="arabicPeriod"/>
            </a:pPr>
            <a:r>
              <a:rPr lang="en-US" sz="1600" dirty="0"/>
              <a:t>import { </a:t>
            </a:r>
            <a:r>
              <a:rPr lang="en-US" sz="1600" dirty="0" err="1"/>
              <a:t>loadStyle</a:t>
            </a:r>
            <a:r>
              <a:rPr lang="en-US" sz="1600" dirty="0"/>
              <a:t>, </a:t>
            </a:r>
            <a:r>
              <a:rPr lang="en-US" sz="1600" dirty="0" err="1"/>
              <a:t>loadScript</a:t>
            </a:r>
            <a:r>
              <a:rPr lang="en-US" sz="1600" dirty="0"/>
              <a:t> } from 'lightning/</a:t>
            </a:r>
            <a:r>
              <a:rPr lang="en-US" sz="1600" dirty="0" err="1"/>
              <a:t>platformResourceLoader</a:t>
            </a:r>
            <a:r>
              <a:rPr lang="en-US" sz="1600" dirty="0"/>
              <a:t>';</a:t>
            </a:r>
          </a:p>
          <a:p>
            <a:pPr marL="914400" lvl="1" indent="-457200">
              <a:buFont typeface="+mj-lt"/>
              <a:buAutoNum type="arabicPeriod"/>
            </a:pPr>
            <a:r>
              <a:rPr lang="en-US" sz="1600" dirty="0"/>
              <a:t>import </a:t>
            </a:r>
            <a:r>
              <a:rPr lang="en-US" sz="1600" dirty="0" err="1"/>
              <a:t>myLib</a:t>
            </a:r>
            <a:r>
              <a:rPr lang="en-US" sz="1600" dirty="0"/>
              <a:t> from '@salesforce/</a:t>
            </a:r>
            <a:r>
              <a:rPr lang="en-US" sz="1600" dirty="0" err="1"/>
              <a:t>resourceUrl</a:t>
            </a:r>
            <a:r>
              <a:rPr lang="en-US" sz="1600" dirty="0"/>
              <a:t>/</a:t>
            </a:r>
            <a:r>
              <a:rPr lang="en-US" sz="1600" dirty="0" err="1"/>
              <a:t>myLib</a:t>
            </a:r>
            <a:r>
              <a:rPr lang="en-US" sz="1600" dirty="0"/>
              <a:t>';</a:t>
            </a:r>
          </a:p>
          <a:p>
            <a:pPr marL="457200" indent="-457200">
              <a:buFont typeface="+mj-lt"/>
              <a:buAutoNum type="arabicPeriod"/>
            </a:pPr>
            <a:r>
              <a:rPr lang="en-US" sz="2000" dirty="0"/>
              <a:t>Load the library and call its functions in a then() method</a:t>
            </a:r>
          </a:p>
          <a:p>
            <a:pPr marL="457200" lvl="1" indent="0">
              <a:buNone/>
            </a:pPr>
            <a:r>
              <a:rPr lang="en-US" sz="1600" dirty="0" err="1"/>
              <a:t>loadScript</a:t>
            </a:r>
            <a:r>
              <a:rPr lang="en-US" sz="1600" dirty="0"/>
              <a:t>(this, </a:t>
            </a:r>
            <a:r>
              <a:rPr lang="en-US" sz="1600" dirty="0" err="1"/>
              <a:t>myLib</a:t>
            </a:r>
            <a:r>
              <a:rPr lang="en-US" sz="1600" dirty="0"/>
              <a:t> + '/myLib.js').then(() =&gt; {</a:t>
            </a:r>
          </a:p>
          <a:p>
            <a:pPr marL="457200" lvl="1" indent="0">
              <a:buNone/>
            </a:pPr>
            <a:r>
              <a:rPr lang="en-US" sz="1600" dirty="0"/>
              <a:t>	let result = </a:t>
            </a:r>
            <a:r>
              <a:rPr lang="en-US" sz="1600" dirty="0" err="1"/>
              <a:t>myLib.myFunction</a:t>
            </a:r>
            <a:r>
              <a:rPr lang="en-US" sz="1600" dirty="0"/>
              <a:t>(2,2);</a:t>
            </a:r>
          </a:p>
          <a:p>
            <a:pPr marL="457200" lvl="1" indent="0">
              <a:buNone/>
            </a:pPr>
            <a:r>
              <a:rPr lang="en-US" sz="1600" dirty="0"/>
              <a:t>});</a:t>
            </a:r>
          </a:p>
        </p:txBody>
      </p:sp>
    </p:spTree>
    <p:extLst>
      <p:ext uri="{BB962C8B-B14F-4D97-AF65-F5344CB8AC3E}">
        <p14:creationId xmlns:p14="http://schemas.microsoft.com/office/powerpoint/2010/main" val="5071420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2CB6-0686-48A0-B403-FC5727B20F1D}"/>
              </a:ext>
            </a:extLst>
          </p:cNvPr>
          <p:cNvSpPr>
            <a:spLocks noGrp="1"/>
          </p:cNvSpPr>
          <p:nvPr>
            <p:ph type="title"/>
          </p:nvPr>
        </p:nvSpPr>
        <p:spPr/>
        <p:txBody>
          <a:bodyPr/>
          <a:lstStyle/>
          <a:p>
            <a:r>
              <a:rPr lang="en-US" sz="4400" b="0" i="0" u="none" strike="noStrike" dirty="0">
                <a:solidFill>
                  <a:srgbClr val="000000"/>
                </a:solidFill>
                <a:effectLst/>
                <a:latin typeface="Georgia" panose="02040502050405020303" pitchFamily="18" charset="0"/>
              </a:rPr>
              <a:t>Use External Library in LWC</a:t>
            </a:r>
            <a:endParaRPr lang="en-US" dirty="0"/>
          </a:p>
        </p:txBody>
      </p:sp>
      <p:sp>
        <p:nvSpPr>
          <p:cNvPr id="3" name="Content Placeholder 2">
            <a:extLst>
              <a:ext uri="{FF2B5EF4-FFF2-40B4-BE49-F238E27FC236}">
                <a16:creationId xmlns:a16="http://schemas.microsoft.com/office/drawing/2014/main" id="{33CA4C4B-119E-4FF3-B5A2-344A1F971D9B}"/>
              </a:ext>
            </a:extLst>
          </p:cNvPr>
          <p:cNvSpPr>
            <a:spLocks noGrp="1"/>
          </p:cNvSpPr>
          <p:nvPr>
            <p:ph idx="1"/>
          </p:nvPr>
        </p:nvSpPr>
        <p:spPr/>
        <p:txBody>
          <a:bodyPr>
            <a:normAutofit/>
          </a:bodyPr>
          <a:lstStyle/>
          <a:p>
            <a:pPr marL="342900" indent="-342900">
              <a:buFont typeface="+mj-lt"/>
              <a:buAutoNum type="arabicPeriod"/>
            </a:pPr>
            <a:r>
              <a:rPr lang="en-US" sz="1600" dirty="0">
                <a:hlinkClick r:id="rId2"/>
              </a:rPr>
              <a:t>https://www.chartjs.org/docs/latest/</a:t>
            </a:r>
            <a:endParaRPr lang="en-US" sz="1600" dirty="0"/>
          </a:p>
          <a:p>
            <a:pPr marL="342900" indent="-342900">
              <a:buFont typeface="+mj-lt"/>
              <a:buAutoNum type="arabicPeriod"/>
            </a:pPr>
            <a:r>
              <a:rPr lang="en-US" sz="1600" dirty="0"/>
              <a:t>Full Calendar v4 - </a:t>
            </a:r>
            <a:r>
              <a:rPr lang="en-US" sz="1600" dirty="0">
                <a:hlinkClick r:id="rId3"/>
              </a:rPr>
              <a:t>https://fullcalendar.io/docs/v4/getting-started</a:t>
            </a:r>
            <a:r>
              <a:rPr lang="en-US" sz="1600" dirty="0"/>
              <a:t> </a:t>
            </a:r>
          </a:p>
        </p:txBody>
      </p:sp>
      <p:pic>
        <p:nvPicPr>
          <p:cNvPr id="5" name="Picture 4">
            <a:extLst>
              <a:ext uri="{FF2B5EF4-FFF2-40B4-BE49-F238E27FC236}">
                <a16:creationId xmlns:a16="http://schemas.microsoft.com/office/drawing/2014/main" id="{F781AD9B-A510-42F7-9AFF-B561F037C953}"/>
              </a:ext>
            </a:extLst>
          </p:cNvPr>
          <p:cNvPicPr>
            <a:picLocks noChangeAspect="1"/>
          </p:cNvPicPr>
          <p:nvPr/>
        </p:nvPicPr>
        <p:blipFill>
          <a:blip r:embed="rId4"/>
          <a:stretch>
            <a:fillRect/>
          </a:stretch>
        </p:blipFill>
        <p:spPr>
          <a:xfrm>
            <a:off x="3135954" y="2537495"/>
            <a:ext cx="5920091" cy="3901878"/>
          </a:xfrm>
          <a:prstGeom prst="rect">
            <a:avLst/>
          </a:prstGeom>
        </p:spPr>
      </p:pic>
    </p:spTree>
    <p:extLst>
      <p:ext uri="{BB962C8B-B14F-4D97-AF65-F5344CB8AC3E}">
        <p14:creationId xmlns:p14="http://schemas.microsoft.com/office/powerpoint/2010/main" val="329784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5857</TotalTime>
  <Words>4789</Words>
  <Application>Microsoft Office PowerPoint</Application>
  <PresentationFormat>Widescreen</PresentationFormat>
  <Paragraphs>620</Paragraphs>
  <Slides>118</Slides>
  <Notes>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-apple-system</vt:lpstr>
      <vt:lpstr>Arial</vt:lpstr>
      <vt:lpstr>Calibri</vt:lpstr>
      <vt:lpstr>Calibri Light</vt:lpstr>
      <vt:lpstr>Consolas</vt:lpstr>
      <vt:lpstr>Georgia</vt:lpstr>
      <vt:lpstr>Wingdings</vt:lpstr>
      <vt:lpstr>Office Theme</vt:lpstr>
      <vt:lpstr>Lightning Web Component</vt:lpstr>
      <vt:lpstr>Before We Start</vt:lpstr>
      <vt:lpstr>Software Setup</vt:lpstr>
      <vt:lpstr>Introduction</vt:lpstr>
      <vt:lpstr>Anatomy of LWC</vt:lpstr>
      <vt:lpstr>Anatomy of LWC</vt:lpstr>
      <vt:lpstr>LWC vs Aura</vt:lpstr>
      <vt:lpstr>LWC is Preferred because?</vt:lpstr>
      <vt:lpstr>PowerPoint Presentation</vt:lpstr>
      <vt:lpstr>Benefits</vt:lpstr>
      <vt:lpstr>First Lightning Web Component</vt:lpstr>
      <vt:lpstr>Component Structure</vt:lpstr>
      <vt:lpstr>Questions</vt:lpstr>
      <vt:lpstr>Day 2 - Agenda</vt:lpstr>
      <vt:lpstr>Decorators in LWC</vt:lpstr>
      <vt:lpstr>Properties in Lightning Web Component</vt:lpstr>
      <vt:lpstr>Conditional Rendering</vt:lpstr>
      <vt:lpstr>Iterate through with List</vt:lpstr>
      <vt:lpstr>Iterate through with List</vt:lpstr>
      <vt:lpstr>Iterate through with List</vt:lpstr>
      <vt:lpstr>Questions</vt:lpstr>
      <vt:lpstr>Day 3 - Agenda</vt:lpstr>
      <vt:lpstr>Slots in LWC</vt:lpstr>
      <vt:lpstr>Call JavaScript Class method</vt:lpstr>
      <vt:lpstr>Getter Setter in LWC</vt:lpstr>
      <vt:lpstr>Component Composition</vt:lpstr>
      <vt:lpstr>Questions</vt:lpstr>
      <vt:lpstr>Assignment</vt:lpstr>
      <vt:lpstr>Day 4 - Agenda</vt:lpstr>
      <vt:lpstr>Shadow DOM</vt:lpstr>
      <vt:lpstr>Events</vt:lpstr>
      <vt:lpstr>Events</vt:lpstr>
      <vt:lpstr>PowerPoint Presentation</vt:lpstr>
      <vt:lpstr>Event Propagation</vt:lpstr>
      <vt:lpstr>Event Propagation</vt:lpstr>
      <vt:lpstr>Event Propagation</vt:lpstr>
      <vt:lpstr>Event Propagation</vt:lpstr>
      <vt:lpstr>Event Propagation</vt:lpstr>
      <vt:lpstr>Event Propagation</vt:lpstr>
      <vt:lpstr>Questions</vt:lpstr>
      <vt:lpstr>Assignment</vt:lpstr>
      <vt:lpstr>Agenda</vt:lpstr>
      <vt:lpstr>Configuration File in LWC</vt:lpstr>
      <vt:lpstr>Configuration File in LWC</vt:lpstr>
      <vt:lpstr>PowerPoint Presentation</vt:lpstr>
      <vt:lpstr>Use LWC Inside VF Page</vt:lpstr>
      <vt:lpstr>Steps</vt:lpstr>
      <vt:lpstr>Create Aura Application</vt:lpstr>
      <vt:lpstr>Create a VF Page</vt:lpstr>
      <vt:lpstr>PowerPoint Presentation</vt:lpstr>
      <vt:lpstr>PowerPoint Presentation</vt:lpstr>
      <vt:lpstr>Agenda</vt:lpstr>
      <vt:lpstr>Lightning Data Service</vt:lpstr>
      <vt:lpstr>Lightning Data Service</vt:lpstr>
      <vt:lpstr>Work with Data using Base Components</vt:lpstr>
      <vt:lpstr>Agenda - UI Record API</vt:lpstr>
      <vt:lpstr>UIRecord API</vt:lpstr>
      <vt:lpstr>Wire in Salesforce</vt:lpstr>
      <vt:lpstr>createRecord(recordInput)</vt:lpstr>
      <vt:lpstr>getRecord</vt:lpstr>
      <vt:lpstr>updateRecord(recordInput, clientOptions)</vt:lpstr>
      <vt:lpstr>deleteRecord(recordId)</vt:lpstr>
      <vt:lpstr>Assignment</vt:lpstr>
      <vt:lpstr>Agenda</vt:lpstr>
      <vt:lpstr>Object Info API</vt:lpstr>
      <vt:lpstr>getPicklistValuesByRecordType</vt:lpstr>
      <vt:lpstr>Questions</vt:lpstr>
      <vt:lpstr>Assignment</vt:lpstr>
      <vt:lpstr>Agenda</vt:lpstr>
      <vt:lpstr>@wire adaptor in Salesforce</vt:lpstr>
      <vt:lpstr>JS Syntax to Call Apex Method</vt:lpstr>
      <vt:lpstr>Imperative Apex</vt:lpstr>
      <vt:lpstr>JS Syntax for Imperative Apex</vt:lpstr>
      <vt:lpstr>Questions</vt:lpstr>
      <vt:lpstr>Assignments</vt:lpstr>
      <vt:lpstr>Assignments</vt:lpstr>
      <vt:lpstr>Agenda</vt:lpstr>
      <vt:lpstr>Callbacks in LWC</vt:lpstr>
      <vt:lpstr>PowerPoint Presentation</vt:lpstr>
      <vt:lpstr>constructor in LWC</vt:lpstr>
      <vt:lpstr>Example of Constructor</vt:lpstr>
      <vt:lpstr>DO’S &amp; DON’T</vt:lpstr>
      <vt:lpstr>connectedCallback in lWC  </vt:lpstr>
      <vt:lpstr>Example of Connectedcallback</vt:lpstr>
      <vt:lpstr>PowerPoint Presentation</vt:lpstr>
      <vt:lpstr>DO’S &amp; DON’T</vt:lpstr>
      <vt:lpstr>disconnectedCallback in LWC </vt:lpstr>
      <vt:lpstr>Example of Disconnected callback</vt:lpstr>
      <vt:lpstr>DO’S</vt:lpstr>
      <vt:lpstr>renderedCallback in LWC</vt:lpstr>
      <vt:lpstr>Example of Rendered callback</vt:lpstr>
      <vt:lpstr>DO’S &amp; DON’T</vt:lpstr>
      <vt:lpstr>Render in LWC</vt:lpstr>
      <vt:lpstr>Example of render</vt:lpstr>
      <vt:lpstr>errorCallback IN LWC</vt:lpstr>
      <vt:lpstr>PowerPoint Presentation</vt:lpstr>
      <vt:lpstr>Agenda</vt:lpstr>
      <vt:lpstr>Use External Library in LWC</vt:lpstr>
      <vt:lpstr>Use External Library in LWC</vt:lpstr>
      <vt:lpstr>Assignment</vt:lpstr>
      <vt:lpstr>Assignment</vt:lpstr>
      <vt:lpstr>Agenda</vt:lpstr>
      <vt:lpstr>Use Custom label in LWC</vt:lpstr>
      <vt:lpstr>Share CSS</vt:lpstr>
      <vt:lpstr>Toast Event in LWC</vt:lpstr>
      <vt:lpstr>PowerPoint Presentation</vt:lpstr>
      <vt:lpstr>Simple Toast</vt:lpstr>
      <vt:lpstr>Display Link with Toast</vt:lpstr>
      <vt:lpstr>Assignment</vt:lpstr>
      <vt:lpstr>Agenda</vt:lpstr>
      <vt:lpstr>Agenda</vt:lpstr>
      <vt:lpstr>Agenda</vt:lpstr>
      <vt:lpstr>Agenda</vt:lpstr>
      <vt:lpstr>Agenda</vt:lpstr>
      <vt:lpstr>Agenda</vt:lpstr>
      <vt:lpstr>Agenda</vt:lpstr>
      <vt:lpstr>Agenda</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Web Component</dc:title>
  <dc:creator>Amit Singh</dc:creator>
  <cp:lastModifiedBy>Amit Singh</cp:lastModifiedBy>
  <cp:revision>256</cp:revision>
  <dcterms:created xsi:type="dcterms:W3CDTF">2022-03-20T02:32:17Z</dcterms:created>
  <dcterms:modified xsi:type="dcterms:W3CDTF">2022-04-19T03:55:11Z</dcterms:modified>
</cp:coreProperties>
</file>