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326" r:id="rId7"/>
    <p:sldId id="264" r:id="rId8"/>
    <p:sldId id="262" r:id="rId9"/>
    <p:sldId id="263" r:id="rId10"/>
    <p:sldId id="265" r:id="rId11"/>
    <p:sldId id="268" r:id="rId12"/>
    <p:sldId id="266" r:id="rId13"/>
    <p:sldId id="267" r:id="rId14"/>
    <p:sldId id="272" r:id="rId15"/>
    <p:sldId id="273" r:id="rId16"/>
    <p:sldId id="278" r:id="rId17"/>
    <p:sldId id="275" r:id="rId18"/>
    <p:sldId id="276" r:id="rId19"/>
    <p:sldId id="277" r:id="rId20"/>
    <p:sldId id="270" r:id="rId21"/>
    <p:sldId id="269" r:id="rId22"/>
    <p:sldId id="279" r:id="rId23"/>
    <p:sldId id="280" r:id="rId24"/>
    <p:sldId id="274" r:id="rId25"/>
    <p:sldId id="281" r:id="rId26"/>
    <p:sldId id="271" r:id="rId27"/>
    <p:sldId id="282" r:id="rId28"/>
    <p:sldId id="291" r:id="rId29"/>
    <p:sldId id="283" r:id="rId30"/>
    <p:sldId id="292" r:id="rId31"/>
    <p:sldId id="284" r:id="rId32"/>
    <p:sldId id="285" r:id="rId33"/>
    <p:sldId id="286" r:id="rId34"/>
    <p:sldId id="287" r:id="rId35"/>
    <p:sldId id="289" r:id="rId36"/>
    <p:sldId id="290" r:id="rId37"/>
    <p:sldId id="288" r:id="rId38"/>
    <p:sldId id="294" r:id="rId39"/>
    <p:sldId id="313" r:id="rId40"/>
    <p:sldId id="293" r:id="rId41"/>
    <p:sldId id="303" r:id="rId42"/>
    <p:sldId id="304" r:id="rId43"/>
    <p:sldId id="305" r:id="rId44"/>
    <p:sldId id="306" r:id="rId45"/>
    <p:sldId id="307" r:id="rId46"/>
    <p:sldId id="308" r:id="rId47"/>
    <p:sldId id="309" r:id="rId48"/>
    <p:sldId id="310" r:id="rId49"/>
    <p:sldId id="311" r:id="rId50"/>
    <p:sldId id="312" r:id="rId51"/>
    <p:sldId id="295" r:id="rId52"/>
    <p:sldId id="314" r:id="rId53"/>
    <p:sldId id="315" r:id="rId54"/>
    <p:sldId id="316" r:id="rId55"/>
    <p:sldId id="317" r:id="rId56"/>
    <p:sldId id="296" r:id="rId57"/>
    <p:sldId id="318" r:id="rId58"/>
    <p:sldId id="320" r:id="rId59"/>
    <p:sldId id="319" r:id="rId60"/>
    <p:sldId id="324" r:id="rId61"/>
    <p:sldId id="321" r:id="rId62"/>
    <p:sldId id="323" r:id="rId63"/>
    <p:sldId id="322" r:id="rId64"/>
    <p:sldId id="297" r:id="rId65"/>
    <p:sldId id="325" r:id="rId66"/>
    <p:sldId id="298" r:id="rId67"/>
    <p:sldId id="299" r:id="rId68"/>
    <p:sldId id="300" r:id="rId69"/>
    <p:sldId id="301" r:id="rId70"/>
    <p:sldId id="302" r:id="rId71"/>
    <p:sldId id="25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09:34:31.179"/>
    </inkml:context>
    <inkml:brush xml:id="br0">
      <inkml:brushProperty name="width" value="0.05" units="cm"/>
      <inkml:brushProperty name="height" value="0.05" units="cm"/>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09:34:31.179"/>
    </inkml:context>
    <inkml:brush xml:id="br0">
      <inkml:brushProperty name="width" value="0.05" units="cm"/>
      <inkml:brushProperty name="height" value="0.05" units="cm"/>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09:34:31.179"/>
    </inkml:context>
    <inkml:brush xml:id="br0">
      <inkml:brushProperty name="width" value="0.05" units="cm"/>
      <inkml:brushProperty name="height" value="0.05" units="cm"/>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EDD6-66AD-4976-B9DB-54F5734D9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6D7C7-44B6-41B1-9E81-9C6052BE2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25A2-9D26-4E74-ABC4-CC6F205B7476}"/>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5" name="Footer Placeholder 4">
            <a:extLst>
              <a:ext uri="{FF2B5EF4-FFF2-40B4-BE49-F238E27FC236}">
                <a16:creationId xmlns:a16="http://schemas.microsoft.com/office/drawing/2014/main" id="{729502A5-AA36-47E1-AFED-A75BFBD44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6338-367E-4EDC-9188-6517E4406D60}"/>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94488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D6B9-B1CF-4591-8F8A-77A2D4CAE9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28AF47-F007-490B-AAAB-E62164097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FD391-C74C-401F-893B-33852A8AA9E8}"/>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5" name="Footer Placeholder 4">
            <a:extLst>
              <a:ext uri="{FF2B5EF4-FFF2-40B4-BE49-F238E27FC236}">
                <a16:creationId xmlns:a16="http://schemas.microsoft.com/office/drawing/2014/main" id="{65799C9D-C656-4986-A29E-36B6AE9A6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1B32A-E81B-415B-A553-DA3E7AF5016B}"/>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419784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21E45-F9B6-4CD8-8CE9-D26D2A34AE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C01FFF-BB47-406E-9E95-BBE12A13C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7F8D8-F5FA-4C0A-8791-BB6B657CB47D}"/>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5" name="Footer Placeholder 4">
            <a:extLst>
              <a:ext uri="{FF2B5EF4-FFF2-40B4-BE49-F238E27FC236}">
                <a16:creationId xmlns:a16="http://schemas.microsoft.com/office/drawing/2014/main" id="{1851A33B-C0A0-4888-8957-4ECBF5225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C38AB-6F12-4F07-A0BF-B351DE5EFFE0}"/>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106096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4E4F-1024-4354-B940-7A2619617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18DD94-9FEA-4C82-9443-F6A27EA06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22C3-DB8F-4D2F-81E3-935A0648F2BE}"/>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5" name="Footer Placeholder 4">
            <a:extLst>
              <a:ext uri="{FF2B5EF4-FFF2-40B4-BE49-F238E27FC236}">
                <a16:creationId xmlns:a16="http://schemas.microsoft.com/office/drawing/2014/main" id="{D45C275A-1F52-4AE2-9BC3-0CBC3075A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DB785-4601-4C6B-A70A-39FE8D4D5743}"/>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361188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4DD3-1D9E-4672-8C50-91CB69354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1FEFB-60CB-4ED1-B328-18B6FF4A4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09BB16-43D1-46C7-A23A-C0E4174D08B9}"/>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5" name="Footer Placeholder 4">
            <a:extLst>
              <a:ext uri="{FF2B5EF4-FFF2-40B4-BE49-F238E27FC236}">
                <a16:creationId xmlns:a16="http://schemas.microsoft.com/office/drawing/2014/main" id="{88662CD3-3141-4D5B-8489-897C10A19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BCDB4-C951-423A-AE71-A2B9C732A9F6}"/>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248628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F7AF-6111-43D3-9AB8-6FEF440FF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32E2E-14AA-423C-A026-7B172B9C2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55F2BE-0FE5-4DC1-86DB-01D9F9E2F5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79AC6-B6BA-46AE-A968-69F8121AA6CF}"/>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6" name="Footer Placeholder 5">
            <a:extLst>
              <a:ext uri="{FF2B5EF4-FFF2-40B4-BE49-F238E27FC236}">
                <a16:creationId xmlns:a16="http://schemas.microsoft.com/office/drawing/2014/main" id="{26486D98-9D17-4054-8259-7A67B9485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53F34-63D3-4DD2-A380-B4381E6AA027}"/>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371692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AEE2-E693-4CE3-BBA3-C58D55E7B4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4961A3-2B52-4802-998A-DA1A090AD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FA850-9D34-4574-BCFA-1104DDFE66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F1464-F46B-4D8C-A630-133D1A46A2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23B2E0-BF54-46E5-BB24-860EF44AD0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139D54-AC7B-450A-AC68-9A421179119E}"/>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8" name="Footer Placeholder 7">
            <a:extLst>
              <a:ext uri="{FF2B5EF4-FFF2-40B4-BE49-F238E27FC236}">
                <a16:creationId xmlns:a16="http://schemas.microsoft.com/office/drawing/2014/main" id="{CE0B5885-AD32-44F6-9C53-8FC0CA5587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EA32B9-B9D2-4948-BDA2-5715A6470594}"/>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269460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EDF3-2D43-456E-98B6-9008AC78F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26E238-6644-4001-9ED0-7A7DDE42C26C}"/>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4" name="Footer Placeholder 3">
            <a:extLst>
              <a:ext uri="{FF2B5EF4-FFF2-40B4-BE49-F238E27FC236}">
                <a16:creationId xmlns:a16="http://schemas.microsoft.com/office/drawing/2014/main" id="{9D5C0B66-01D6-44FF-B09D-50CB51152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2DB9E0-AB33-4F3C-98A5-51C71100E97B}"/>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3286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99FA3-607D-40FA-A17C-51277A153D47}"/>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3" name="Footer Placeholder 2">
            <a:extLst>
              <a:ext uri="{FF2B5EF4-FFF2-40B4-BE49-F238E27FC236}">
                <a16:creationId xmlns:a16="http://schemas.microsoft.com/office/drawing/2014/main" id="{AF0E99A2-9935-42D2-A070-508A43FAA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1AC62E-8EC9-4DD6-B321-4DF54F6C2465}"/>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356044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2396-7BEF-4D7E-8194-89216D4F9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FF5ADC-4F40-4D63-AC3E-7B90481B7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4E95C0-777D-4CDF-B322-FA98832FD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847A9-27CC-4B5F-B502-FC50AC9639AA}"/>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6" name="Footer Placeholder 5">
            <a:extLst>
              <a:ext uri="{FF2B5EF4-FFF2-40B4-BE49-F238E27FC236}">
                <a16:creationId xmlns:a16="http://schemas.microsoft.com/office/drawing/2014/main" id="{7894E210-8EA3-4EAC-A390-18F3D359B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DF3FD-FFE3-4231-8BE8-4EEDEA4AE535}"/>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61978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FAEB-64EE-41AE-AED3-0C3D28A0F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ED6C8D-9BCA-4748-A6F5-9FAF87A835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FFF4D1-C6DC-4AC8-B96F-F3E42C85A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DB20F-1CBE-432A-9028-2F538A6A4E48}"/>
              </a:ext>
            </a:extLst>
          </p:cNvPr>
          <p:cNvSpPr>
            <a:spLocks noGrp="1"/>
          </p:cNvSpPr>
          <p:nvPr>
            <p:ph type="dt" sz="half" idx="10"/>
          </p:nvPr>
        </p:nvSpPr>
        <p:spPr/>
        <p:txBody>
          <a:bodyPr/>
          <a:lstStyle/>
          <a:p>
            <a:fld id="{672A8413-F6D6-4E5E-9140-982FEDF3B291}" type="datetimeFigureOut">
              <a:rPr lang="en-US" smtClean="0"/>
              <a:t>4/4/2022</a:t>
            </a:fld>
            <a:endParaRPr lang="en-US"/>
          </a:p>
        </p:txBody>
      </p:sp>
      <p:sp>
        <p:nvSpPr>
          <p:cNvPr id="6" name="Footer Placeholder 5">
            <a:extLst>
              <a:ext uri="{FF2B5EF4-FFF2-40B4-BE49-F238E27FC236}">
                <a16:creationId xmlns:a16="http://schemas.microsoft.com/office/drawing/2014/main" id="{BCDC6EF6-AE1D-4D9A-8856-1F6712DEE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AB53E-EEAD-453E-A215-69AB7A8CBAAC}"/>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279893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1131A-A3C7-4F20-A7E2-862E5C63E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939085-666E-4426-9CBC-35A6AB9EB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85BDD-9AB1-4C9B-B62E-F9F236B55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A8413-F6D6-4E5E-9140-982FEDF3B291}" type="datetimeFigureOut">
              <a:rPr lang="en-US" smtClean="0"/>
              <a:t>4/4/2022</a:t>
            </a:fld>
            <a:endParaRPr lang="en-US"/>
          </a:p>
        </p:txBody>
      </p:sp>
      <p:sp>
        <p:nvSpPr>
          <p:cNvPr id="5" name="Footer Placeholder 4">
            <a:extLst>
              <a:ext uri="{FF2B5EF4-FFF2-40B4-BE49-F238E27FC236}">
                <a16:creationId xmlns:a16="http://schemas.microsoft.com/office/drawing/2014/main" id="{435AB8D9-5A8D-414E-ACC7-5E71F5D52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05F123-2505-43FE-A68C-12EF93BEC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23149-C196-4A59-9A65-981EB8F15EFB}" type="slidenum">
              <a:rPr lang="en-US" smtClean="0"/>
              <a:t>‹#›</a:t>
            </a:fld>
            <a:endParaRPr lang="en-US"/>
          </a:p>
        </p:txBody>
      </p:sp>
    </p:spTree>
    <p:extLst>
      <p:ext uri="{BB962C8B-B14F-4D97-AF65-F5344CB8AC3E}">
        <p14:creationId xmlns:p14="http://schemas.microsoft.com/office/powerpoint/2010/main" val="327597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st.github.com/amitastreait/e271ffa3eb5c3f11e6b4a4969d78bf7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fullcalendar.io/docs/v4/getting-started" TargetMode="External"/><Relationship Id="rId2" Type="http://schemas.openxmlformats.org/officeDocument/2006/relationships/hyperlink" Target="https://www.chartjs.org/docs/lates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fullcalendar.io/docs/google-calendar"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7C1F-3756-48A6-B649-F78B7DC8B84F}"/>
              </a:ext>
            </a:extLst>
          </p:cNvPr>
          <p:cNvSpPr>
            <a:spLocks noGrp="1"/>
          </p:cNvSpPr>
          <p:nvPr>
            <p:ph type="ctrTitle"/>
          </p:nvPr>
        </p:nvSpPr>
        <p:spPr/>
        <p:txBody>
          <a:bodyPr/>
          <a:lstStyle/>
          <a:p>
            <a:r>
              <a:rPr lang="en-US" dirty="0"/>
              <a:t>Lightning Web Component</a:t>
            </a:r>
          </a:p>
        </p:txBody>
      </p:sp>
      <p:sp>
        <p:nvSpPr>
          <p:cNvPr id="3" name="Subtitle 2">
            <a:extLst>
              <a:ext uri="{FF2B5EF4-FFF2-40B4-BE49-F238E27FC236}">
                <a16:creationId xmlns:a16="http://schemas.microsoft.com/office/drawing/2014/main" id="{0E031076-A772-465B-87E5-FD70CB568CB3}"/>
              </a:ext>
            </a:extLst>
          </p:cNvPr>
          <p:cNvSpPr>
            <a:spLocks noGrp="1"/>
          </p:cNvSpPr>
          <p:nvPr>
            <p:ph type="subTitle" idx="1"/>
          </p:nvPr>
        </p:nvSpPr>
        <p:spPr/>
        <p:txBody>
          <a:bodyPr/>
          <a:lstStyle/>
          <a:p>
            <a:r>
              <a:rPr lang="en-US" dirty="0"/>
              <a:t>Amit Singh</a:t>
            </a:r>
          </a:p>
        </p:txBody>
      </p:sp>
    </p:spTree>
    <p:extLst>
      <p:ext uri="{BB962C8B-B14F-4D97-AF65-F5344CB8AC3E}">
        <p14:creationId xmlns:p14="http://schemas.microsoft.com/office/powerpoint/2010/main" val="270893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54B8-C7B6-4EEB-BBEF-6B58F60F1F76}"/>
              </a:ext>
            </a:extLst>
          </p:cNvPr>
          <p:cNvSpPr>
            <a:spLocks noGrp="1"/>
          </p:cNvSpPr>
          <p:nvPr>
            <p:ph type="title"/>
          </p:nvPr>
        </p:nvSpPr>
        <p:spPr/>
        <p:txBody>
          <a:bodyPr/>
          <a:lstStyle/>
          <a:p>
            <a:r>
              <a:rPr lang="en-US" dirty="0"/>
              <a:t>First Lightning Web Component</a:t>
            </a:r>
          </a:p>
        </p:txBody>
      </p:sp>
      <p:sp>
        <p:nvSpPr>
          <p:cNvPr id="3" name="Content Placeholder 2">
            <a:extLst>
              <a:ext uri="{FF2B5EF4-FFF2-40B4-BE49-F238E27FC236}">
                <a16:creationId xmlns:a16="http://schemas.microsoft.com/office/drawing/2014/main" id="{896EDF57-8F19-41F6-87DB-8B5A05B3DDB6}"/>
              </a:ext>
            </a:extLst>
          </p:cNvPr>
          <p:cNvSpPr>
            <a:spLocks noGrp="1"/>
          </p:cNvSpPr>
          <p:nvPr>
            <p:ph idx="1"/>
          </p:nvPr>
        </p:nvSpPr>
        <p:spPr/>
        <p:txBody>
          <a:bodyPr>
            <a:normAutofit/>
          </a:bodyPr>
          <a:lstStyle/>
          <a:p>
            <a:pPr marL="0" indent="0" algn="just" rtl="0">
              <a:spcBef>
                <a:spcPts val="0"/>
              </a:spcBef>
              <a:spcAft>
                <a:spcPts val="0"/>
              </a:spcAft>
              <a:buNone/>
            </a:pPr>
            <a:r>
              <a:rPr lang="en-US" sz="2000" b="0" i="0" u="none" strike="noStrike" dirty="0">
                <a:solidFill>
                  <a:srgbClr val="000000"/>
                </a:solidFill>
                <a:effectLst/>
                <a:latin typeface="Georgia" panose="02040502050405020303" pitchFamily="18" charset="0"/>
              </a:rPr>
              <a:t>The component name should follow below naming convention rules:</a:t>
            </a:r>
            <a:endParaRPr lang="en-US" sz="2000" b="0" dirty="0">
              <a:effectLst/>
              <a:latin typeface="Georgia" panose="02040502050405020303" pitchFamily="18" charset="0"/>
            </a:endParaRPr>
          </a:p>
          <a:p>
            <a:pPr algn="just" rtl="0">
              <a:spcBef>
                <a:spcPts val="0"/>
              </a:spcBef>
              <a:spcAft>
                <a:spcPts val="0"/>
              </a:spcAft>
            </a:pPr>
            <a:endParaRPr lang="en-US" sz="2000" b="0" dirty="0">
              <a:effectLst/>
              <a:latin typeface="Georgia" panose="02040502050405020303" pitchFamily="18" charset="0"/>
            </a:endParaRP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Must begin with a lowercase letter</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Must contain only alphanumeric or underscore characters</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Must be unique in the namespace</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Can’t include whitespace</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Can’t end with an underscore</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Can’t contain two consecutive underscores</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Can’t contain a hyphen (dash)</a:t>
            </a:r>
          </a:p>
        </p:txBody>
      </p:sp>
    </p:spTree>
    <p:extLst>
      <p:ext uri="{BB962C8B-B14F-4D97-AF65-F5344CB8AC3E}">
        <p14:creationId xmlns:p14="http://schemas.microsoft.com/office/powerpoint/2010/main" val="421016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54B8-C7B6-4EEB-BBEF-6B58F60F1F76}"/>
              </a:ext>
            </a:extLst>
          </p:cNvPr>
          <p:cNvSpPr>
            <a:spLocks noGrp="1"/>
          </p:cNvSpPr>
          <p:nvPr>
            <p:ph type="title"/>
          </p:nvPr>
        </p:nvSpPr>
        <p:spPr/>
        <p:txBody>
          <a:bodyPr/>
          <a:lstStyle/>
          <a:p>
            <a:r>
              <a:rPr lang="en-US" dirty="0"/>
              <a:t>Component Structure</a:t>
            </a:r>
          </a:p>
        </p:txBody>
      </p:sp>
      <p:pic>
        <p:nvPicPr>
          <p:cNvPr id="1026" name="Picture 2">
            <a:extLst>
              <a:ext uri="{FF2B5EF4-FFF2-40B4-BE49-F238E27FC236}">
                <a16:creationId xmlns:a16="http://schemas.microsoft.com/office/drawing/2014/main" id="{F9C2E14D-AD6D-4093-9869-5E434FB51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1515"/>
            <a:ext cx="7374354" cy="290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4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1C28-24FC-4A1F-9B56-B1D30658C60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6D2F756-63E0-4292-9172-66DA6C7D4E68}"/>
              </a:ext>
            </a:extLst>
          </p:cNvPr>
          <p:cNvSpPr>
            <a:spLocks noGrp="1"/>
          </p:cNvSpPr>
          <p:nvPr>
            <p:ph idx="1"/>
          </p:nvPr>
        </p:nvSpPr>
        <p:spPr/>
        <p:txBody>
          <a:bodyPr>
            <a:normAutofit/>
          </a:bodyPr>
          <a:lstStyle/>
          <a:p>
            <a:pPr marL="514350" indent="-514350">
              <a:buFont typeface="+mj-lt"/>
              <a:buAutoNum type="arabicPeriod"/>
            </a:pPr>
            <a:r>
              <a:rPr lang="en-US" sz="2000" dirty="0"/>
              <a:t>What are the benefits of the LWC?</a:t>
            </a:r>
          </a:p>
          <a:p>
            <a:pPr marL="514350" indent="-514350">
              <a:buFont typeface="+mj-lt"/>
              <a:buAutoNum type="arabicPeriod"/>
            </a:pPr>
            <a:r>
              <a:rPr lang="en-US" sz="2000" dirty="0"/>
              <a:t>Can we use Aura inside LWC?</a:t>
            </a:r>
          </a:p>
          <a:p>
            <a:pPr marL="514350" indent="-514350">
              <a:buFont typeface="+mj-lt"/>
              <a:buAutoNum type="arabicPeriod"/>
            </a:pPr>
            <a:r>
              <a:rPr lang="en-US" sz="2000" dirty="0"/>
              <a:t>Can we use LWC Inside AURA?</a:t>
            </a:r>
          </a:p>
          <a:p>
            <a:pPr marL="514350" indent="-514350">
              <a:buFont typeface="+mj-lt"/>
              <a:buAutoNum type="arabicPeriod"/>
            </a:pPr>
            <a:r>
              <a:rPr lang="en-US" sz="2000" dirty="0"/>
              <a:t>What is the Top-Most element in LWC?</a:t>
            </a:r>
          </a:p>
          <a:p>
            <a:pPr marL="514350" indent="-514350">
              <a:buFont typeface="+mj-lt"/>
              <a:buAutoNum type="arabicPeriod"/>
            </a:pPr>
            <a:r>
              <a:rPr lang="en-US" sz="2000" dirty="0"/>
              <a:t>What are the default files in LWC?</a:t>
            </a:r>
          </a:p>
          <a:p>
            <a:pPr marL="514350" indent="-514350">
              <a:buFont typeface="+mj-lt"/>
              <a:buAutoNum type="arabicPeriod"/>
            </a:pPr>
            <a:r>
              <a:rPr lang="en-US" sz="2000" dirty="0"/>
              <a:t>Can we create extra .</a:t>
            </a:r>
            <a:r>
              <a:rPr lang="en-US" sz="2000" dirty="0" err="1"/>
              <a:t>js</a:t>
            </a:r>
            <a:r>
              <a:rPr lang="en-US" sz="2000" dirty="0"/>
              <a:t> file inside LWC component?</a:t>
            </a:r>
          </a:p>
          <a:p>
            <a:pPr marL="514350" indent="-514350">
              <a:buFont typeface="+mj-lt"/>
              <a:buAutoNum type="arabicPeriod"/>
            </a:pPr>
            <a:r>
              <a:rPr lang="en-US" sz="2000" dirty="0"/>
              <a:t>Can we create extra .html file inside LWC Component?</a:t>
            </a:r>
          </a:p>
        </p:txBody>
      </p:sp>
    </p:spTree>
    <p:extLst>
      <p:ext uri="{BB962C8B-B14F-4D97-AF65-F5344CB8AC3E}">
        <p14:creationId xmlns:p14="http://schemas.microsoft.com/office/powerpoint/2010/main" val="251938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C327-0CA2-443C-994C-70C7896A7F5F}"/>
              </a:ext>
            </a:extLst>
          </p:cNvPr>
          <p:cNvSpPr>
            <a:spLocks noGrp="1"/>
          </p:cNvSpPr>
          <p:nvPr>
            <p:ph type="title"/>
          </p:nvPr>
        </p:nvSpPr>
        <p:spPr/>
        <p:txBody>
          <a:bodyPr/>
          <a:lstStyle/>
          <a:p>
            <a:r>
              <a:rPr lang="en-US" dirty="0"/>
              <a:t>Day 2 - Agenda</a:t>
            </a:r>
          </a:p>
        </p:txBody>
      </p:sp>
      <p:sp>
        <p:nvSpPr>
          <p:cNvPr id="3" name="Content Placeholder 2">
            <a:extLst>
              <a:ext uri="{FF2B5EF4-FFF2-40B4-BE49-F238E27FC236}">
                <a16:creationId xmlns:a16="http://schemas.microsoft.com/office/drawing/2014/main" id="{25635A43-6818-487C-AB53-D83D416AA37F}"/>
              </a:ext>
            </a:extLst>
          </p:cNvPr>
          <p:cNvSpPr>
            <a:spLocks noGrp="1"/>
          </p:cNvSpPr>
          <p:nvPr>
            <p:ph idx="1"/>
          </p:nvPr>
        </p:nvSpPr>
        <p:spPr/>
        <p:txBody>
          <a:bodyPr>
            <a:normAutofit/>
          </a:bodyPr>
          <a:lstStyle/>
          <a:p>
            <a:pPr marL="342900" indent="-342900">
              <a:buFont typeface="+mj-lt"/>
              <a:buAutoNum type="arabicPeriod"/>
            </a:pPr>
            <a:r>
              <a:rPr lang="en-US" sz="2000" b="0" i="0" u="none" strike="noStrike" dirty="0">
                <a:solidFill>
                  <a:srgbClr val="000000"/>
                </a:solidFill>
                <a:effectLst/>
                <a:latin typeface="Georgia" panose="02040502050405020303" pitchFamily="18" charset="0"/>
              </a:rPr>
              <a:t>Decorators in LWC</a:t>
            </a:r>
          </a:p>
          <a:p>
            <a:pPr marL="342900" indent="-342900">
              <a:buFont typeface="+mj-lt"/>
              <a:buAutoNum type="arabicPeriod"/>
            </a:pPr>
            <a:r>
              <a:rPr lang="en-US" sz="2000" b="0" i="0" u="none" strike="noStrike" dirty="0">
                <a:solidFill>
                  <a:srgbClr val="000000"/>
                </a:solidFill>
                <a:effectLst/>
                <a:latin typeface="Georgia" panose="02040502050405020303" pitchFamily="18" charset="0"/>
              </a:rPr>
              <a:t>Properties in Lightning Web Component</a:t>
            </a:r>
          </a:p>
          <a:p>
            <a:pPr lvl="1">
              <a:buFont typeface="Wingdings" panose="05000000000000000000" pitchFamily="2" charset="2"/>
              <a:buChar char="Ø"/>
            </a:pPr>
            <a:r>
              <a:rPr lang="en-US" sz="2000" dirty="0">
                <a:solidFill>
                  <a:srgbClr val="000000"/>
                </a:solidFill>
                <a:latin typeface="Georgia" panose="02040502050405020303" pitchFamily="18" charset="0"/>
              </a:rPr>
              <a:t> Public Property</a:t>
            </a:r>
          </a:p>
          <a:p>
            <a:pPr lvl="1">
              <a:buFont typeface="Wingdings" panose="05000000000000000000" pitchFamily="2" charset="2"/>
              <a:buChar char="Ø"/>
            </a:pPr>
            <a:r>
              <a:rPr lang="en-US" sz="2000" b="0" i="0" u="none" strike="noStrike" dirty="0">
                <a:solidFill>
                  <a:srgbClr val="000000"/>
                </a:solidFill>
                <a:effectLst/>
                <a:latin typeface="Georgia" panose="02040502050405020303" pitchFamily="18" charset="0"/>
              </a:rPr>
              <a:t> Private Property </a:t>
            </a:r>
          </a:p>
          <a:p>
            <a:pPr lvl="1">
              <a:buFont typeface="Wingdings" panose="05000000000000000000" pitchFamily="2" charset="2"/>
              <a:buChar char="Ø"/>
            </a:pPr>
            <a:r>
              <a:rPr lang="en-US" sz="2000" dirty="0">
                <a:solidFill>
                  <a:srgbClr val="000000"/>
                </a:solidFill>
                <a:latin typeface="Georgia" panose="02040502050405020303" pitchFamily="18" charset="0"/>
              </a:rPr>
              <a:t> Public Method</a:t>
            </a:r>
          </a:p>
          <a:p>
            <a:pPr marL="342900" indent="-342900">
              <a:buFont typeface="+mj-lt"/>
              <a:buAutoNum type="arabicPeriod"/>
            </a:pPr>
            <a:r>
              <a:rPr lang="en-US" sz="2000" b="0" i="0" u="none" strike="noStrike" dirty="0">
                <a:solidFill>
                  <a:srgbClr val="000000"/>
                </a:solidFill>
                <a:effectLst/>
                <a:latin typeface="Georgia" panose="02040502050405020303" pitchFamily="18" charset="0"/>
              </a:rPr>
              <a:t>Conditional Rendering</a:t>
            </a:r>
          </a:p>
          <a:p>
            <a:pPr lvl="1">
              <a:buFont typeface="Wingdings" panose="05000000000000000000" pitchFamily="2" charset="2"/>
              <a:buChar char="Ø"/>
            </a:pPr>
            <a:r>
              <a:rPr lang="en-US" sz="2000" b="0" i="0" u="none" strike="noStrike" dirty="0">
                <a:solidFill>
                  <a:srgbClr val="000000"/>
                </a:solidFill>
                <a:effectLst/>
                <a:latin typeface="Georgia" panose="02040502050405020303" pitchFamily="18" charset="0"/>
              </a:rPr>
              <a:t> Conditional Rendering with Tom &amp; jerry</a:t>
            </a:r>
            <a:endParaRPr lang="en-US" sz="2400" dirty="0">
              <a:solidFill>
                <a:srgbClr val="000000"/>
              </a:solidFill>
              <a:latin typeface="Georgia" panose="02040502050405020303" pitchFamily="18" charset="0"/>
            </a:endParaRPr>
          </a:p>
          <a:p>
            <a:pPr marL="342900" indent="-342900">
              <a:buFont typeface="+mj-lt"/>
              <a:buAutoNum type="arabicPeriod"/>
            </a:pPr>
            <a:r>
              <a:rPr lang="en-US" sz="2000" b="0" i="0" u="none" strike="noStrike" dirty="0">
                <a:solidFill>
                  <a:srgbClr val="000000"/>
                </a:solidFill>
                <a:effectLst/>
                <a:latin typeface="Georgia" panose="02040502050405020303" pitchFamily="18" charset="0"/>
              </a:rPr>
              <a:t>Iterate through with List</a:t>
            </a:r>
          </a:p>
          <a:p>
            <a:pPr lvl="1">
              <a:buFont typeface="Wingdings" panose="05000000000000000000" pitchFamily="2" charset="2"/>
              <a:buChar char="Ø"/>
            </a:pPr>
            <a:r>
              <a:rPr lang="en-US" sz="2000" dirty="0">
                <a:solidFill>
                  <a:srgbClr val="000000"/>
                </a:solidFill>
                <a:latin typeface="Georgia" panose="02040502050405020303" pitchFamily="18" charset="0"/>
              </a:rPr>
              <a:t> For each</a:t>
            </a:r>
          </a:p>
          <a:p>
            <a:pPr lvl="1">
              <a:buFont typeface="Wingdings" panose="05000000000000000000" pitchFamily="2" charset="2"/>
              <a:buChar char="Ø"/>
            </a:pPr>
            <a:r>
              <a:rPr lang="en-US" sz="2000" b="0" i="0" u="none" strike="noStrike" dirty="0">
                <a:solidFill>
                  <a:srgbClr val="000000"/>
                </a:solidFill>
                <a:effectLst/>
                <a:latin typeface="Georgia" panose="02040502050405020303" pitchFamily="18" charset="0"/>
              </a:rPr>
              <a:t> Iterator </a:t>
            </a:r>
          </a:p>
          <a:p>
            <a:pPr marL="457200" indent="-457200">
              <a:buFont typeface="+mj-lt"/>
              <a:buAutoNum type="arabicPeriod"/>
            </a:pPr>
            <a:r>
              <a:rPr lang="en-US" sz="2000" dirty="0">
                <a:solidFill>
                  <a:srgbClr val="000000"/>
                </a:solidFill>
                <a:latin typeface="Georgia" panose="02040502050405020303" pitchFamily="18" charset="0"/>
              </a:rPr>
              <a:t>Questions</a:t>
            </a:r>
            <a:endParaRPr lang="en-US" sz="2000" b="0" i="0" u="none" strike="noStrike" dirty="0">
              <a:solidFill>
                <a:srgbClr val="000000"/>
              </a:solidFill>
              <a:effectLst/>
              <a:latin typeface="Georgia" panose="02040502050405020303" pitchFamily="18" charset="0"/>
            </a:endParaRPr>
          </a:p>
          <a:p>
            <a:pPr marL="457200" indent="-457200">
              <a:buFont typeface="+mj-lt"/>
              <a:buAutoNum type="arabicPeriod"/>
            </a:pPr>
            <a:endParaRPr lang="en-US" sz="2000" dirty="0"/>
          </a:p>
        </p:txBody>
      </p:sp>
    </p:spTree>
    <p:extLst>
      <p:ext uri="{BB962C8B-B14F-4D97-AF65-F5344CB8AC3E}">
        <p14:creationId xmlns:p14="http://schemas.microsoft.com/office/powerpoint/2010/main" val="104775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9243-5070-481A-9226-703EFEA6ED95}"/>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Decorators in LWC</a:t>
            </a:r>
            <a:endParaRPr lang="en-US" dirty="0"/>
          </a:p>
        </p:txBody>
      </p:sp>
      <p:sp>
        <p:nvSpPr>
          <p:cNvPr id="3" name="Content Placeholder 2">
            <a:extLst>
              <a:ext uri="{FF2B5EF4-FFF2-40B4-BE49-F238E27FC236}">
                <a16:creationId xmlns:a16="http://schemas.microsoft.com/office/drawing/2014/main" id="{DE1E5F7E-941B-4F5F-8180-945B76FA07CD}"/>
              </a:ext>
            </a:extLst>
          </p:cNvPr>
          <p:cNvSpPr>
            <a:spLocks noGrp="1"/>
          </p:cNvSpPr>
          <p:nvPr>
            <p:ph idx="1"/>
          </p:nvPr>
        </p:nvSpPr>
        <p:spPr/>
        <p:txBody>
          <a:bodyPr>
            <a:normAutofit/>
          </a:bodyPr>
          <a:lstStyle/>
          <a:p>
            <a:pPr marL="0" indent="0">
              <a:buNone/>
            </a:pPr>
            <a:r>
              <a:rPr lang="en-US" sz="2000" dirty="0"/>
              <a:t>There are mainly 2 types of decorators in LWC @api &amp; @wire</a:t>
            </a:r>
          </a:p>
          <a:p>
            <a:pPr marL="0" indent="0">
              <a:buNone/>
            </a:pPr>
            <a:endParaRPr lang="en-US" sz="2000" dirty="0"/>
          </a:p>
          <a:p>
            <a:pPr marL="0" indent="0">
              <a:buNone/>
            </a:pPr>
            <a:r>
              <a:rPr lang="en-US" sz="2000" dirty="0"/>
              <a:t>1 - @api – Used to create the public variables/property &amp; public method inside JavaScript class for LWC</a:t>
            </a:r>
          </a:p>
          <a:p>
            <a:pPr marL="0" indent="0">
              <a:buNone/>
            </a:pPr>
            <a:r>
              <a:rPr lang="en-US" sz="2000" dirty="0"/>
              <a:t>2 - @wire – Used to call the Apex Class Methods, Call the modules/methods provided by Lighting Data Service &amp; UI Record API</a:t>
            </a:r>
          </a:p>
        </p:txBody>
      </p:sp>
    </p:spTree>
    <p:extLst>
      <p:ext uri="{BB962C8B-B14F-4D97-AF65-F5344CB8AC3E}">
        <p14:creationId xmlns:p14="http://schemas.microsoft.com/office/powerpoint/2010/main" val="141483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1067-8169-4080-89A1-6F69A25A2F69}"/>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Properties in Lightning Web Component</a:t>
            </a:r>
            <a:endParaRPr lang="en-US" dirty="0"/>
          </a:p>
        </p:txBody>
      </p:sp>
      <p:sp>
        <p:nvSpPr>
          <p:cNvPr id="3" name="Content Placeholder 2">
            <a:extLst>
              <a:ext uri="{FF2B5EF4-FFF2-40B4-BE49-F238E27FC236}">
                <a16:creationId xmlns:a16="http://schemas.microsoft.com/office/drawing/2014/main" id="{EF1467D7-EA84-4FA8-8FDB-0963778CFCE9}"/>
              </a:ext>
            </a:extLst>
          </p:cNvPr>
          <p:cNvSpPr>
            <a:spLocks noGrp="1"/>
          </p:cNvSpPr>
          <p:nvPr>
            <p:ph idx="1"/>
          </p:nvPr>
        </p:nvSpPr>
        <p:spPr/>
        <p:txBody>
          <a:bodyPr>
            <a:normAutofit/>
          </a:bodyPr>
          <a:lstStyle/>
          <a:p>
            <a:pPr marL="0" indent="0">
              <a:buNone/>
            </a:pPr>
            <a:r>
              <a:rPr lang="en-US" sz="2000" dirty="0"/>
              <a:t>In LWC like, like other programming model then are 2 types of properties </a:t>
            </a:r>
          </a:p>
          <a:p>
            <a:pPr marL="0" indent="0">
              <a:buNone/>
            </a:pPr>
            <a:endParaRPr lang="en-US" sz="2000" dirty="0"/>
          </a:p>
          <a:p>
            <a:pPr marL="457200" indent="-457200">
              <a:buFont typeface="+mj-lt"/>
              <a:buAutoNum type="arabicPeriod"/>
            </a:pPr>
            <a:r>
              <a:rPr lang="en-US" sz="2000" dirty="0"/>
              <a:t>Private</a:t>
            </a:r>
          </a:p>
          <a:p>
            <a:pPr marL="457200" indent="-457200">
              <a:buFont typeface="+mj-lt"/>
              <a:buAutoNum type="arabicPeriod"/>
            </a:pPr>
            <a:r>
              <a:rPr lang="en-US" sz="2000" dirty="0"/>
              <a:t>Public</a:t>
            </a:r>
          </a:p>
          <a:p>
            <a:pPr marL="457200" indent="-457200">
              <a:buFont typeface="+mj-lt"/>
              <a:buAutoNum type="arabicPeriod"/>
            </a:pPr>
            <a:endParaRPr lang="en-US" sz="2000" dirty="0"/>
          </a:p>
          <a:p>
            <a:pPr marL="0" indent="0">
              <a:buNone/>
            </a:pPr>
            <a:r>
              <a:rPr lang="en-US" sz="2000" dirty="0"/>
              <a:t>You can also create public/private methods inside JavaScript class for LWC</a:t>
            </a:r>
          </a:p>
        </p:txBody>
      </p:sp>
    </p:spTree>
    <p:extLst>
      <p:ext uri="{BB962C8B-B14F-4D97-AF65-F5344CB8AC3E}">
        <p14:creationId xmlns:p14="http://schemas.microsoft.com/office/powerpoint/2010/main" val="290605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B51E-4B72-4AA8-9E55-E5763F297458}"/>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Conditional Rendering</a:t>
            </a:r>
            <a:endParaRPr lang="en-US" dirty="0"/>
          </a:p>
        </p:txBody>
      </p:sp>
      <p:sp>
        <p:nvSpPr>
          <p:cNvPr id="3" name="Content Placeholder 2">
            <a:extLst>
              <a:ext uri="{FF2B5EF4-FFF2-40B4-BE49-F238E27FC236}">
                <a16:creationId xmlns:a16="http://schemas.microsoft.com/office/drawing/2014/main" id="{23223C8A-C93A-4B3D-8395-88FB4E962DC9}"/>
              </a:ext>
            </a:extLst>
          </p:cNvPr>
          <p:cNvSpPr>
            <a:spLocks noGrp="1"/>
          </p:cNvSpPr>
          <p:nvPr>
            <p:ph idx="1"/>
          </p:nvPr>
        </p:nvSpPr>
        <p:spPr/>
        <p:txBody>
          <a:bodyPr>
            <a:normAutofit/>
          </a:bodyPr>
          <a:lstStyle/>
          <a:p>
            <a:pPr marL="0" indent="0">
              <a:buNone/>
            </a:pPr>
            <a:r>
              <a:rPr lang="en-US" sz="2000" dirty="0"/>
              <a:t>Displaying the component/tag or portion of a component when needed is very important.</a:t>
            </a:r>
          </a:p>
          <a:p>
            <a:pPr marL="0" indent="0">
              <a:buNone/>
            </a:pPr>
            <a:endParaRPr lang="en-US" sz="2000" dirty="0"/>
          </a:p>
          <a:p>
            <a:pPr marL="0" indent="0">
              <a:buNone/>
            </a:pPr>
            <a:r>
              <a:rPr lang="en-US" sz="2000" dirty="0"/>
              <a:t>In </a:t>
            </a:r>
            <a:r>
              <a:rPr lang="en-US" sz="2000" dirty="0" err="1"/>
              <a:t>lwc</a:t>
            </a:r>
            <a:r>
              <a:rPr lang="en-US" sz="2000" dirty="0"/>
              <a:t> we can use </a:t>
            </a:r>
            <a:r>
              <a:rPr lang="en-US" sz="2000" dirty="0" err="1"/>
              <a:t>if:true</a:t>
            </a:r>
            <a:r>
              <a:rPr lang="en-US" sz="2000" dirty="0"/>
              <a:t> or </a:t>
            </a:r>
            <a:r>
              <a:rPr lang="en-US" sz="2000" dirty="0" err="1"/>
              <a:t>if:false</a:t>
            </a:r>
            <a:r>
              <a:rPr lang="en-US" sz="2000" dirty="0"/>
              <a:t> directive to show/hide the component dynamically</a:t>
            </a:r>
          </a:p>
        </p:txBody>
      </p:sp>
    </p:spTree>
    <p:extLst>
      <p:ext uri="{BB962C8B-B14F-4D97-AF65-F5344CB8AC3E}">
        <p14:creationId xmlns:p14="http://schemas.microsoft.com/office/powerpoint/2010/main" val="2254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E92D-0B32-42A7-888D-E8F896CDA83F}"/>
              </a:ext>
            </a:extLst>
          </p:cNvPr>
          <p:cNvSpPr>
            <a:spLocks noGrp="1"/>
          </p:cNvSpPr>
          <p:nvPr>
            <p:ph type="title"/>
          </p:nvPr>
        </p:nvSpPr>
        <p:spPr/>
        <p:txBody>
          <a:bodyPr/>
          <a:lstStyle/>
          <a:p>
            <a:pPr marL="342900" indent="-342900"/>
            <a:r>
              <a:rPr lang="en-US" sz="4400" b="0" i="0" u="none" strike="noStrike" dirty="0">
                <a:solidFill>
                  <a:srgbClr val="000000"/>
                </a:solidFill>
                <a:effectLst/>
                <a:latin typeface="Georgia" panose="02040502050405020303" pitchFamily="18" charset="0"/>
              </a:rPr>
              <a:t>Iterate through with List</a:t>
            </a:r>
          </a:p>
        </p:txBody>
      </p:sp>
      <p:sp>
        <p:nvSpPr>
          <p:cNvPr id="3" name="Content Placeholder 2">
            <a:extLst>
              <a:ext uri="{FF2B5EF4-FFF2-40B4-BE49-F238E27FC236}">
                <a16:creationId xmlns:a16="http://schemas.microsoft.com/office/drawing/2014/main" id="{EBC0B133-A5DA-4BF6-8CA9-64CBB6C2F35F}"/>
              </a:ext>
            </a:extLst>
          </p:cNvPr>
          <p:cNvSpPr>
            <a:spLocks noGrp="1"/>
          </p:cNvSpPr>
          <p:nvPr>
            <p:ph idx="1"/>
          </p:nvPr>
        </p:nvSpPr>
        <p:spPr/>
        <p:txBody>
          <a:bodyPr>
            <a:normAutofit/>
          </a:bodyPr>
          <a:lstStyle/>
          <a:p>
            <a:pPr marL="0" indent="0">
              <a:buNone/>
            </a:pPr>
            <a:r>
              <a:rPr lang="en-US" sz="2000" b="1" dirty="0" err="1"/>
              <a:t>For:each</a:t>
            </a:r>
            <a:r>
              <a:rPr lang="en-US" sz="2000" b="1" dirty="0"/>
              <a:t>  </a:t>
            </a:r>
            <a:r>
              <a:rPr lang="en-US" sz="2000" dirty="0"/>
              <a:t>When using the </a:t>
            </a:r>
            <a:r>
              <a:rPr lang="en-US" sz="2000" dirty="0" err="1"/>
              <a:t>for:each</a:t>
            </a:r>
            <a:r>
              <a:rPr lang="en-US" sz="2000" dirty="0"/>
              <a:t> directive, use </a:t>
            </a:r>
            <a:r>
              <a:rPr lang="en-US" sz="2000" dirty="0" err="1"/>
              <a:t>for:item</a:t>
            </a:r>
            <a:r>
              <a:rPr lang="en-US" sz="2000" dirty="0"/>
              <a:t>="</a:t>
            </a:r>
            <a:r>
              <a:rPr lang="en-US" sz="2000" dirty="0" err="1"/>
              <a:t>currentItem</a:t>
            </a:r>
            <a:r>
              <a:rPr lang="en-US" sz="2000" dirty="0"/>
              <a:t>" to access the current item. This example doesn’t use it, but to access the current item’s index, use </a:t>
            </a:r>
            <a:r>
              <a:rPr lang="en-US" sz="2000" dirty="0" err="1"/>
              <a:t>for:index</a:t>
            </a:r>
            <a:r>
              <a:rPr lang="en-US" sz="2000" dirty="0"/>
              <a:t>="index". To assign a key to the first element in the nested template, use the key={</a:t>
            </a:r>
            <a:r>
              <a:rPr lang="en-US" sz="2000" dirty="0" err="1"/>
              <a:t>uniqueId</a:t>
            </a:r>
            <a:r>
              <a:rPr lang="en-US" sz="2000" dirty="0"/>
              <a:t>} directive.</a:t>
            </a:r>
          </a:p>
          <a:p>
            <a:pPr marL="0" indent="0">
              <a:buNone/>
            </a:pPr>
            <a:endParaRPr lang="en-US"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B73DAA-0B3F-4117-9A55-37F8E7CC0DED}"/>
                  </a:ext>
                </a:extLst>
              </p14:cNvPr>
              <p14:cNvContentPartPr/>
              <p14:nvPr/>
            </p14:nvContentPartPr>
            <p14:xfrm>
              <a:off x="2373250" y="952767"/>
              <a:ext cx="360" cy="360"/>
            </p14:xfrm>
          </p:contentPart>
        </mc:Choice>
        <mc:Fallback xmlns="">
          <p:pic>
            <p:nvPicPr>
              <p:cNvPr id="4" name="Ink 3">
                <a:extLst>
                  <a:ext uri="{FF2B5EF4-FFF2-40B4-BE49-F238E27FC236}">
                    <a16:creationId xmlns:a16="http://schemas.microsoft.com/office/drawing/2014/main" id="{26B73DAA-0B3F-4117-9A55-37F8E7CC0DED}"/>
                  </a:ext>
                </a:extLst>
              </p:cNvPr>
              <p:cNvPicPr/>
              <p:nvPr/>
            </p:nvPicPr>
            <p:blipFill>
              <a:blip r:embed="rId3"/>
              <a:stretch>
                <a:fillRect/>
              </a:stretch>
            </p:blipFill>
            <p:spPr>
              <a:xfrm>
                <a:off x="2364610" y="944127"/>
                <a:ext cx="18000" cy="18000"/>
              </a:xfrm>
              <a:prstGeom prst="rect">
                <a:avLst/>
              </a:prstGeom>
            </p:spPr>
          </p:pic>
        </mc:Fallback>
      </mc:AlternateContent>
      <p:pic>
        <p:nvPicPr>
          <p:cNvPr id="6" name="Picture 5">
            <a:extLst>
              <a:ext uri="{FF2B5EF4-FFF2-40B4-BE49-F238E27FC236}">
                <a16:creationId xmlns:a16="http://schemas.microsoft.com/office/drawing/2014/main" id="{8BCEEBF6-69F7-480D-A4B8-8758A07BF606}"/>
              </a:ext>
            </a:extLst>
          </p:cNvPr>
          <p:cNvPicPr>
            <a:picLocks noChangeAspect="1"/>
          </p:cNvPicPr>
          <p:nvPr/>
        </p:nvPicPr>
        <p:blipFill>
          <a:blip r:embed="rId4"/>
          <a:stretch>
            <a:fillRect/>
          </a:stretch>
        </p:blipFill>
        <p:spPr>
          <a:xfrm>
            <a:off x="984013" y="2951331"/>
            <a:ext cx="10048875" cy="2647950"/>
          </a:xfrm>
          <a:prstGeom prst="rect">
            <a:avLst/>
          </a:prstGeom>
        </p:spPr>
      </p:pic>
    </p:spTree>
    <p:extLst>
      <p:ext uri="{BB962C8B-B14F-4D97-AF65-F5344CB8AC3E}">
        <p14:creationId xmlns:p14="http://schemas.microsoft.com/office/powerpoint/2010/main" val="233628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E92D-0B32-42A7-888D-E8F896CDA83F}"/>
              </a:ext>
            </a:extLst>
          </p:cNvPr>
          <p:cNvSpPr>
            <a:spLocks noGrp="1"/>
          </p:cNvSpPr>
          <p:nvPr>
            <p:ph type="title"/>
          </p:nvPr>
        </p:nvSpPr>
        <p:spPr/>
        <p:txBody>
          <a:bodyPr/>
          <a:lstStyle/>
          <a:p>
            <a:pPr marL="342900" indent="-342900"/>
            <a:r>
              <a:rPr lang="en-US" sz="4400" b="0" i="0" u="none" strike="noStrike" dirty="0">
                <a:solidFill>
                  <a:srgbClr val="000000"/>
                </a:solidFill>
                <a:effectLst/>
                <a:latin typeface="Georgia" panose="02040502050405020303" pitchFamily="18" charset="0"/>
              </a:rPr>
              <a:t>Iterate through with List</a:t>
            </a:r>
          </a:p>
        </p:txBody>
      </p:sp>
      <p:sp>
        <p:nvSpPr>
          <p:cNvPr id="3" name="Content Placeholder 2">
            <a:extLst>
              <a:ext uri="{FF2B5EF4-FFF2-40B4-BE49-F238E27FC236}">
                <a16:creationId xmlns:a16="http://schemas.microsoft.com/office/drawing/2014/main" id="{EBC0B133-A5DA-4BF6-8CA9-64CBB6C2F35F}"/>
              </a:ext>
            </a:extLst>
          </p:cNvPr>
          <p:cNvSpPr>
            <a:spLocks noGrp="1"/>
          </p:cNvSpPr>
          <p:nvPr>
            <p:ph idx="1"/>
          </p:nvPr>
        </p:nvSpPr>
        <p:spPr/>
        <p:txBody>
          <a:bodyPr>
            <a:normAutofit/>
          </a:bodyPr>
          <a:lstStyle/>
          <a:p>
            <a:pPr marL="0" indent="0">
              <a:buNone/>
            </a:pPr>
            <a:r>
              <a:rPr lang="en-US" sz="2000" b="1" dirty="0"/>
              <a:t>Iterator</a:t>
            </a:r>
            <a:r>
              <a:rPr lang="en-US" sz="2000" dirty="0"/>
              <a:t> </a:t>
            </a:r>
          </a:p>
          <a:p>
            <a:pPr marL="0" indent="0">
              <a:buNone/>
            </a:pPr>
            <a:r>
              <a:rPr lang="en-US" sz="2000" dirty="0"/>
              <a:t>To apply a special behavior to the first or last item in a list, use the iterator directive, </a:t>
            </a:r>
            <a:r>
              <a:rPr lang="en-US" sz="2000" dirty="0" err="1"/>
              <a:t>iterator:iteratorName</a:t>
            </a:r>
            <a:r>
              <a:rPr lang="en-US" sz="2000" dirty="0"/>
              <a:t>={array}. Use the iterator directive on a template tag.</a:t>
            </a:r>
          </a:p>
          <a:p>
            <a:pPr marL="0" indent="0">
              <a:buNone/>
            </a:pPr>
            <a:endParaRPr lang="en-US" sz="2000" dirty="0"/>
          </a:p>
          <a:p>
            <a:pPr marL="457200" indent="-457200">
              <a:buFont typeface="+mj-lt"/>
              <a:buAutoNum type="arabicPeriod"/>
            </a:pPr>
            <a:r>
              <a:rPr lang="en-US" sz="2000" b="1" dirty="0"/>
              <a:t>value</a:t>
            </a:r>
            <a:r>
              <a:rPr lang="en-US" sz="2000" dirty="0"/>
              <a:t>—The value of the item in the list. Use this property to access the properties of the array. For example, </a:t>
            </a:r>
            <a:r>
              <a:rPr lang="en-US" sz="2000" b="1" dirty="0" err="1"/>
              <a:t>iteratorName.value.propertyName</a:t>
            </a:r>
            <a:r>
              <a:rPr lang="en-US" sz="2000" dirty="0"/>
              <a:t>.</a:t>
            </a:r>
          </a:p>
          <a:p>
            <a:pPr marL="457200" indent="-457200">
              <a:buFont typeface="+mj-lt"/>
              <a:buAutoNum type="arabicPeriod"/>
            </a:pPr>
            <a:r>
              <a:rPr lang="en-US" sz="2000" b="1" dirty="0"/>
              <a:t>index</a:t>
            </a:r>
            <a:r>
              <a:rPr lang="en-US" sz="2000" dirty="0"/>
              <a:t>—The index of the item in the list.</a:t>
            </a:r>
          </a:p>
          <a:p>
            <a:pPr marL="457200" indent="-457200">
              <a:buFont typeface="+mj-lt"/>
              <a:buAutoNum type="arabicPeriod"/>
            </a:pPr>
            <a:r>
              <a:rPr lang="en-US" sz="2000" b="1" dirty="0"/>
              <a:t>first</a:t>
            </a:r>
            <a:r>
              <a:rPr lang="en-US" sz="2000" dirty="0"/>
              <a:t>—A </a:t>
            </a:r>
            <a:r>
              <a:rPr lang="en-US" sz="2000" dirty="0" err="1"/>
              <a:t>boolean</a:t>
            </a:r>
            <a:r>
              <a:rPr lang="en-US" sz="2000" dirty="0"/>
              <a:t> value indicating whether this item is the first item in the list.</a:t>
            </a:r>
          </a:p>
          <a:p>
            <a:pPr marL="457200" indent="-457200">
              <a:buFont typeface="+mj-lt"/>
              <a:buAutoNum type="arabicPeriod"/>
            </a:pPr>
            <a:r>
              <a:rPr lang="en-US" sz="2000" b="1" dirty="0"/>
              <a:t>last</a:t>
            </a:r>
            <a:r>
              <a:rPr lang="en-US" sz="2000" dirty="0"/>
              <a:t>—A </a:t>
            </a:r>
            <a:r>
              <a:rPr lang="en-US" sz="2000" dirty="0" err="1"/>
              <a:t>boolean</a:t>
            </a:r>
            <a:r>
              <a:rPr lang="en-US" sz="2000" dirty="0"/>
              <a:t> value indicating whether this item is the last item in the list.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B73DAA-0B3F-4117-9A55-37F8E7CC0DED}"/>
                  </a:ext>
                </a:extLst>
              </p14:cNvPr>
              <p14:cNvContentPartPr/>
              <p14:nvPr/>
            </p14:nvContentPartPr>
            <p14:xfrm>
              <a:off x="2373250" y="952767"/>
              <a:ext cx="360" cy="360"/>
            </p14:xfrm>
          </p:contentPart>
        </mc:Choice>
        <mc:Fallback xmlns="">
          <p:pic>
            <p:nvPicPr>
              <p:cNvPr id="4" name="Ink 3">
                <a:extLst>
                  <a:ext uri="{FF2B5EF4-FFF2-40B4-BE49-F238E27FC236}">
                    <a16:creationId xmlns:a16="http://schemas.microsoft.com/office/drawing/2014/main" id="{26B73DAA-0B3F-4117-9A55-37F8E7CC0DED}"/>
                  </a:ext>
                </a:extLst>
              </p:cNvPr>
              <p:cNvPicPr/>
              <p:nvPr/>
            </p:nvPicPr>
            <p:blipFill>
              <a:blip r:embed="rId3"/>
              <a:stretch>
                <a:fillRect/>
              </a:stretch>
            </p:blipFill>
            <p:spPr>
              <a:xfrm>
                <a:off x="2364250" y="943767"/>
                <a:ext cx="18000" cy="18000"/>
              </a:xfrm>
              <a:prstGeom prst="rect">
                <a:avLst/>
              </a:prstGeom>
            </p:spPr>
          </p:pic>
        </mc:Fallback>
      </mc:AlternateContent>
    </p:spTree>
    <p:extLst>
      <p:ext uri="{BB962C8B-B14F-4D97-AF65-F5344CB8AC3E}">
        <p14:creationId xmlns:p14="http://schemas.microsoft.com/office/powerpoint/2010/main" val="1774751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E92D-0B32-42A7-888D-E8F896CDA83F}"/>
              </a:ext>
            </a:extLst>
          </p:cNvPr>
          <p:cNvSpPr>
            <a:spLocks noGrp="1"/>
          </p:cNvSpPr>
          <p:nvPr>
            <p:ph type="title"/>
          </p:nvPr>
        </p:nvSpPr>
        <p:spPr/>
        <p:txBody>
          <a:bodyPr/>
          <a:lstStyle/>
          <a:p>
            <a:pPr marL="342900" indent="-342900"/>
            <a:r>
              <a:rPr lang="en-US" sz="4400" b="0" i="0" u="none" strike="noStrike" dirty="0">
                <a:solidFill>
                  <a:srgbClr val="000000"/>
                </a:solidFill>
                <a:effectLst/>
                <a:latin typeface="Georgia" panose="02040502050405020303" pitchFamily="18" charset="0"/>
              </a:rPr>
              <a:t>Iterate through with List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B73DAA-0B3F-4117-9A55-37F8E7CC0DED}"/>
                  </a:ext>
                </a:extLst>
              </p14:cNvPr>
              <p14:cNvContentPartPr/>
              <p14:nvPr/>
            </p14:nvContentPartPr>
            <p14:xfrm>
              <a:off x="2373250" y="952767"/>
              <a:ext cx="360" cy="360"/>
            </p14:xfrm>
          </p:contentPart>
        </mc:Choice>
        <mc:Fallback xmlns="">
          <p:pic>
            <p:nvPicPr>
              <p:cNvPr id="4" name="Ink 3">
                <a:extLst>
                  <a:ext uri="{FF2B5EF4-FFF2-40B4-BE49-F238E27FC236}">
                    <a16:creationId xmlns:a16="http://schemas.microsoft.com/office/drawing/2014/main" id="{26B73DAA-0B3F-4117-9A55-37F8E7CC0DED}"/>
                  </a:ext>
                </a:extLst>
              </p:cNvPr>
              <p:cNvPicPr/>
              <p:nvPr/>
            </p:nvPicPr>
            <p:blipFill>
              <a:blip r:embed="rId3"/>
              <a:stretch>
                <a:fillRect/>
              </a:stretch>
            </p:blipFill>
            <p:spPr>
              <a:xfrm>
                <a:off x="2364250" y="943767"/>
                <a:ext cx="18000" cy="18000"/>
              </a:xfrm>
              <a:prstGeom prst="rect">
                <a:avLst/>
              </a:prstGeom>
            </p:spPr>
          </p:pic>
        </mc:Fallback>
      </mc:AlternateContent>
      <p:pic>
        <p:nvPicPr>
          <p:cNvPr id="8" name="Picture 7">
            <a:extLst>
              <a:ext uri="{FF2B5EF4-FFF2-40B4-BE49-F238E27FC236}">
                <a16:creationId xmlns:a16="http://schemas.microsoft.com/office/drawing/2014/main" id="{90CE6735-F42E-4BFD-AC82-04496B467239}"/>
              </a:ext>
            </a:extLst>
          </p:cNvPr>
          <p:cNvPicPr>
            <a:picLocks noChangeAspect="1"/>
          </p:cNvPicPr>
          <p:nvPr/>
        </p:nvPicPr>
        <p:blipFill>
          <a:blip r:embed="rId4"/>
          <a:stretch>
            <a:fillRect/>
          </a:stretch>
        </p:blipFill>
        <p:spPr>
          <a:xfrm>
            <a:off x="1524000" y="1809750"/>
            <a:ext cx="9144000" cy="3238500"/>
          </a:xfrm>
          <a:prstGeom prst="rect">
            <a:avLst/>
          </a:prstGeom>
        </p:spPr>
      </p:pic>
    </p:spTree>
    <p:extLst>
      <p:ext uri="{BB962C8B-B14F-4D97-AF65-F5344CB8AC3E}">
        <p14:creationId xmlns:p14="http://schemas.microsoft.com/office/powerpoint/2010/main" val="405767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26A7-5EE9-48CA-8DD9-28B8EE80F3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8F95139-9E92-42D4-9ABE-03F10C2748F9}"/>
              </a:ext>
            </a:extLst>
          </p:cNvPr>
          <p:cNvSpPr>
            <a:spLocks noGrp="1"/>
          </p:cNvSpPr>
          <p:nvPr>
            <p:ph idx="1"/>
          </p:nvPr>
        </p:nvSpPr>
        <p:spPr/>
        <p:txBody>
          <a:bodyPr>
            <a:normAutofit/>
          </a:bodyPr>
          <a:lstStyle/>
          <a:p>
            <a:pPr marL="514350" indent="-514350">
              <a:lnSpc>
                <a:spcPct val="150000"/>
              </a:lnSpc>
              <a:buFont typeface="+mj-lt"/>
              <a:buAutoNum type="arabicPeriod"/>
            </a:pPr>
            <a:r>
              <a:rPr lang="en-US" sz="2000" dirty="0"/>
              <a:t>Introduction to LWC</a:t>
            </a:r>
          </a:p>
          <a:p>
            <a:pPr marL="514350" indent="-514350">
              <a:lnSpc>
                <a:spcPct val="150000"/>
              </a:lnSpc>
              <a:buFont typeface="+mj-lt"/>
              <a:buAutoNum type="arabicPeriod"/>
            </a:pPr>
            <a:r>
              <a:rPr lang="en-US" sz="2000" dirty="0"/>
              <a:t>Why LWC ( LWC vs AURA )</a:t>
            </a:r>
          </a:p>
          <a:p>
            <a:pPr marL="514350" indent="-514350">
              <a:lnSpc>
                <a:spcPct val="150000"/>
              </a:lnSpc>
              <a:buFont typeface="+mj-lt"/>
              <a:buAutoNum type="arabicPeriod"/>
            </a:pPr>
            <a:r>
              <a:rPr lang="en-US" sz="2000" dirty="0"/>
              <a:t>Software Installation</a:t>
            </a:r>
          </a:p>
          <a:p>
            <a:pPr marL="514350" indent="-514350">
              <a:lnSpc>
                <a:spcPct val="150000"/>
              </a:lnSpc>
              <a:buFont typeface="+mj-lt"/>
              <a:buAutoNum type="arabicPeriod"/>
            </a:pPr>
            <a:r>
              <a:rPr lang="en-US" sz="2000" dirty="0"/>
              <a:t>Useful Plugins for VS Code</a:t>
            </a:r>
          </a:p>
          <a:p>
            <a:pPr marL="514350" indent="-514350">
              <a:lnSpc>
                <a:spcPct val="150000"/>
              </a:lnSpc>
              <a:buFont typeface="+mj-lt"/>
              <a:buAutoNum type="arabicPeriod"/>
            </a:pPr>
            <a:r>
              <a:rPr lang="en-US" sz="2000" dirty="0"/>
              <a:t>Your First Web Component</a:t>
            </a:r>
          </a:p>
          <a:p>
            <a:pPr marL="514350" indent="-514350">
              <a:lnSpc>
                <a:spcPct val="150000"/>
              </a:lnSpc>
              <a:buFont typeface="+mj-lt"/>
              <a:buAutoNum type="arabicPeriod"/>
            </a:pPr>
            <a:endParaRPr lang="en-US" sz="2000" dirty="0"/>
          </a:p>
        </p:txBody>
      </p:sp>
    </p:spTree>
    <p:extLst>
      <p:ext uri="{BB962C8B-B14F-4D97-AF65-F5344CB8AC3E}">
        <p14:creationId xmlns:p14="http://schemas.microsoft.com/office/powerpoint/2010/main" val="387123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BD6E-0560-49AC-8C86-9B3593C94B0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DD2E931-41A1-4792-B020-63306189DFBA}"/>
              </a:ext>
            </a:extLst>
          </p:cNvPr>
          <p:cNvSpPr>
            <a:spLocks noGrp="1"/>
          </p:cNvSpPr>
          <p:nvPr>
            <p:ph idx="1"/>
          </p:nvPr>
        </p:nvSpPr>
        <p:spPr/>
        <p:txBody>
          <a:bodyPr>
            <a:normAutofit/>
          </a:bodyPr>
          <a:lstStyle/>
          <a:p>
            <a:pPr marL="457200" indent="-457200">
              <a:buFont typeface="+mj-lt"/>
              <a:buAutoNum type="arabicPeriod"/>
            </a:pPr>
            <a:r>
              <a:rPr lang="en-US" sz="2000" dirty="0"/>
              <a:t>What are the Different Decorators in LWC?</a:t>
            </a:r>
          </a:p>
          <a:p>
            <a:pPr marL="457200" indent="-457200">
              <a:buFont typeface="+mj-lt"/>
              <a:buAutoNum type="arabicPeriod"/>
            </a:pPr>
            <a:r>
              <a:rPr lang="en-US" sz="2000" dirty="0"/>
              <a:t>How to create a public method in Lightning Web Component?</a:t>
            </a:r>
          </a:p>
          <a:p>
            <a:pPr marL="457200" indent="-457200">
              <a:buFont typeface="+mj-lt"/>
              <a:buAutoNum type="arabicPeriod"/>
            </a:pPr>
            <a:r>
              <a:rPr lang="en-US" sz="2000" dirty="0"/>
              <a:t>What are the different ways to display a list over LWC?</a:t>
            </a:r>
          </a:p>
          <a:p>
            <a:pPr marL="457200" indent="-457200">
              <a:buFont typeface="+mj-lt"/>
              <a:buAutoNum type="arabicPeriod"/>
            </a:pPr>
            <a:r>
              <a:rPr lang="en-US" sz="2000" dirty="0"/>
              <a:t>All properties are reactive in LWC?</a:t>
            </a:r>
          </a:p>
          <a:p>
            <a:pPr marL="457200" indent="-457200">
              <a:buFont typeface="+mj-lt"/>
              <a:buAutoNum type="arabicPeriod"/>
            </a:pPr>
            <a:r>
              <a:rPr lang="en-US" sz="2000" dirty="0"/>
              <a:t>When should we use Iterator in LWC to render the list?</a:t>
            </a:r>
          </a:p>
        </p:txBody>
      </p:sp>
    </p:spTree>
    <p:extLst>
      <p:ext uri="{BB962C8B-B14F-4D97-AF65-F5344CB8AC3E}">
        <p14:creationId xmlns:p14="http://schemas.microsoft.com/office/powerpoint/2010/main" val="145358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C327-0CA2-443C-994C-70C7896A7F5F}"/>
              </a:ext>
            </a:extLst>
          </p:cNvPr>
          <p:cNvSpPr>
            <a:spLocks noGrp="1"/>
          </p:cNvSpPr>
          <p:nvPr>
            <p:ph type="title"/>
          </p:nvPr>
        </p:nvSpPr>
        <p:spPr/>
        <p:txBody>
          <a:bodyPr/>
          <a:lstStyle/>
          <a:p>
            <a:r>
              <a:rPr lang="en-US" dirty="0"/>
              <a:t>Day 3 - Agenda</a:t>
            </a:r>
          </a:p>
        </p:txBody>
      </p:sp>
      <p:sp>
        <p:nvSpPr>
          <p:cNvPr id="3" name="Content Placeholder 2">
            <a:extLst>
              <a:ext uri="{FF2B5EF4-FFF2-40B4-BE49-F238E27FC236}">
                <a16:creationId xmlns:a16="http://schemas.microsoft.com/office/drawing/2014/main" id="{25635A43-6818-487C-AB53-D83D416AA37F}"/>
              </a:ext>
            </a:extLst>
          </p:cNvPr>
          <p:cNvSpPr>
            <a:spLocks noGrp="1"/>
          </p:cNvSpPr>
          <p:nvPr>
            <p:ph idx="1"/>
          </p:nvPr>
        </p:nvSpPr>
        <p:spPr/>
        <p:txBody>
          <a:bodyPr>
            <a:normAutofit/>
          </a:bodyPr>
          <a:lstStyle/>
          <a:p>
            <a:pPr marL="457200" indent="-457200">
              <a:buFont typeface="+mj-lt"/>
              <a:buAutoNum type="arabicPeriod"/>
            </a:pPr>
            <a:r>
              <a:rPr lang="en-US" sz="2000" dirty="0"/>
              <a:t>Slots in LWC</a:t>
            </a:r>
          </a:p>
          <a:p>
            <a:pPr marL="457200" indent="-457200">
              <a:buFont typeface="+mj-lt"/>
              <a:buAutoNum type="arabicPeriod"/>
            </a:pPr>
            <a:r>
              <a:rPr lang="en-US" sz="1800" b="0" i="0" u="none" strike="noStrike" dirty="0">
                <a:solidFill>
                  <a:srgbClr val="000000"/>
                </a:solidFill>
                <a:effectLst/>
                <a:latin typeface="Georgia" panose="02040502050405020303" pitchFamily="18" charset="0"/>
              </a:rPr>
              <a:t>Call Client-Side JavaScript From a Button</a:t>
            </a:r>
            <a:endParaRPr lang="en-US" sz="2000" b="0" i="0" u="none" strike="noStrike" dirty="0">
              <a:solidFill>
                <a:srgbClr val="000000"/>
              </a:solidFill>
              <a:effectLst/>
              <a:latin typeface="Georgia" panose="02040502050405020303" pitchFamily="18" charset="0"/>
            </a:endParaRPr>
          </a:p>
          <a:p>
            <a:pPr marL="457200" indent="-457200">
              <a:buFont typeface="+mj-lt"/>
              <a:buAutoNum type="arabicPeriod"/>
            </a:pPr>
            <a:r>
              <a:rPr lang="en-US" sz="1800" b="0" i="0" u="none" strike="noStrike" dirty="0">
                <a:solidFill>
                  <a:srgbClr val="000000"/>
                </a:solidFill>
                <a:effectLst/>
                <a:latin typeface="Georgia" panose="02040502050405020303" pitchFamily="18" charset="0"/>
              </a:rPr>
              <a:t>Call Client-Side JavaScript on Browser Events</a:t>
            </a:r>
          </a:p>
          <a:p>
            <a:pPr marL="457200" indent="-457200">
              <a:buFont typeface="+mj-lt"/>
              <a:buAutoNum type="arabicPeriod"/>
            </a:pPr>
            <a:r>
              <a:rPr lang="en-US" sz="2000" b="0" i="0" u="none" strike="noStrike" dirty="0">
                <a:solidFill>
                  <a:srgbClr val="000000"/>
                </a:solidFill>
                <a:effectLst/>
                <a:latin typeface="Georgia" panose="02040502050405020303" pitchFamily="18" charset="0"/>
              </a:rPr>
              <a:t>Getter Setter in LWC</a:t>
            </a:r>
            <a:endParaRPr lang="en-US" sz="2000" dirty="0">
              <a:solidFill>
                <a:srgbClr val="000000"/>
              </a:solidFill>
              <a:latin typeface="Georgia" panose="02040502050405020303" pitchFamily="18" charset="0"/>
            </a:endParaRPr>
          </a:p>
          <a:p>
            <a:pPr marL="457200" indent="-457200">
              <a:buFont typeface="+mj-lt"/>
              <a:buAutoNum type="arabicPeriod"/>
            </a:pPr>
            <a:r>
              <a:rPr lang="en-US" sz="1800" b="0" i="0" u="none" strike="noStrike" dirty="0">
                <a:solidFill>
                  <a:srgbClr val="000000"/>
                </a:solidFill>
                <a:effectLst/>
                <a:latin typeface="Georgia" panose="02040502050405020303" pitchFamily="18" charset="0"/>
              </a:rPr>
              <a:t>Component Composition</a:t>
            </a:r>
            <a:endParaRPr lang="en-US" sz="2000" dirty="0"/>
          </a:p>
        </p:txBody>
      </p:sp>
    </p:spTree>
    <p:extLst>
      <p:ext uri="{BB962C8B-B14F-4D97-AF65-F5344CB8AC3E}">
        <p14:creationId xmlns:p14="http://schemas.microsoft.com/office/powerpoint/2010/main" val="413123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452D-35A5-4B0A-AAB8-80076CDEBA88}"/>
              </a:ext>
            </a:extLst>
          </p:cNvPr>
          <p:cNvSpPr>
            <a:spLocks noGrp="1"/>
          </p:cNvSpPr>
          <p:nvPr>
            <p:ph type="title"/>
          </p:nvPr>
        </p:nvSpPr>
        <p:spPr/>
        <p:txBody>
          <a:bodyPr/>
          <a:lstStyle/>
          <a:p>
            <a:r>
              <a:rPr lang="en-US" sz="4400" dirty="0"/>
              <a:t>Slots in LWC</a:t>
            </a:r>
            <a:endParaRPr lang="en-US" dirty="0"/>
          </a:p>
        </p:txBody>
      </p:sp>
      <p:sp>
        <p:nvSpPr>
          <p:cNvPr id="3" name="Content Placeholder 2">
            <a:extLst>
              <a:ext uri="{FF2B5EF4-FFF2-40B4-BE49-F238E27FC236}">
                <a16:creationId xmlns:a16="http://schemas.microsoft.com/office/drawing/2014/main" id="{CFC5BA43-D436-4FE1-A6DD-FB656A6A1009}"/>
              </a:ext>
            </a:extLst>
          </p:cNvPr>
          <p:cNvSpPr>
            <a:spLocks noGrp="1"/>
          </p:cNvSpPr>
          <p:nvPr>
            <p:ph idx="1"/>
          </p:nvPr>
        </p:nvSpPr>
        <p:spPr/>
        <p:txBody>
          <a:bodyPr>
            <a:normAutofit lnSpcReduction="10000"/>
          </a:bodyPr>
          <a:lstStyle/>
          <a:p>
            <a:pPr marL="0" indent="0">
              <a:buNone/>
            </a:pPr>
            <a:r>
              <a:rPr lang="en-US" sz="2000" dirty="0"/>
              <a:t>Slot tag is simply a placeholder on the component where a  parent component can pass the HTML content i.e. markup.</a:t>
            </a:r>
          </a:p>
          <a:p>
            <a:pPr marL="0" indent="0">
              <a:buNone/>
            </a:pPr>
            <a:endParaRPr lang="en-US" sz="2000" dirty="0"/>
          </a:p>
          <a:p>
            <a:pPr marL="0" indent="0">
              <a:buNone/>
            </a:pPr>
            <a:r>
              <a:rPr lang="en-US" sz="2000" dirty="0"/>
              <a:t>There are two types of slots: </a:t>
            </a:r>
          </a:p>
          <a:p>
            <a:pPr marL="457200" indent="-457200">
              <a:buFont typeface="+mj-lt"/>
              <a:buAutoNum type="arabicPeriod"/>
            </a:pPr>
            <a:r>
              <a:rPr lang="en-US" sz="2000" b="1" dirty="0"/>
              <a:t>Unnamed slots  - </a:t>
            </a:r>
            <a:r>
              <a:rPr lang="en-US" sz="2000" dirty="0"/>
              <a:t>These slots are placeholders on child components that don't have any name associated with them, i.e. if the child has multiple slot tags and parent passes some markup  all slots will receive the same markup as there is no identifier to define which markup should go where.</a:t>
            </a:r>
          </a:p>
          <a:p>
            <a:pPr marL="457200" indent="-457200">
              <a:buFont typeface="+mj-lt"/>
              <a:buAutoNum type="arabicPeriod"/>
            </a:pPr>
            <a:r>
              <a:rPr lang="en-US" sz="2000" b="1" dirty="0"/>
              <a:t>Named slots - </a:t>
            </a:r>
            <a:r>
              <a:rPr lang="en-US" sz="2000" dirty="0"/>
              <a:t>When you are passing markup from a parent you define which slot you want to send this markup to by using the slot name.</a:t>
            </a:r>
          </a:p>
          <a:p>
            <a:pPr marL="457200" indent="-457200">
              <a:buFont typeface="+mj-lt"/>
              <a:buAutoNum type="arabicPeriod"/>
            </a:pPr>
            <a:endParaRPr lang="en-US" sz="2000" dirty="0"/>
          </a:p>
          <a:p>
            <a:pPr marL="0" indent="0">
              <a:buNone/>
            </a:pPr>
            <a:r>
              <a:rPr lang="en-US" sz="2000" dirty="0"/>
              <a:t>&lt;slot&gt;&lt;/slot&gt;</a:t>
            </a:r>
          </a:p>
          <a:p>
            <a:pPr marL="0" indent="0">
              <a:buNone/>
            </a:pPr>
            <a:r>
              <a:rPr lang="en-US" sz="2000" dirty="0"/>
              <a:t>&lt;slot name=“order”&gt;&lt;/slot&gt;</a:t>
            </a:r>
          </a:p>
        </p:txBody>
      </p:sp>
    </p:spTree>
    <p:extLst>
      <p:ext uri="{BB962C8B-B14F-4D97-AF65-F5344CB8AC3E}">
        <p14:creationId xmlns:p14="http://schemas.microsoft.com/office/powerpoint/2010/main" val="1231788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452D-35A5-4B0A-AAB8-80076CDEBA88}"/>
              </a:ext>
            </a:extLst>
          </p:cNvPr>
          <p:cNvSpPr>
            <a:spLocks noGrp="1"/>
          </p:cNvSpPr>
          <p:nvPr>
            <p:ph type="title"/>
          </p:nvPr>
        </p:nvSpPr>
        <p:spPr/>
        <p:txBody>
          <a:bodyPr/>
          <a:lstStyle/>
          <a:p>
            <a:r>
              <a:rPr lang="en-US" dirty="0"/>
              <a:t>Call JavaScript Class method</a:t>
            </a:r>
          </a:p>
        </p:txBody>
      </p:sp>
      <p:sp>
        <p:nvSpPr>
          <p:cNvPr id="3" name="Content Placeholder 2">
            <a:extLst>
              <a:ext uri="{FF2B5EF4-FFF2-40B4-BE49-F238E27FC236}">
                <a16:creationId xmlns:a16="http://schemas.microsoft.com/office/drawing/2014/main" id="{CFC5BA43-D436-4FE1-A6DD-FB656A6A1009}"/>
              </a:ext>
            </a:extLst>
          </p:cNvPr>
          <p:cNvSpPr>
            <a:spLocks noGrp="1"/>
          </p:cNvSpPr>
          <p:nvPr>
            <p:ph idx="1"/>
          </p:nvPr>
        </p:nvSpPr>
        <p:spPr/>
        <p:txBody>
          <a:bodyPr>
            <a:normAutofit/>
          </a:bodyPr>
          <a:lstStyle/>
          <a:p>
            <a:pPr marL="457200" indent="-457200">
              <a:buFont typeface="+mj-lt"/>
              <a:buAutoNum type="arabicPeriod"/>
            </a:pPr>
            <a:r>
              <a:rPr lang="en-US" sz="2000" b="0" i="0" u="none" strike="noStrike" dirty="0">
                <a:solidFill>
                  <a:srgbClr val="000000"/>
                </a:solidFill>
                <a:effectLst/>
                <a:latin typeface="Georgia" panose="02040502050405020303" pitchFamily="18" charset="0"/>
              </a:rPr>
              <a:t>Call Client-Side JavaScript From a Button</a:t>
            </a:r>
            <a:endParaRPr lang="en-US" sz="2400" b="0" i="0" u="none" strike="noStrike" dirty="0">
              <a:solidFill>
                <a:srgbClr val="000000"/>
              </a:solidFill>
              <a:effectLst/>
              <a:latin typeface="Georgia" panose="02040502050405020303" pitchFamily="18" charset="0"/>
            </a:endParaRPr>
          </a:p>
          <a:p>
            <a:pPr marL="457200" indent="-457200">
              <a:buFont typeface="+mj-lt"/>
              <a:buAutoNum type="arabicPeriod"/>
            </a:pPr>
            <a:r>
              <a:rPr lang="en-US" sz="2000" b="0" i="0" u="none" strike="noStrike" dirty="0">
                <a:solidFill>
                  <a:srgbClr val="000000"/>
                </a:solidFill>
                <a:effectLst/>
                <a:latin typeface="Georgia" panose="02040502050405020303" pitchFamily="18" charset="0"/>
              </a:rPr>
              <a:t>Call Client-Side JavaScript on Browser Events</a:t>
            </a:r>
          </a:p>
          <a:p>
            <a:pPr marL="457200" indent="-457200">
              <a:buFont typeface="+mj-lt"/>
              <a:buAutoNum type="arabicPeriod"/>
            </a:pPr>
            <a:endParaRPr lang="en-US" sz="2000" dirty="0">
              <a:solidFill>
                <a:srgbClr val="000000"/>
              </a:solidFill>
              <a:latin typeface="Georgia" panose="02040502050405020303" pitchFamily="18" charset="0"/>
            </a:endParaRPr>
          </a:p>
          <a:p>
            <a:pPr marL="0" indent="0">
              <a:buNone/>
            </a:pPr>
            <a:r>
              <a:rPr lang="en-US" sz="2000" b="0" i="0" u="none" strike="noStrike" dirty="0" err="1">
                <a:solidFill>
                  <a:srgbClr val="000000"/>
                </a:solidFill>
                <a:effectLst/>
                <a:latin typeface="Georgia" panose="02040502050405020303" pitchFamily="18" charset="0"/>
              </a:rPr>
              <a:t>handleC</a:t>
            </a:r>
            <a:r>
              <a:rPr lang="en-US" sz="2000" dirty="0" err="1">
                <a:solidFill>
                  <a:srgbClr val="000000"/>
                </a:solidFill>
                <a:latin typeface="Georgia" panose="02040502050405020303" pitchFamily="18" charset="0"/>
              </a:rPr>
              <a:t>hange</a:t>
            </a:r>
            <a:r>
              <a:rPr lang="en-US" sz="2000" dirty="0">
                <a:solidFill>
                  <a:srgbClr val="000000"/>
                </a:solidFill>
                <a:latin typeface="Georgia" panose="02040502050405020303" pitchFamily="18" charset="0"/>
              </a:rPr>
              <a:t>(event){</a:t>
            </a:r>
          </a:p>
          <a:p>
            <a:pPr marL="0" indent="0">
              <a:buNone/>
            </a:pPr>
            <a:r>
              <a:rPr lang="en-US" sz="2000" dirty="0">
                <a:solidFill>
                  <a:srgbClr val="000000"/>
                </a:solidFill>
                <a:latin typeface="Georgia" panose="02040502050405020303" pitchFamily="18" charset="0"/>
              </a:rPr>
              <a:t>}</a:t>
            </a:r>
          </a:p>
          <a:p>
            <a:pPr marL="0" indent="0">
              <a:buNone/>
            </a:pPr>
            <a:endParaRPr lang="en-US" sz="2000" b="0" i="0" u="none" strike="noStrike" dirty="0">
              <a:solidFill>
                <a:srgbClr val="000000"/>
              </a:solidFill>
              <a:effectLst/>
              <a:latin typeface="Georgia" panose="02040502050405020303" pitchFamily="18" charset="0"/>
            </a:endParaRPr>
          </a:p>
          <a:p>
            <a:pPr marL="0" indent="0">
              <a:buNone/>
            </a:pPr>
            <a:r>
              <a:rPr lang="en-US" sz="2000" dirty="0" err="1">
                <a:solidFill>
                  <a:srgbClr val="000000"/>
                </a:solidFill>
                <a:latin typeface="Georgia" panose="02040502050405020303" pitchFamily="18" charset="0"/>
              </a:rPr>
              <a:t>handleClick</a:t>
            </a:r>
            <a:r>
              <a:rPr lang="en-US" sz="2000" dirty="0">
                <a:solidFill>
                  <a:srgbClr val="000000"/>
                </a:solidFill>
                <a:latin typeface="Georgia" panose="02040502050405020303" pitchFamily="18" charset="0"/>
              </a:rPr>
              <a:t>(event){</a:t>
            </a:r>
          </a:p>
          <a:p>
            <a:pPr marL="0" indent="0">
              <a:buNone/>
            </a:pPr>
            <a:r>
              <a:rPr lang="en-US" sz="2000" dirty="0">
                <a:solidFill>
                  <a:srgbClr val="000000"/>
                </a:solidFill>
                <a:latin typeface="Georgia" panose="02040502050405020303" pitchFamily="18" charset="0"/>
              </a:rPr>
              <a:t>}</a:t>
            </a:r>
          </a:p>
          <a:p>
            <a:pPr marL="0" indent="0">
              <a:buNone/>
            </a:pPr>
            <a:endParaRPr lang="en-US" sz="2000" b="0" i="0" u="none" strike="noStrike" dirty="0">
              <a:solidFill>
                <a:srgbClr val="000000"/>
              </a:solidFill>
              <a:effectLst/>
              <a:latin typeface="Georgia" panose="02040502050405020303" pitchFamily="18" charset="0"/>
            </a:endParaRPr>
          </a:p>
          <a:p>
            <a:pPr marL="0" indent="0">
              <a:buNone/>
            </a:pPr>
            <a:r>
              <a:rPr lang="en-US" sz="2000" dirty="0" err="1">
                <a:solidFill>
                  <a:srgbClr val="000000"/>
                </a:solidFill>
                <a:latin typeface="Georgia" panose="02040502050405020303" pitchFamily="18" charset="0"/>
              </a:rPr>
              <a:t>handleChange</a:t>
            </a:r>
            <a:r>
              <a:rPr lang="en-US" sz="2000" dirty="0">
                <a:solidFill>
                  <a:srgbClr val="000000"/>
                </a:solidFill>
                <a:latin typeface="Georgia" panose="02040502050405020303" pitchFamily="18" charset="0"/>
              </a:rPr>
              <a:t> = (event)=&gt; {}</a:t>
            </a:r>
            <a:endParaRPr lang="en-US" sz="20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574061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F175-7A94-4135-9528-3754756D739F}"/>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Getter Setter in LWC</a:t>
            </a:r>
            <a:endParaRPr lang="en-US" dirty="0"/>
          </a:p>
        </p:txBody>
      </p:sp>
      <p:sp>
        <p:nvSpPr>
          <p:cNvPr id="3" name="Content Placeholder 2">
            <a:extLst>
              <a:ext uri="{FF2B5EF4-FFF2-40B4-BE49-F238E27FC236}">
                <a16:creationId xmlns:a16="http://schemas.microsoft.com/office/drawing/2014/main" id="{79DA15D1-C436-406D-93EC-9A5A9303DCB6}"/>
              </a:ext>
            </a:extLst>
          </p:cNvPr>
          <p:cNvSpPr>
            <a:spLocks noGrp="1"/>
          </p:cNvSpPr>
          <p:nvPr>
            <p:ph idx="1"/>
          </p:nvPr>
        </p:nvSpPr>
        <p:spPr/>
        <p:txBody>
          <a:bodyPr>
            <a:normAutofit/>
          </a:bodyPr>
          <a:lstStyle/>
          <a:p>
            <a:pPr marL="0" indent="0">
              <a:buNone/>
            </a:pPr>
            <a:r>
              <a:rPr lang="en-US" sz="2000" dirty="0"/>
              <a:t>To execute a logic every time when a value of a property changes use custom setter method.</a:t>
            </a:r>
          </a:p>
          <a:p>
            <a:pPr marL="0" indent="0">
              <a:buNone/>
            </a:pPr>
            <a:endParaRPr lang="en-US" sz="2000" dirty="0"/>
          </a:p>
        </p:txBody>
      </p:sp>
      <p:pic>
        <p:nvPicPr>
          <p:cNvPr id="5" name="Picture 4">
            <a:extLst>
              <a:ext uri="{FF2B5EF4-FFF2-40B4-BE49-F238E27FC236}">
                <a16:creationId xmlns:a16="http://schemas.microsoft.com/office/drawing/2014/main" id="{67C022C4-706C-4810-B309-56243847DA71}"/>
              </a:ext>
            </a:extLst>
          </p:cNvPr>
          <p:cNvPicPr>
            <a:picLocks noChangeAspect="1"/>
          </p:cNvPicPr>
          <p:nvPr/>
        </p:nvPicPr>
        <p:blipFill>
          <a:blip r:embed="rId2"/>
          <a:stretch>
            <a:fillRect/>
          </a:stretch>
        </p:blipFill>
        <p:spPr>
          <a:xfrm>
            <a:off x="838200" y="2476196"/>
            <a:ext cx="7216302" cy="4156687"/>
          </a:xfrm>
          <a:prstGeom prst="rect">
            <a:avLst/>
          </a:prstGeom>
        </p:spPr>
      </p:pic>
    </p:spTree>
    <p:extLst>
      <p:ext uri="{BB962C8B-B14F-4D97-AF65-F5344CB8AC3E}">
        <p14:creationId xmlns:p14="http://schemas.microsoft.com/office/powerpoint/2010/main" val="584346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9D4D-5B05-4AA6-9A84-721C17DB4064}"/>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Component Composition</a:t>
            </a:r>
            <a:endParaRPr lang="en-US" dirty="0"/>
          </a:p>
        </p:txBody>
      </p:sp>
      <p:sp>
        <p:nvSpPr>
          <p:cNvPr id="3" name="Content Placeholder 2">
            <a:extLst>
              <a:ext uri="{FF2B5EF4-FFF2-40B4-BE49-F238E27FC236}">
                <a16:creationId xmlns:a16="http://schemas.microsoft.com/office/drawing/2014/main" id="{CCDA41EC-17DB-47AF-8D75-914A685C6912}"/>
              </a:ext>
            </a:extLst>
          </p:cNvPr>
          <p:cNvSpPr>
            <a:spLocks noGrp="1"/>
          </p:cNvSpPr>
          <p:nvPr>
            <p:ph idx="1"/>
          </p:nvPr>
        </p:nvSpPr>
        <p:spPr/>
        <p:txBody>
          <a:bodyPr>
            <a:normAutofit/>
          </a:bodyPr>
          <a:lstStyle/>
          <a:p>
            <a:pPr marL="0" indent="0">
              <a:buNone/>
            </a:pPr>
            <a:r>
              <a:rPr lang="en-US" sz="2000" dirty="0"/>
              <a:t>Component composition is to create a component hierarchy. For example – </a:t>
            </a:r>
            <a:r>
              <a:rPr lang="en-US" sz="2000" b="1" dirty="0"/>
              <a:t>Parent/Child/Grand Child</a:t>
            </a:r>
          </a:p>
          <a:p>
            <a:pPr marL="0" indent="0">
              <a:buNone/>
            </a:pPr>
            <a:endParaRPr lang="en-US" sz="2000" b="1" dirty="0"/>
          </a:p>
          <a:p>
            <a:pPr marL="0" indent="0">
              <a:buNone/>
            </a:pPr>
            <a:r>
              <a:rPr lang="en-US" sz="2000" b="1" dirty="0"/>
              <a:t>Example – </a:t>
            </a:r>
            <a:r>
              <a:rPr lang="en-US" sz="2000" dirty="0"/>
              <a:t>You wanted to display the list of Account Records so you can use a child component to display the account details and use parent component to display the account list</a:t>
            </a:r>
          </a:p>
        </p:txBody>
      </p:sp>
    </p:spTree>
    <p:extLst>
      <p:ext uri="{BB962C8B-B14F-4D97-AF65-F5344CB8AC3E}">
        <p14:creationId xmlns:p14="http://schemas.microsoft.com/office/powerpoint/2010/main" val="373599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6EA9-76F4-4434-B75B-E87773CE1F3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25D5A0F-83AB-4BD5-B5A7-AAE967832DF9}"/>
              </a:ext>
            </a:extLst>
          </p:cNvPr>
          <p:cNvSpPr>
            <a:spLocks noGrp="1"/>
          </p:cNvSpPr>
          <p:nvPr>
            <p:ph idx="1"/>
          </p:nvPr>
        </p:nvSpPr>
        <p:spPr/>
        <p:txBody>
          <a:bodyPr>
            <a:normAutofit/>
          </a:bodyPr>
          <a:lstStyle/>
          <a:p>
            <a:pPr marL="457200" indent="-457200">
              <a:buFont typeface="+mj-lt"/>
              <a:buAutoNum type="arabicPeriod"/>
            </a:pPr>
            <a:r>
              <a:rPr lang="en-US" sz="2000" dirty="0"/>
              <a:t>Can we use setter method without parameter inside it?</a:t>
            </a:r>
          </a:p>
          <a:p>
            <a:pPr marL="457200" indent="-457200">
              <a:buFont typeface="+mj-lt"/>
              <a:buAutoNum type="arabicPeriod"/>
            </a:pPr>
            <a:r>
              <a:rPr lang="en-US" sz="2000" dirty="0"/>
              <a:t>What are slots in LWC?</a:t>
            </a:r>
          </a:p>
          <a:p>
            <a:pPr marL="457200" indent="-457200">
              <a:buFont typeface="+mj-lt"/>
              <a:buAutoNum type="arabicPeriod"/>
            </a:pPr>
            <a:r>
              <a:rPr lang="en-US" sz="2000" dirty="0"/>
              <a:t>How many level of component composition we can create in LWC?</a:t>
            </a:r>
          </a:p>
          <a:p>
            <a:pPr marL="457200" indent="-457200">
              <a:buFont typeface="+mj-lt"/>
              <a:buAutoNum type="arabicPeriod"/>
            </a:pPr>
            <a:endParaRPr lang="en-US" sz="2000" dirty="0"/>
          </a:p>
        </p:txBody>
      </p:sp>
    </p:spTree>
    <p:extLst>
      <p:ext uri="{BB962C8B-B14F-4D97-AF65-F5344CB8AC3E}">
        <p14:creationId xmlns:p14="http://schemas.microsoft.com/office/powerpoint/2010/main" val="3630449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66B0-19F4-4443-95A3-59B9407A3282}"/>
              </a:ext>
            </a:extLst>
          </p:cNvPr>
          <p:cNvSpPr>
            <a:spLocks noGrp="1"/>
          </p:cNvSpPr>
          <p:nvPr>
            <p:ph type="title"/>
          </p:nvPr>
        </p:nvSpPr>
        <p:spPr/>
        <p:txBody>
          <a:bodyPr/>
          <a:lstStyle/>
          <a:p>
            <a:r>
              <a:rPr lang="en-US" dirty="0"/>
              <a:t>Day 4 - Agenda</a:t>
            </a:r>
          </a:p>
        </p:txBody>
      </p:sp>
      <p:sp>
        <p:nvSpPr>
          <p:cNvPr id="3" name="Content Placeholder 2">
            <a:extLst>
              <a:ext uri="{FF2B5EF4-FFF2-40B4-BE49-F238E27FC236}">
                <a16:creationId xmlns:a16="http://schemas.microsoft.com/office/drawing/2014/main" id="{85C49017-5913-4660-8AC0-A7F7F44E0E95}"/>
              </a:ext>
            </a:extLst>
          </p:cNvPr>
          <p:cNvSpPr>
            <a:spLocks noGrp="1"/>
          </p:cNvSpPr>
          <p:nvPr>
            <p:ph idx="1"/>
          </p:nvPr>
        </p:nvSpPr>
        <p:spPr/>
        <p:txBody>
          <a:bodyPr>
            <a:normAutofit/>
          </a:bodyPr>
          <a:lstStyle/>
          <a:p>
            <a:pPr marL="457200" indent="-457200">
              <a:lnSpc>
                <a:spcPct val="150000"/>
              </a:lnSpc>
              <a:buFont typeface="+mj-lt"/>
              <a:buAutoNum type="arabicPeriod"/>
            </a:pPr>
            <a:r>
              <a:rPr lang="en-US" sz="2000" dirty="0">
                <a:latin typeface="Georgia" panose="02040502050405020303" pitchFamily="18" charset="0"/>
              </a:rPr>
              <a:t>Shadow DOM</a:t>
            </a:r>
          </a:p>
          <a:p>
            <a:pPr marL="457200" indent="-457200">
              <a:lnSpc>
                <a:spcPct val="150000"/>
              </a:lnSpc>
              <a:buFont typeface="+mj-lt"/>
              <a:buAutoNum type="arabicPeriod"/>
            </a:pPr>
            <a:r>
              <a:rPr lang="en-US" sz="2000" dirty="0">
                <a:latin typeface="Georgia" panose="02040502050405020303" pitchFamily="18" charset="0"/>
              </a:rPr>
              <a:t>Events in Lightning Web Component</a:t>
            </a:r>
          </a:p>
          <a:p>
            <a:pPr marL="571500" indent="-342900" rtl="0" fontAlgn="base">
              <a:lnSpc>
                <a:spcPct val="150000"/>
              </a:lnSpc>
              <a:spcBef>
                <a:spcPts val="0"/>
              </a:spcBef>
              <a:spcAft>
                <a:spcPts val="0"/>
              </a:spcAft>
              <a:buFont typeface="Wingdings" panose="05000000000000000000" pitchFamily="2" charset="2"/>
              <a:buChar char="§"/>
            </a:pPr>
            <a:r>
              <a:rPr lang="en-US" sz="2000" b="0" i="0" u="none" strike="noStrike" dirty="0">
                <a:solidFill>
                  <a:srgbClr val="000000"/>
                </a:solidFill>
                <a:effectLst/>
                <a:latin typeface="Georgia" panose="02040502050405020303" pitchFamily="18" charset="0"/>
              </a:rPr>
              <a:t>Call Parent Method from Child Component</a:t>
            </a:r>
          </a:p>
          <a:p>
            <a:pPr marL="571500" indent="-342900" rtl="0" fontAlgn="base">
              <a:lnSpc>
                <a:spcPct val="150000"/>
              </a:lnSpc>
              <a:spcBef>
                <a:spcPts val="0"/>
              </a:spcBef>
              <a:spcAft>
                <a:spcPts val="0"/>
              </a:spcAft>
              <a:buFont typeface="Wingdings" panose="05000000000000000000" pitchFamily="2" charset="2"/>
              <a:buChar char="§"/>
            </a:pPr>
            <a:r>
              <a:rPr lang="en-US" sz="2000" b="0" i="0" u="none" strike="noStrike" dirty="0">
                <a:solidFill>
                  <a:srgbClr val="000000"/>
                </a:solidFill>
                <a:effectLst/>
                <a:latin typeface="Georgia" panose="02040502050405020303" pitchFamily="18" charset="0"/>
              </a:rPr>
              <a:t>Bubble Event </a:t>
            </a:r>
          </a:p>
          <a:p>
            <a:pPr marL="571500" indent="-342900" rtl="0" fontAlgn="base">
              <a:lnSpc>
                <a:spcPct val="150000"/>
              </a:lnSpc>
              <a:spcBef>
                <a:spcPts val="0"/>
              </a:spcBef>
              <a:spcAft>
                <a:spcPts val="0"/>
              </a:spcAft>
              <a:buFont typeface="Wingdings" panose="05000000000000000000" pitchFamily="2" charset="2"/>
              <a:buChar char="§"/>
            </a:pPr>
            <a:r>
              <a:rPr lang="en-US" sz="2000" b="0" i="0" u="none" strike="noStrike" dirty="0">
                <a:solidFill>
                  <a:srgbClr val="000000"/>
                </a:solidFill>
                <a:effectLst/>
                <a:latin typeface="Georgia" panose="02040502050405020303" pitchFamily="18" charset="0"/>
              </a:rPr>
              <a:t>Composed Event</a:t>
            </a:r>
          </a:p>
          <a:p>
            <a:pPr marL="571500" indent="-342900" rtl="0" fontAlgn="base">
              <a:lnSpc>
                <a:spcPct val="150000"/>
              </a:lnSpc>
              <a:spcBef>
                <a:spcPts val="0"/>
              </a:spcBef>
              <a:spcAft>
                <a:spcPts val="0"/>
              </a:spcAft>
              <a:buFont typeface="Wingdings" panose="05000000000000000000" pitchFamily="2" charset="2"/>
              <a:buChar char="§"/>
            </a:pPr>
            <a:r>
              <a:rPr lang="en-US" sz="2000" b="0" i="0" u="none" strike="noStrike" dirty="0">
                <a:solidFill>
                  <a:srgbClr val="000000"/>
                </a:solidFill>
                <a:effectLst/>
                <a:latin typeface="Georgia" panose="02040502050405020303" pitchFamily="18" charset="0"/>
              </a:rPr>
              <a:t>Call Child Method From parent Component</a:t>
            </a:r>
          </a:p>
        </p:txBody>
      </p:sp>
    </p:spTree>
    <p:extLst>
      <p:ext uri="{BB962C8B-B14F-4D97-AF65-F5344CB8AC3E}">
        <p14:creationId xmlns:p14="http://schemas.microsoft.com/office/powerpoint/2010/main" val="979619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AA75-777E-4553-AC71-A87B16FD8210}"/>
              </a:ext>
            </a:extLst>
          </p:cNvPr>
          <p:cNvSpPr>
            <a:spLocks noGrp="1"/>
          </p:cNvSpPr>
          <p:nvPr>
            <p:ph type="title"/>
          </p:nvPr>
        </p:nvSpPr>
        <p:spPr/>
        <p:txBody>
          <a:bodyPr/>
          <a:lstStyle/>
          <a:p>
            <a:r>
              <a:rPr lang="en-US" dirty="0"/>
              <a:t>Shadow DOM</a:t>
            </a:r>
          </a:p>
        </p:txBody>
      </p:sp>
      <p:sp>
        <p:nvSpPr>
          <p:cNvPr id="3" name="Content Placeholder 2">
            <a:extLst>
              <a:ext uri="{FF2B5EF4-FFF2-40B4-BE49-F238E27FC236}">
                <a16:creationId xmlns:a16="http://schemas.microsoft.com/office/drawing/2014/main" id="{DE629939-E721-4A90-B7D1-2F79937586E9}"/>
              </a:ext>
            </a:extLst>
          </p:cNvPr>
          <p:cNvSpPr>
            <a:spLocks noGrp="1"/>
          </p:cNvSpPr>
          <p:nvPr>
            <p:ph idx="1"/>
          </p:nvPr>
        </p:nvSpPr>
        <p:spPr/>
        <p:txBody>
          <a:bodyPr>
            <a:normAutofit/>
          </a:bodyPr>
          <a:lstStyle/>
          <a:p>
            <a:pPr marL="0" indent="0">
              <a:buNone/>
            </a:pPr>
            <a:r>
              <a:rPr lang="en-US" sz="2000" dirty="0"/>
              <a:t>The Shadow DOM have three primary effects: DOM access, CSS isolation, and event propagation. LWC components are "first-class" DOM elements.</a:t>
            </a:r>
          </a:p>
          <a:p>
            <a:pPr marL="0" indent="0">
              <a:buNone/>
            </a:pPr>
            <a:endParaRPr lang="en-US" sz="2000" dirty="0"/>
          </a:p>
          <a:p>
            <a:pPr marL="457200" indent="-457200">
              <a:buFont typeface="+mj-lt"/>
              <a:buAutoNum type="arabicPeriod"/>
            </a:pPr>
            <a:r>
              <a:rPr lang="en-US" sz="2000" b="1" dirty="0">
                <a:highlight>
                  <a:srgbClr val="FFFF00"/>
                </a:highlight>
              </a:rPr>
              <a:t>Events – </a:t>
            </a:r>
            <a:r>
              <a:rPr lang="en-US" sz="2000" dirty="0"/>
              <a:t>Events can not cross the Shadow Root by default.</a:t>
            </a:r>
          </a:p>
          <a:p>
            <a:pPr marL="457200" indent="-457200">
              <a:buFont typeface="+mj-lt"/>
              <a:buAutoNum type="arabicPeriod"/>
            </a:pPr>
            <a:r>
              <a:rPr lang="en-US" sz="2000" b="1" dirty="0">
                <a:highlight>
                  <a:srgbClr val="FFFF00"/>
                </a:highlight>
              </a:rPr>
              <a:t>CSS -</a:t>
            </a:r>
            <a:r>
              <a:rPr lang="en-US" sz="2000" dirty="0">
                <a:highlight>
                  <a:srgbClr val="FFFF00"/>
                </a:highlight>
              </a:rPr>
              <a:t> </a:t>
            </a:r>
            <a:r>
              <a:rPr lang="en-US" sz="2000" dirty="0"/>
              <a:t>CSS cannot affect parent, child, or sibling CSS. It is completely isolated, which allows a component to appear as the developer intended regardless of what anyone else might do to that component.</a:t>
            </a:r>
          </a:p>
          <a:p>
            <a:pPr marL="457200" indent="-457200">
              <a:buFont typeface="+mj-lt"/>
              <a:buAutoNum type="arabicPeriod"/>
            </a:pPr>
            <a:r>
              <a:rPr lang="en-US" sz="2000" b="1" dirty="0">
                <a:highlight>
                  <a:srgbClr val="FFFF00"/>
                </a:highlight>
              </a:rPr>
              <a:t>DOM - </a:t>
            </a:r>
            <a:r>
              <a:rPr lang="en-US" sz="2000" dirty="0"/>
              <a:t>This should be of no surprise, but you can't use things like </a:t>
            </a:r>
            <a:r>
              <a:rPr lang="en-US" sz="2000" dirty="0" err="1"/>
              <a:t>document.querySelector</a:t>
            </a:r>
            <a:r>
              <a:rPr lang="en-US" sz="2000" dirty="0"/>
              <a:t> to find elements outside of your own Shadow DOM.</a:t>
            </a:r>
          </a:p>
        </p:txBody>
      </p:sp>
    </p:spTree>
    <p:extLst>
      <p:ext uri="{BB962C8B-B14F-4D97-AF65-F5344CB8AC3E}">
        <p14:creationId xmlns:p14="http://schemas.microsoft.com/office/powerpoint/2010/main" val="3136883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0E55-DEC0-4209-8C58-40B7AD42111D}"/>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E9AD7717-FCDB-4618-9EC6-9785FD11C38C}"/>
              </a:ext>
            </a:extLst>
          </p:cNvPr>
          <p:cNvSpPr>
            <a:spLocks noGrp="1"/>
          </p:cNvSpPr>
          <p:nvPr>
            <p:ph idx="1"/>
          </p:nvPr>
        </p:nvSpPr>
        <p:spPr/>
        <p:txBody>
          <a:bodyPr>
            <a:normAutofit/>
          </a:bodyPr>
          <a:lstStyle/>
          <a:p>
            <a:pPr marL="457200" indent="-457200">
              <a:buFont typeface="+mj-lt"/>
              <a:buAutoNum type="arabicPeriod"/>
            </a:pPr>
            <a:r>
              <a:rPr lang="en-US" sz="2000" dirty="0"/>
              <a:t>Events in LWC are used to communicate between 2 or more components where child component will fire the event and parent component will handle the event.</a:t>
            </a:r>
          </a:p>
          <a:p>
            <a:pPr marL="457200" indent="-457200">
              <a:buFont typeface="+mj-lt"/>
              <a:buAutoNum type="arabicPeriod"/>
            </a:pPr>
            <a:r>
              <a:rPr lang="en-US" sz="2000" dirty="0"/>
              <a:t>Events in Lightning web components are built on DOM Events, a collection of APIs and objects available in every browser.</a:t>
            </a:r>
          </a:p>
          <a:p>
            <a:pPr marL="457200" indent="-457200">
              <a:buFont typeface="+mj-lt"/>
              <a:buAutoNum type="arabicPeriod"/>
            </a:pPr>
            <a:r>
              <a:rPr lang="en-US" sz="2000" dirty="0"/>
              <a:t>To create the event in LWC we use </a:t>
            </a:r>
            <a:r>
              <a:rPr lang="en-US" sz="2000" b="1" dirty="0" err="1"/>
              <a:t>CustomEvent</a:t>
            </a:r>
            <a:r>
              <a:rPr lang="en-US" sz="2000" dirty="0"/>
              <a:t> interface </a:t>
            </a:r>
          </a:p>
        </p:txBody>
      </p:sp>
      <p:pic>
        <p:nvPicPr>
          <p:cNvPr id="5" name="Picture 4">
            <a:extLst>
              <a:ext uri="{FF2B5EF4-FFF2-40B4-BE49-F238E27FC236}">
                <a16:creationId xmlns:a16="http://schemas.microsoft.com/office/drawing/2014/main" id="{3B42B17F-41EA-45C0-B179-D07F401184B9}"/>
              </a:ext>
            </a:extLst>
          </p:cNvPr>
          <p:cNvPicPr>
            <a:picLocks noChangeAspect="1"/>
          </p:cNvPicPr>
          <p:nvPr/>
        </p:nvPicPr>
        <p:blipFill>
          <a:blip r:embed="rId2"/>
          <a:stretch>
            <a:fillRect/>
          </a:stretch>
        </p:blipFill>
        <p:spPr>
          <a:xfrm>
            <a:off x="1014716" y="3768455"/>
            <a:ext cx="6076950" cy="2647950"/>
          </a:xfrm>
          <a:prstGeom prst="rect">
            <a:avLst/>
          </a:prstGeom>
        </p:spPr>
      </p:pic>
    </p:spTree>
    <p:extLst>
      <p:ext uri="{BB962C8B-B14F-4D97-AF65-F5344CB8AC3E}">
        <p14:creationId xmlns:p14="http://schemas.microsoft.com/office/powerpoint/2010/main" val="192482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26A7-5EE9-48CA-8DD9-28B8EE80F3E8}"/>
              </a:ext>
            </a:extLst>
          </p:cNvPr>
          <p:cNvSpPr>
            <a:spLocks noGrp="1"/>
          </p:cNvSpPr>
          <p:nvPr>
            <p:ph type="title"/>
          </p:nvPr>
        </p:nvSpPr>
        <p:spPr/>
        <p:txBody>
          <a:bodyPr/>
          <a:lstStyle/>
          <a:p>
            <a:r>
              <a:rPr lang="en-US" dirty="0"/>
              <a:t>Anatomy of LWC</a:t>
            </a:r>
          </a:p>
        </p:txBody>
      </p:sp>
      <p:sp>
        <p:nvSpPr>
          <p:cNvPr id="3" name="Content Placeholder 2">
            <a:extLst>
              <a:ext uri="{FF2B5EF4-FFF2-40B4-BE49-F238E27FC236}">
                <a16:creationId xmlns:a16="http://schemas.microsoft.com/office/drawing/2014/main" id="{88F95139-9E92-42D4-9ABE-03F10C2748F9}"/>
              </a:ext>
            </a:extLst>
          </p:cNvPr>
          <p:cNvSpPr>
            <a:spLocks noGrp="1"/>
          </p:cNvSpPr>
          <p:nvPr>
            <p:ph idx="1"/>
          </p:nvPr>
        </p:nvSpPr>
        <p:spPr/>
        <p:txBody>
          <a:bodyPr>
            <a:normAutofit/>
          </a:bodyPr>
          <a:lstStyle/>
          <a:p>
            <a:pPr marL="457200" indent="-457200">
              <a:lnSpc>
                <a:spcPct val="150000"/>
              </a:lnSpc>
              <a:buFont typeface="+mj-lt"/>
              <a:buAutoNum type="arabicPeriod"/>
            </a:pPr>
            <a:r>
              <a:rPr lang="en-US" sz="2000" dirty="0"/>
              <a:t>LWC is a programming model (stacks) that is used to develop the lightning component like Aura.</a:t>
            </a:r>
          </a:p>
          <a:p>
            <a:pPr marL="457200" indent="-457200">
              <a:lnSpc>
                <a:spcPct val="150000"/>
              </a:lnSpc>
              <a:buFont typeface="+mj-lt"/>
              <a:buAutoNum type="arabicPeriod"/>
            </a:pPr>
            <a:r>
              <a:rPr lang="en-US" sz="2000" dirty="0"/>
              <a:t>Lightning web components are custom HTML elements built using HTML and modern JavaScript</a:t>
            </a:r>
          </a:p>
          <a:p>
            <a:pPr marL="457200" indent="-457200">
              <a:lnSpc>
                <a:spcPct val="150000"/>
              </a:lnSpc>
              <a:buFont typeface="+mj-lt"/>
              <a:buAutoNum type="arabicPeriod"/>
            </a:pPr>
            <a:r>
              <a:rPr lang="en-US" sz="2000" dirty="0"/>
              <a:t>It’s a UI framework that is built using native HTML and modern JavaScript.</a:t>
            </a:r>
          </a:p>
          <a:p>
            <a:pPr marL="457200" indent="-457200">
              <a:lnSpc>
                <a:spcPct val="150000"/>
              </a:lnSpc>
              <a:buFont typeface="+mj-lt"/>
              <a:buAutoNum type="arabicPeriod"/>
            </a:pPr>
            <a:r>
              <a:rPr lang="en-US" sz="2000" dirty="0"/>
              <a:t>It uses core web component standards and leverages custom elements, templates, decorators, modules, shadow DOM</a:t>
            </a:r>
          </a:p>
        </p:txBody>
      </p:sp>
    </p:spTree>
    <p:extLst>
      <p:ext uri="{BB962C8B-B14F-4D97-AF65-F5344CB8AC3E}">
        <p14:creationId xmlns:p14="http://schemas.microsoft.com/office/powerpoint/2010/main" val="1718223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0E55-DEC0-4209-8C58-40B7AD42111D}"/>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E9AD7717-FCDB-4618-9EC6-9785FD11C38C}"/>
              </a:ext>
            </a:extLst>
          </p:cNvPr>
          <p:cNvSpPr>
            <a:spLocks noGrp="1"/>
          </p:cNvSpPr>
          <p:nvPr>
            <p:ph idx="1"/>
          </p:nvPr>
        </p:nvSpPr>
        <p:spPr/>
        <p:txBody>
          <a:bodyPr>
            <a:normAutofit/>
          </a:bodyPr>
          <a:lstStyle/>
          <a:p>
            <a:pPr marL="0" indent="0">
              <a:buNone/>
            </a:pPr>
            <a:r>
              <a:rPr lang="en-US" sz="2000" dirty="0"/>
              <a:t>Event name best practices:</a:t>
            </a:r>
          </a:p>
          <a:p>
            <a:pPr marL="457200" indent="-457200">
              <a:buFont typeface="+mj-lt"/>
              <a:buAutoNum type="arabicPeriod"/>
            </a:pPr>
            <a:endParaRPr lang="en-US" sz="2000" dirty="0"/>
          </a:p>
          <a:p>
            <a:pPr marL="457200" indent="-457200">
              <a:buFont typeface="+mj-lt"/>
              <a:buAutoNum type="arabicPeriod"/>
            </a:pPr>
            <a:r>
              <a:rPr lang="en-US" sz="2000" dirty="0"/>
              <a:t>No uppercase letters</a:t>
            </a:r>
          </a:p>
          <a:p>
            <a:pPr marL="457200" indent="-457200">
              <a:buFont typeface="+mj-lt"/>
              <a:buAutoNum type="arabicPeriod"/>
            </a:pPr>
            <a:r>
              <a:rPr lang="en-US" sz="2000" dirty="0"/>
              <a:t>No spaces</a:t>
            </a:r>
          </a:p>
          <a:p>
            <a:pPr marL="457200" indent="-457200">
              <a:buFont typeface="+mj-lt"/>
              <a:buAutoNum type="arabicPeriod"/>
            </a:pPr>
            <a:r>
              <a:rPr lang="en-US" sz="2000" dirty="0"/>
              <a:t>Use underscores to separate words</a:t>
            </a:r>
          </a:p>
          <a:p>
            <a:pPr marL="457200" indent="-457200">
              <a:buFont typeface="+mj-lt"/>
              <a:buAutoNum type="arabicPeriod"/>
            </a:pPr>
            <a:r>
              <a:rPr lang="en-US" sz="2000" dirty="0"/>
              <a:t>Don’t prefix your event name with the string on, because inline event handler names must start with the string on</a:t>
            </a:r>
          </a:p>
          <a:p>
            <a:pPr marL="457200" indent="-457200">
              <a:buFont typeface="+mj-lt"/>
              <a:buAutoNum type="arabicPeriod"/>
            </a:pPr>
            <a:endParaRPr lang="en-US" sz="2000" dirty="0"/>
          </a:p>
          <a:p>
            <a:pPr marL="0" indent="0">
              <a:buNone/>
            </a:pPr>
            <a:r>
              <a:rPr lang="en-US" sz="2000" b="1" dirty="0"/>
              <a:t>Note: - If you pass an object in event detail then any handler can change it without notifying to child component which is bad.</a:t>
            </a:r>
          </a:p>
        </p:txBody>
      </p:sp>
    </p:spTree>
    <p:extLst>
      <p:ext uri="{BB962C8B-B14F-4D97-AF65-F5344CB8AC3E}">
        <p14:creationId xmlns:p14="http://schemas.microsoft.com/office/powerpoint/2010/main" val="2120203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E82C45-F2D1-4E9E-BF16-E167E117A73E}"/>
              </a:ext>
            </a:extLst>
          </p:cNvPr>
          <p:cNvPicPr>
            <a:picLocks noChangeAspect="1"/>
          </p:cNvPicPr>
          <p:nvPr/>
        </p:nvPicPr>
        <p:blipFill>
          <a:blip r:embed="rId2"/>
          <a:stretch>
            <a:fillRect/>
          </a:stretch>
        </p:blipFill>
        <p:spPr>
          <a:xfrm>
            <a:off x="700087" y="1027906"/>
            <a:ext cx="10791825" cy="5324475"/>
          </a:xfrm>
          <a:prstGeom prst="rect">
            <a:avLst/>
          </a:prstGeom>
        </p:spPr>
      </p:pic>
    </p:spTree>
    <p:extLst>
      <p:ext uri="{BB962C8B-B14F-4D97-AF65-F5344CB8AC3E}">
        <p14:creationId xmlns:p14="http://schemas.microsoft.com/office/powerpoint/2010/main" val="2760148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p:txBody>
          <a:bodyPr/>
          <a:lstStyle/>
          <a:p>
            <a:r>
              <a:rPr lang="en-US" dirty="0"/>
              <a:t>Event Propagation</a:t>
            </a:r>
          </a:p>
        </p:txBody>
      </p:sp>
      <p:pic>
        <p:nvPicPr>
          <p:cNvPr id="2050" name="Picture 2">
            <a:extLst>
              <a:ext uri="{FF2B5EF4-FFF2-40B4-BE49-F238E27FC236}">
                <a16:creationId xmlns:a16="http://schemas.microsoft.com/office/drawing/2014/main" id="{7E7E93B3-812A-4FF4-9678-9D03BC1E4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479" y="1587534"/>
            <a:ext cx="6130047" cy="4704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631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p:txBody>
          <a:bodyPr>
            <a:normAutofit/>
          </a:bodyPr>
          <a:lstStyle/>
          <a:p>
            <a:pPr marL="0" indent="0">
              <a:buNone/>
            </a:pPr>
            <a:r>
              <a:rPr lang="en-US" sz="2000" b="1" dirty="0"/>
              <a:t>Event Propagation: </a:t>
            </a:r>
          </a:p>
          <a:p>
            <a:pPr marL="0" indent="0">
              <a:buNone/>
            </a:pPr>
            <a:r>
              <a:rPr lang="en-US" sz="2000" dirty="0"/>
              <a:t>When an event is fired the event is propagated up to the DOM. Event propagation typically involves two phases event bubbling and event capturing.</a:t>
            </a:r>
          </a:p>
          <a:p>
            <a:pPr marL="0" indent="0">
              <a:buNone/>
            </a:pPr>
            <a:endParaRPr lang="en-US" sz="2000" dirty="0"/>
          </a:p>
          <a:p>
            <a:pPr marL="457200" indent="-457200">
              <a:buFont typeface="+mj-lt"/>
              <a:buAutoNum type="arabicPeriod"/>
            </a:pPr>
            <a:r>
              <a:rPr lang="en-US" sz="2000" dirty="0"/>
              <a:t>bubbles A Boolean value indicating whether the event bubbles up through the DOM or not. Defaults to false.</a:t>
            </a:r>
          </a:p>
          <a:p>
            <a:pPr marL="457200" indent="-457200">
              <a:buFont typeface="+mj-lt"/>
              <a:buAutoNum type="arabicPeriod"/>
            </a:pPr>
            <a:r>
              <a:rPr lang="en-US" sz="2000" dirty="0"/>
              <a:t>composed A Boolean value indicating whether the event can pass through the shadow boundary. Defaults to false.</a:t>
            </a:r>
          </a:p>
        </p:txBody>
      </p:sp>
    </p:spTree>
    <p:extLst>
      <p:ext uri="{BB962C8B-B14F-4D97-AF65-F5344CB8AC3E}">
        <p14:creationId xmlns:p14="http://schemas.microsoft.com/office/powerpoint/2010/main" val="1663797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a:xfrm>
            <a:off x="838200" y="18255"/>
            <a:ext cx="10515600" cy="1325563"/>
          </a:xfrm>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a:xfrm>
            <a:off x="838200" y="1436519"/>
            <a:ext cx="10515600" cy="4837822"/>
          </a:xfrm>
        </p:spPr>
        <p:txBody>
          <a:bodyPr>
            <a:noAutofit/>
          </a:bodyPr>
          <a:lstStyle/>
          <a:p>
            <a:pPr marL="0" indent="0">
              <a:buNone/>
            </a:pPr>
            <a:r>
              <a:rPr lang="en-US" sz="2000" dirty="0">
                <a:latin typeface="Georgia" panose="02040502050405020303" pitchFamily="18" charset="0"/>
              </a:rPr>
              <a:t>Let's understand each combination.</a:t>
            </a:r>
          </a:p>
          <a:p>
            <a:pPr marL="0" indent="0">
              <a:buNone/>
            </a:pPr>
            <a:endParaRPr lang="en-US" sz="2000" dirty="0">
              <a:latin typeface="Georgia" panose="02040502050405020303" pitchFamily="18" charset="0"/>
            </a:endParaRPr>
          </a:p>
          <a:p>
            <a:pPr marL="0" indent="0">
              <a:buNone/>
            </a:pPr>
            <a:r>
              <a:rPr lang="en-US" sz="2000" b="1" dirty="0">
                <a:highlight>
                  <a:srgbClr val="FFFF00"/>
                </a:highlight>
                <a:latin typeface="Georgia" panose="02040502050405020303" pitchFamily="18" charset="0"/>
              </a:rPr>
              <a:t>Bubbles: false and Composed: false</a:t>
            </a:r>
          </a:p>
          <a:p>
            <a:pPr marL="0" indent="0">
              <a:buNone/>
            </a:pPr>
            <a:r>
              <a:rPr lang="en-US" sz="2000" dirty="0">
                <a:latin typeface="Georgia" panose="02040502050405020303" pitchFamily="18" charset="0"/>
              </a:rPr>
              <a:t>This is the default configuration in which event is fired, it can be handled only at event listener defined at component as we saw in earlier examples.</a:t>
            </a:r>
          </a:p>
        </p:txBody>
      </p:sp>
      <p:pic>
        <p:nvPicPr>
          <p:cNvPr id="5" name="Picture 4">
            <a:extLst>
              <a:ext uri="{FF2B5EF4-FFF2-40B4-BE49-F238E27FC236}">
                <a16:creationId xmlns:a16="http://schemas.microsoft.com/office/drawing/2014/main" id="{D187A154-1FFE-46B8-868F-011E952A90A0}"/>
              </a:ext>
            </a:extLst>
          </p:cNvPr>
          <p:cNvPicPr>
            <a:picLocks noChangeAspect="1"/>
          </p:cNvPicPr>
          <p:nvPr/>
        </p:nvPicPr>
        <p:blipFill>
          <a:blip r:embed="rId2"/>
          <a:stretch>
            <a:fillRect/>
          </a:stretch>
        </p:blipFill>
        <p:spPr>
          <a:xfrm>
            <a:off x="956554" y="3429000"/>
            <a:ext cx="8790561" cy="3329508"/>
          </a:xfrm>
          <a:prstGeom prst="rect">
            <a:avLst/>
          </a:prstGeom>
        </p:spPr>
      </p:pic>
    </p:spTree>
    <p:extLst>
      <p:ext uri="{BB962C8B-B14F-4D97-AF65-F5344CB8AC3E}">
        <p14:creationId xmlns:p14="http://schemas.microsoft.com/office/powerpoint/2010/main" val="1448767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a:xfrm>
            <a:off x="838200" y="18255"/>
            <a:ext cx="10515600" cy="1325563"/>
          </a:xfrm>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a:xfrm>
            <a:off x="838200" y="1436519"/>
            <a:ext cx="10515600" cy="4837822"/>
          </a:xfrm>
        </p:spPr>
        <p:txBody>
          <a:bodyPr>
            <a:noAutofit/>
          </a:bodyPr>
          <a:lstStyle/>
          <a:p>
            <a:pPr marL="0" indent="0">
              <a:buNone/>
            </a:pPr>
            <a:r>
              <a:rPr lang="en-US" sz="2000" b="1" dirty="0">
                <a:highlight>
                  <a:srgbClr val="FFFF00"/>
                </a:highlight>
                <a:latin typeface="Georgia" panose="02040502050405020303" pitchFamily="18" charset="0"/>
              </a:rPr>
              <a:t>Bubbles: true and Composed: false</a:t>
            </a:r>
          </a:p>
          <a:p>
            <a:pPr marL="0" indent="0">
              <a:buNone/>
            </a:pPr>
            <a:r>
              <a:rPr lang="en-US" sz="2000" dirty="0">
                <a:latin typeface="Georgia" panose="02040502050405020303" pitchFamily="18" charset="0"/>
              </a:rPr>
              <a:t>The event bubbles up through the DOM but doesn’t cross the shadow boundary. </a:t>
            </a:r>
          </a:p>
        </p:txBody>
      </p:sp>
      <p:pic>
        <p:nvPicPr>
          <p:cNvPr id="6" name="Picture 5">
            <a:extLst>
              <a:ext uri="{FF2B5EF4-FFF2-40B4-BE49-F238E27FC236}">
                <a16:creationId xmlns:a16="http://schemas.microsoft.com/office/drawing/2014/main" id="{DFAAE953-2B9C-4E21-9AFF-8F7D448DE614}"/>
              </a:ext>
            </a:extLst>
          </p:cNvPr>
          <p:cNvPicPr>
            <a:picLocks noChangeAspect="1"/>
          </p:cNvPicPr>
          <p:nvPr/>
        </p:nvPicPr>
        <p:blipFill>
          <a:blip r:embed="rId2"/>
          <a:stretch>
            <a:fillRect/>
          </a:stretch>
        </p:blipFill>
        <p:spPr>
          <a:xfrm>
            <a:off x="838200" y="2647848"/>
            <a:ext cx="9525000" cy="3838575"/>
          </a:xfrm>
          <a:prstGeom prst="rect">
            <a:avLst/>
          </a:prstGeom>
        </p:spPr>
      </p:pic>
    </p:spTree>
    <p:extLst>
      <p:ext uri="{BB962C8B-B14F-4D97-AF65-F5344CB8AC3E}">
        <p14:creationId xmlns:p14="http://schemas.microsoft.com/office/powerpoint/2010/main" val="4088190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a:xfrm>
            <a:off x="838200" y="18255"/>
            <a:ext cx="10515600" cy="1325563"/>
          </a:xfrm>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a:xfrm>
            <a:off x="838200" y="1436519"/>
            <a:ext cx="10515600" cy="4837822"/>
          </a:xfrm>
        </p:spPr>
        <p:txBody>
          <a:bodyPr>
            <a:noAutofit/>
          </a:bodyPr>
          <a:lstStyle/>
          <a:p>
            <a:pPr marL="0" indent="0">
              <a:buNone/>
            </a:pPr>
            <a:r>
              <a:rPr lang="en-US" sz="2000" b="1" dirty="0">
                <a:highlight>
                  <a:srgbClr val="FFFF00"/>
                </a:highlight>
                <a:latin typeface="Georgia" panose="02040502050405020303" pitchFamily="18" charset="0"/>
              </a:rPr>
              <a:t>Bubbles: true and Composed: true </a:t>
            </a:r>
          </a:p>
          <a:p>
            <a:pPr marL="0" indent="0">
              <a:buNone/>
            </a:pPr>
            <a:r>
              <a:rPr lang="en-US" sz="2000" dirty="0">
                <a:latin typeface="Georgia" panose="02040502050405020303" pitchFamily="18" charset="0"/>
              </a:rPr>
              <a:t>This type of event bubbles up through the DOM and crosses the shadow boundary. This event will bubble up all the way to document root as it can cross shadow boundaries.</a:t>
            </a:r>
          </a:p>
          <a:p>
            <a:pPr marL="0" indent="0">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E02B62D-70A9-44C1-8702-DB06EAD06F3B}"/>
              </a:ext>
            </a:extLst>
          </p:cNvPr>
          <p:cNvPicPr>
            <a:picLocks noChangeAspect="1"/>
          </p:cNvPicPr>
          <p:nvPr/>
        </p:nvPicPr>
        <p:blipFill>
          <a:blip r:embed="rId2"/>
          <a:stretch>
            <a:fillRect/>
          </a:stretch>
        </p:blipFill>
        <p:spPr>
          <a:xfrm>
            <a:off x="949460" y="2730128"/>
            <a:ext cx="8172450" cy="3343275"/>
          </a:xfrm>
          <a:prstGeom prst="rect">
            <a:avLst/>
          </a:prstGeom>
        </p:spPr>
      </p:pic>
    </p:spTree>
    <p:extLst>
      <p:ext uri="{BB962C8B-B14F-4D97-AF65-F5344CB8AC3E}">
        <p14:creationId xmlns:p14="http://schemas.microsoft.com/office/powerpoint/2010/main" val="1580848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a:xfrm>
            <a:off x="838200" y="18255"/>
            <a:ext cx="10515600" cy="1325563"/>
          </a:xfrm>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p:txBody>
          <a:bodyPr>
            <a:noAutofit/>
          </a:bodyPr>
          <a:lstStyle/>
          <a:p>
            <a:pPr marL="0" indent="0">
              <a:buNone/>
            </a:pPr>
            <a:r>
              <a:rPr lang="en-US" sz="2000" b="1" dirty="0">
                <a:highlight>
                  <a:srgbClr val="FFFF00"/>
                </a:highlight>
                <a:latin typeface="Georgia" panose="02040502050405020303" pitchFamily="18" charset="0"/>
              </a:rPr>
              <a:t>Bubbles: false and Composed: false </a:t>
            </a:r>
          </a:p>
          <a:p>
            <a:pPr marL="0" indent="0">
              <a:buNone/>
            </a:pPr>
            <a:r>
              <a:rPr lang="en-US" sz="2000" dirty="0">
                <a:latin typeface="Georgia" panose="02040502050405020303" pitchFamily="18" charset="0"/>
              </a:rPr>
              <a:t>This configuration is currently not supported.</a:t>
            </a:r>
          </a:p>
        </p:txBody>
      </p:sp>
    </p:spTree>
    <p:extLst>
      <p:ext uri="{BB962C8B-B14F-4D97-AF65-F5344CB8AC3E}">
        <p14:creationId xmlns:p14="http://schemas.microsoft.com/office/powerpoint/2010/main" val="2737322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8DE2-B52D-4A61-A3BC-82758DA5224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C16BCBA-1749-4261-B2DE-B473C69FB93D}"/>
              </a:ext>
            </a:extLst>
          </p:cNvPr>
          <p:cNvSpPr>
            <a:spLocks noGrp="1"/>
          </p:cNvSpPr>
          <p:nvPr>
            <p:ph idx="1"/>
          </p:nvPr>
        </p:nvSpPr>
        <p:spPr/>
        <p:txBody>
          <a:bodyPr>
            <a:normAutofit/>
          </a:bodyPr>
          <a:lstStyle/>
          <a:p>
            <a:pPr marL="457200" indent="-457200">
              <a:buFont typeface="+mj-lt"/>
              <a:buAutoNum type="arabicPeriod"/>
            </a:pPr>
            <a:r>
              <a:rPr lang="en-US" sz="2000" dirty="0"/>
              <a:t>What are the benefits Shadow DOM?</a:t>
            </a:r>
          </a:p>
          <a:p>
            <a:pPr marL="457200" indent="-457200">
              <a:buFont typeface="+mj-lt"/>
              <a:buAutoNum type="arabicPeriod"/>
            </a:pPr>
            <a:r>
              <a:rPr lang="en-US" sz="2000" dirty="0"/>
              <a:t>Can we send the event notification from parent to child?</a:t>
            </a:r>
          </a:p>
          <a:p>
            <a:pPr marL="457200" indent="-457200">
              <a:buFont typeface="+mj-lt"/>
              <a:buAutoNum type="arabicPeriod"/>
            </a:pPr>
            <a:r>
              <a:rPr lang="en-US" sz="2000" dirty="0"/>
              <a:t>Can we call the child component method from parent component?</a:t>
            </a:r>
          </a:p>
          <a:p>
            <a:pPr marL="457200" indent="-457200">
              <a:buFont typeface="+mj-lt"/>
              <a:buAutoNum type="arabicPeriod"/>
            </a:pPr>
            <a:r>
              <a:rPr lang="en-US" sz="2000" dirty="0"/>
              <a:t>What are the different phases of an Event in LWC?</a:t>
            </a:r>
          </a:p>
          <a:p>
            <a:pPr marL="457200" indent="-457200">
              <a:buFont typeface="+mj-lt"/>
              <a:buAutoNum type="arabicPeriod"/>
            </a:pPr>
            <a:r>
              <a:rPr lang="en-US" sz="2000" dirty="0"/>
              <a:t>What are the three combination of event phases?</a:t>
            </a:r>
          </a:p>
          <a:p>
            <a:pPr marL="457200" indent="-457200">
              <a:buFont typeface="+mj-lt"/>
              <a:buAutoNum type="arabicPeriod"/>
            </a:pPr>
            <a:r>
              <a:rPr lang="en-US" sz="2000" dirty="0"/>
              <a:t>Can we pass object from event as detail property?</a:t>
            </a:r>
          </a:p>
        </p:txBody>
      </p:sp>
    </p:spTree>
    <p:extLst>
      <p:ext uri="{BB962C8B-B14F-4D97-AF65-F5344CB8AC3E}">
        <p14:creationId xmlns:p14="http://schemas.microsoft.com/office/powerpoint/2010/main" val="2455645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762C-1EF9-4C15-8006-235EAEF1D9B0}"/>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4CEC7743-D793-4BDF-BD49-BF0CCD566831}"/>
              </a:ext>
            </a:extLst>
          </p:cNvPr>
          <p:cNvSpPr>
            <a:spLocks noGrp="1"/>
          </p:cNvSpPr>
          <p:nvPr>
            <p:ph idx="1"/>
          </p:nvPr>
        </p:nvSpPr>
        <p:spPr/>
        <p:txBody>
          <a:bodyPr>
            <a:normAutofit lnSpcReduction="10000"/>
          </a:bodyPr>
          <a:lstStyle/>
          <a:p>
            <a:pPr marL="457200" indent="-457200">
              <a:buFont typeface="+mj-lt"/>
              <a:buAutoNum type="arabicPeriod"/>
            </a:pPr>
            <a:r>
              <a:rPr lang="en-US" sz="2000" dirty="0"/>
              <a:t>Use </a:t>
            </a:r>
            <a:r>
              <a:rPr lang="en-US" sz="2000" dirty="0">
                <a:hlinkClick r:id="rId2"/>
              </a:rPr>
              <a:t>https://gist.github.com/amitastreait/e271ffa3eb5c3f11e6b4a4969d78bf7a</a:t>
            </a:r>
            <a:r>
              <a:rPr lang="en-US" sz="2000" dirty="0"/>
              <a:t>  JSON and display the list of All Contact Record and Only display Name &amp; Title</a:t>
            </a:r>
          </a:p>
          <a:p>
            <a:pPr marL="457200" indent="-457200">
              <a:buFont typeface="+mj-lt"/>
              <a:buAutoNum type="arabicPeriod"/>
            </a:pPr>
            <a:r>
              <a:rPr lang="en-US" sz="2000" dirty="0"/>
              <a:t>Create 1 Lightning Web Component to display the list of Contact Record from the above JSON file</a:t>
            </a:r>
          </a:p>
          <a:p>
            <a:pPr marL="457200" indent="-457200">
              <a:buFont typeface="+mj-lt"/>
              <a:buAutoNum type="arabicPeriod"/>
            </a:pPr>
            <a:r>
              <a:rPr lang="en-US" sz="2000" dirty="0"/>
              <a:t>Create another LWC Component which will display the Contact Details</a:t>
            </a:r>
          </a:p>
          <a:p>
            <a:pPr marL="914400" lvl="1" indent="-457200">
              <a:buFont typeface="+mj-lt"/>
              <a:buAutoNum type="arabicPeriod"/>
            </a:pPr>
            <a:r>
              <a:rPr lang="en-US" sz="1600" dirty="0"/>
              <a:t>Name</a:t>
            </a:r>
          </a:p>
          <a:p>
            <a:pPr marL="914400" lvl="1" indent="-457200">
              <a:buFont typeface="+mj-lt"/>
              <a:buAutoNum type="arabicPeriod"/>
            </a:pPr>
            <a:r>
              <a:rPr lang="en-US" sz="1600" dirty="0"/>
              <a:t>Title</a:t>
            </a:r>
          </a:p>
          <a:p>
            <a:pPr marL="914400" lvl="1" indent="-457200">
              <a:buFont typeface="+mj-lt"/>
              <a:buAutoNum type="arabicPeriod"/>
            </a:pPr>
            <a:r>
              <a:rPr lang="en-US" sz="1600" dirty="0"/>
              <a:t>Email</a:t>
            </a:r>
          </a:p>
          <a:p>
            <a:pPr marL="914400" lvl="1" indent="-457200">
              <a:buFont typeface="+mj-lt"/>
              <a:buAutoNum type="arabicPeriod"/>
            </a:pPr>
            <a:r>
              <a:rPr lang="en-US" sz="1600" dirty="0"/>
              <a:t>Phone</a:t>
            </a:r>
          </a:p>
          <a:p>
            <a:pPr marL="914400" lvl="1" indent="-457200">
              <a:buFont typeface="+mj-lt"/>
              <a:buAutoNum type="arabicPeriod"/>
            </a:pPr>
            <a:r>
              <a:rPr lang="en-US" sz="1600" dirty="0"/>
              <a:t>Picture</a:t>
            </a:r>
          </a:p>
          <a:p>
            <a:pPr marL="457200" indent="-457200">
              <a:buFont typeface="+mj-lt"/>
              <a:buAutoNum type="arabicPeriod"/>
            </a:pPr>
            <a:r>
              <a:rPr lang="en-US" sz="2000" dirty="0"/>
              <a:t>Now Create third Component which will have the above 2 component. When user click on Any Contact Record it should fire the event and send back Contact Id. </a:t>
            </a:r>
          </a:p>
          <a:p>
            <a:pPr marL="457200" indent="-457200">
              <a:buFont typeface="+mj-lt"/>
              <a:buAutoNum type="arabicPeriod"/>
            </a:pPr>
            <a:r>
              <a:rPr lang="en-US" sz="2000" dirty="0"/>
              <a:t>Find the correct contact record and then Contact Detail Component will display the contact information</a:t>
            </a:r>
          </a:p>
          <a:p>
            <a:pPr marL="0" indent="0">
              <a:buNone/>
            </a:pPr>
            <a:endParaRPr lang="en-US" sz="2000" dirty="0"/>
          </a:p>
        </p:txBody>
      </p:sp>
    </p:spTree>
    <p:extLst>
      <p:ext uri="{BB962C8B-B14F-4D97-AF65-F5344CB8AC3E}">
        <p14:creationId xmlns:p14="http://schemas.microsoft.com/office/powerpoint/2010/main" val="250720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0801-C388-4CC0-A29E-69869E15E3A2}"/>
              </a:ext>
            </a:extLst>
          </p:cNvPr>
          <p:cNvSpPr>
            <a:spLocks noGrp="1"/>
          </p:cNvSpPr>
          <p:nvPr>
            <p:ph type="title"/>
          </p:nvPr>
        </p:nvSpPr>
        <p:spPr/>
        <p:txBody>
          <a:bodyPr/>
          <a:lstStyle/>
          <a:p>
            <a:r>
              <a:rPr lang="en-US" dirty="0"/>
              <a:t>Anatomy of LWC</a:t>
            </a:r>
          </a:p>
        </p:txBody>
      </p:sp>
      <p:pic>
        <p:nvPicPr>
          <p:cNvPr id="5" name="Picture 4">
            <a:extLst>
              <a:ext uri="{FF2B5EF4-FFF2-40B4-BE49-F238E27FC236}">
                <a16:creationId xmlns:a16="http://schemas.microsoft.com/office/drawing/2014/main" id="{26DA7BF7-3554-4F8C-840D-FC5B7FEE23EB}"/>
              </a:ext>
            </a:extLst>
          </p:cNvPr>
          <p:cNvPicPr>
            <a:picLocks noChangeAspect="1"/>
          </p:cNvPicPr>
          <p:nvPr/>
        </p:nvPicPr>
        <p:blipFill>
          <a:blip r:embed="rId2"/>
          <a:stretch>
            <a:fillRect/>
          </a:stretch>
        </p:blipFill>
        <p:spPr>
          <a:xfrm>
            <a:off x="2707329" y="1504950"/>
            <a:ext cx="6991350" cy="5353050"/>
          </a:xfrm>
          <a:prstGeom prst="rect">
            <a:avLst/>
          </a:prstGeom>
        </p:spPr>
      </p:pic>
    </p:spTree>
    <p:extLst>
      <p:ext uri="{BB962C8B-B14F-4D97-AF65-F5344CB8AC3E}">
        <p14:creationId xmlns:p14="http://schemas.microsoft.com/office/powerpoint/2010/main" val="3015404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Day 5 - 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indent="0" rtl="0" fontAlgn="base">
              <a:lnSpc>
                <a:spcPct val="150000"/>
              </a:lnSpc>
              <a:spcBef>
                <a:spcPts val="0"/>
              </a:spcBef>
              <a:spcAft>
                <a:spcPts val="0"/>
              </a:spcAft>
              <a:buNone/>
            </a:pPr>
            <a:r>
              <a:rPr lang="en-US" sz="2000" b="0" i="0" u="none" strike="noStrike" dirty="0">
                <a:solidFill>
                  <a:srgbClr val="000000"/>
                </a:solidFill>
                <a:effectLst/>
                <a:latin typeface="Georgia" panose="02040502050405020303" pitchFamily="18" charset="0"/>
              </a:rPr>
              <a:t>Lightning Data Service</a:t>
            </a:r>
          </a:p>
          <a:p>
            <a:pPr marL="742950" lvl="1" indent="-285750"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Georgia" panose="02040502050405020303" pitchFamily="18" charset="0"/>
              </a:rPr>
              <a:t>Record Form, Record View Form, Record Edit Form</a:t>
            </a:r>
          </a:p>
          <a:p>
            <a:pPr marL="742950" lvl="1" indent="-285750" rtl="0" fontAlgn="base">
              <a:lnSpc>
                <a:spcPct val="150000"/>
              </a:lnSpc>
              <a:spcBef>
                <a:spcPts val="0"/>
              </a:spcBef>
              <a:spcAft>
                <a:spcPts val="0"/>
              </a:spcAft>
              <a:buFont typeface="Arial" panose="020B0604020202020204" pitchFamily="34" charset="0"/>
              <a:buChar char="•"/>
            </a:pPr>
            <a:r>
              <a:rPr lang="en-US" sz="2000" b="0" i="0" u="none" strike="noStrike" dirty="0" err="1">
                <a:solidFill>
                  <a:srgbClr val="000000"/>
                </a:solidFill>
                <a:effectLst/>
                <a:latin typeface="Georgia" panose="02040502050405020303" pitchFamily="18" charset="0"/>
              </a:rPr>
              <a:t>UIRecord</a:t>
            </a:r>
            <a:r>
              <a:rPr lang="en-US" sz="2000" b="0" i="0" u="none" strike="noStrike" dirty="0">
                <a:solidFill>
                  <a:srgbClr val="000000"/>
                </a:solidFill>
                <a:effectLst/>
                <a:latin typeface="Georgia" panose="02040502050405020303" pitchFamily="18" charset="0"/>
              </a:rPr>
              <a:t> API</a:t>
            </a:r>
          </a:p>
          <a:p>
            <a:pPr marL="742950" lvl="1" indent="-285750"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Georgia" panose="02040502050405020303" pitchFamily="18" charset="0"/>
              </a:rPr>
              <a:t>Object Info API</a:t>
            </a:r>
          </a:p>
        </p:txBody>
      </p:sp>
    </p:spTree>
    <p:extLst>
      <p:ext uri="{BB962C8B-B14F-4D97-AF65-F5344CB8AC3E}">
        <p14:creationId xmlns:p14="http://schemas.microsoft.com/office/powerpoint/2010/main" val="4099725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D6DD-5445-43F5-B993-7F3E40565DC0}"/>
              </a:ext>
            </a:extLst>
          </p:cNvPr>
          <p:cNvSpPr>
            <a:spLocks noGrp="1"/>
          </p:cNvSpPr>
          <p:nvPr>
            <p:ph type="title"/>
          </p:nvPr>
        </p:nvSpPr>
        <p:spPr/>
        <p:txBody>
          <a:bodyPr/>
          <a:lstStyle/>
          <a:p>
            <a:r>
              <a:rPr lang="en-US" dirty="0"/>
              <a:t>Lightning Data Service</a:t>
            </a:r>
          </a:p>
        </p:txBody>
      </p:sp>
      <p:sp>
        <p:nvSpPr>
          <p:cNvPr id="3" name="Content Placeholder 2">
            <a:extLst>
              <a:ext uri="{FF2B5EF4-FFF2-40B4-BE49-F238E27FC236}">
                <a16:creationId xmlns:a16="http://schemas.microsoft.com/office/drawing/2014/main" id="{1F278AAB-F3EB-4585-9E14-6A765960F5B2}"/>
              </a:ext>
            </a:extLst>
          </p:cNvPr>
          <p:cNvSpPr>
            <a:spLocks noGrp="1"/>
          </p:cNvSpPr>
          <p:nvPr>
            <p:ph idx="1"/>
          </p:nvPr>
        </p:nvSpPr>
        <p:spPr/>
        <p:txBody>
          <a:bodyPr>
            <a:normAutofit/>
          </a:bodyPr>
          <a:lstStyle/>
          <a:p>
            <a:pPr marL="0" indent="0">
              <a:buNone/>
            </a:pPr>
            <a:r>
              <a:rPr lang="en-US" sz="2000" dirty="0"/>
              <a:t>Lightning Data Service manages data for you; changes to a record are reflected in all the technologies built on it. Contrastingly, data from Apex is not managed; you must refresh the data.</a:t>
            </a:r>
          </a:p>
          <a:p>
            <a:pPr marL="0" indent="0">
              <a:buNone/>
            </a:pPr>
            <a:endParaRPr lang="en-US" sz="2000" dirty="0"/>
          </a:p>
          <a:p>
            <a:pPr marL="0" indent="0">
              <a:buNone/>
            </a:pPr>
            <a:r>
              <a:rPr lang="en-US" sz="2000" dirty="0"/>
              <a:t>In a Lightning web component, perform operations on data and access metadata using these technologies built on Lightning Data Service:</a:t>
            </a:r>
          </a:p>
          <a:p>
            <a:pPr marL="0" indent="0">
              <a:buNone/>
            </a:pPr>
            <a:endParaRPr lang="en-US" sz="2000" dirty="0"/>
          </a:p>
          <a:p>
            <a:pPr marL="457200" indent="-457200">
              <a:buFont typeface="+mj-lt"/>
              <a:buAutoNum type="arabicPeriod"/>
            </a:pPr>
            <a:r>
              <a:rPr lang="en-US" sz="2000" dirty="0"/>
              <a:t>Components—lightning-record-edit-form, lightning-record-form, and lightning-record-view-form</a:t>
            </a:r>
          </a:p>
          <a:p>
            <a:pPr marL="457200" indent="-457200">
              <a:buFont typeface="+mj-lt"/>
              <a:buAutoNum type="arabicPeriod"/>
            </a:pPr>
            <a:r>
              <a:rPr lang="en-US" sz="2000" dirty="0"/>
              <a:t>Wire adapters and functions in the lightning/</a:t>
            </a:r>
            <a:r>
              <a:rPr lang="en-US" sz="2000" dirty="0" err="1"/>
              <a:t>ui</a:t>
            </a:r>
            <a:r>
              <a:rPr lang="en-US" sz="2000" dirty="0"/>
              <a:t>*</a:t>
            </a:r>
            <a:r>
              <a:rPr lang="en-US" sz="2000" dirty="0" err="1"/>
              <a:t>Api</a:t>
            </a:r>
            <a:r>
              <a:rPr lang="en-US" sz="2000" dirty="0"/>
              <a:t> modules</a:t>
            </a:r>
          </a:p>
        </p:txBody>
      </p:sp>
    </p:spTree>
    <p:extLst>
      <p:ext uri="{BB962C8B-B14F-4D97-AF65-F5344CB8AC3E}">
        <p14:creationId xmlns:p14="http://schemas.microsoft.com/office/powerpoint/2010/main" val="496092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D6DD-5445-43F5-B993-7F3E40565DC0}"/>
              </a:ext>
            </a:extLst>
          </p:cNvPr>
          <p:cNvSpPr>
            <a:spLocks noGrp="1"/>
          </p:cNvSpPr>
          <p:nvPr>
            <p:ph type="title"/>
          </p:nvPr>
        </p:nvSpPr>
        <p:spPr/>
        <p:txBody>
          <a:bodyPr/>
          <a:lstStyle/>
          <a:p>
            <a:r>
              <a:rPr lang="en-US" dirty="0"/>
              <a:t>Lightning Data Service</a:t>
            </a:r>
          </a:p>
        </p:txBody>
      </p:sp>
      <p:pic>
        <p:nvPicPr>
          <p:cNvPr id="7" name="Picture 6">
            <a:extLst>
              <a:ext uri="{FF2B5EF4-FFF2-40B4-BE49-F238E27FC236}">
                <a16:creationId xmlns:a16="http://schemas.microsoft.com/office/drawing/2014/main" id="{AAE412EB-F7E8-4F25-B8D6-EF7E2EBC7C06}"/>
              </a:ext>
            </a:extLst>
          </p:cNvPr>
          <p:cNvPicPr>
            <a:picLocks noChangeAspect="1"/>
          </p:cNvPicPr>
          <p:nvPr/>
        </p:nvPicPr>
        <p:blipFill>
          <a:blip r:embed="rId2"/>
          <a:stretch>
            <a:fillRect/>
          </a:stretch>
        </p:blipFill>
        <p:spPr>
          <a:xfrm>
            <a:off x="2507223" y="1588996"/>
            <a:ext cx="7177554" cy="5269004"/>
          </a:xfrm>
          <a:prstGeom prst="rect">
            <a:avLst/>
          </a:prstGeom>
        </p:spPr>
      </p:pic>
    </p:spTree>
    <p:extLst>
      <p:ext uri="{BB962C8B-B14F-4D97-AF65-F5344CB8AC3E}">
        <p14:creationId xmlns:p14="http://schemas.microsoft.com/office/powerpoint/2010/main" val="2244778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55C1-4160-4608-950A-3E1B4824263B}"/>
              </a:ext>
            </a:extLst>
          </p:cNvPr>
          <p:cNvSpPr>
            <a:spLocks noGrp="1"/>
          </p:cNvSpPr>
          <p:nvPr>
            <p:ph type="title"/>
          </p:nvPr>
        </p:nvSpPr>
        <p:spPr/>
        <p:txBody>
          <a:bodyPr/>
          <a:lstStyle/>
          <a:p>
            <a:r>
              <a:rPr lang="en-US" dirty="0"/>
              <a:t>Work with Data using Base Components</a:t>
            </a:r>
          </a:p>
        </p:txBody>
      </p:sp>
      <p:sp>
        <p:nvSpPr>
          <p:cNvPr id="3" name="Content Placeholder 2">
            <a:extLst>
              <a:ext uri="{FF2B5EF4-FFF2-40B4-BE49-F238E27FC236}">
                <a16:creationId xmlns:a16="http://schemas.microsoft.com/office/drawing/2014/main" id="{AACB6ABD-814C-486A-9991-A7C18039416B}"/>
              </a:ext>
            </a:extLst>
          </p:cNvPr>
          <p:cNvSpPr>
            <a:spLocks noGrp="1"/>
          </p:cNvSpPr>
          <p:nvPr>
            <p:ph idx="1"/>
          </p:nvPr>
        </p:nvSpPr>
        <p:spPr/>
        <p:txBody>
          <a:bodyPr>
            <a:normAutofit/>
          </a:bodyPr>
          <a:lstStyle/>
          <a:p>
            <a:pPr marL="457200" indent="-457200">
              <a:buFont typeface="+mj-lt"/>
              <a:buAutoNum type="arabicPeriod"/>
            </a:pPr>
            <a:r>
              <a:rPr lang="en-US" sz="2000" dirty="0"/>
              <a:t>lightning-record-edit-form—Displays an editable form.</a:t>
            </a:r>
          </a:p>
          <a:p>
            <a:pPr marL="457200" indent="-457200">
              <a:buFont typeface="+mj-lt"/>
              <a:buAutoNum type="arabicPeriod"/>
            </a:pPr>
            <a:r>
              <a:rPr lang="en-US" sz="2000" dirty="0"/>
              <a:t>lightning-record-view-form—Displays a read-only form.</a:t>
            </a:r>
          </a:p>
          <a:p>
            <a:pPr marL="457200" indent="-457200">
              <a:buFont typeface="+mj-lt"/>
              <a:buAutoNum type="arabicPeriod"/>
            </a:pPr>
            <a:r>
              <a:rPr lang="en-US" sz="2000" dirty="0"/>
              <a:t>lightning-record-form—Supports edit, view, and read-only modes</a:t>
            </a:r>
          </a:p>
        </p:txBody>
      </p:sp>
    </p:spTree>
    <p:extLst>
      <p:ext uri="{BB962C8B-B14F-4D97-AF65-F5344CB8AC3E}">
        <p14:creationId xmlns:p14="http://schemas.microsoft.com/office/powerpoint/2010/main" val="1875002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30BE-B09F-42D4-9951-38BA98D026C6}"/>
              </a:ext>
            </a:extLst>
          </p:cNvPr>
          <p:cNvSpPr>
            <a:spLocks noGrp="1"/>
          </p:cNvSpPr>
          <p:nvPr>
            <p:ph type="title"/>
          </p:nvPr>
        </p:nvSpPr>
        <p:spPr/>
        <p:txBody>
          <a:bodyPr/>
          <a:lstStyle/>
          <a:p>
            <a:r>
              <a:rPr lang="en-US" dirty="0" err="1"/>
              <a:t>UIRecord</a:t>
            </a:r>
            <a:r>
              <a:rPr lang="en-US" dirty="0"/>
              <a:t> API</a:t>
            </a:r>
          </a:p>
        </p:txBody>
      </p:sp>
      <p:sp>
        <p:nvSpPr>
          <p:cNvPr id="3" name="Content Placeholder 2">
            <a:extLst>
              <a:ext uri="{FF2B5EF4-FFF2-40B4-BE49-F238E27FC236}">
                <a16:creationId xmlns:a16="http://schemas.microsoft.com/office/drawing/2014/main" id="{B69340DF-D407-49FE-8FCB-8F2BAFF9115D}"/>
              </a:ext>
            </a:extLst>
          </p:cNvPr>
          <p:cNvSpPr>
            <a:spLocks noGrp="1"/>
          </p:cNvSpPr>
          <p:nvPr>
            <p:ph idx="1"/>
          </p:nvPr>
        </p:nvSpPr>
        <p:spPr/>
        <p:txBody>
          <a:bodyPr>
            <a:normAutofit/>
          </a:bodyPr>
          <a:lstStyle/>
          <a:p>
            <a:pPr marL="0" indent="0">
              <a:buNone/>
            </a:pPr>
            <a:r>
              <a:rPr lang="en-US" sz="2000" dirty="0"/>
              <a:t>lightning/</a:t>
            </a:r>
            <a:r>
              <a:rPr lang="en-US" sz="2000" dirty="0" err="1"/>
              <a:t>uiRecordApi</a:t>
            </a:r>
            <a:r>
              <a:rPr lang="en-US" sz="2000" dirty="0"/>
              <a:t> module includes wire adapters to record data and get default values to create records. It also includes JavaScript APIs to create, delete, update, and refresh records.</a:t>
            </a:r>
          </a:p>
          <a:p>
            <a:pPr marL="0" indent="0">
              <a:buNone/>
            </a:pPr>
            <a:endParaRPr lang="en-US" sz="2000" dirty="0"/>
          </a:p>
          <a:p>
            <a:pPr marL="457200" indent="-457200">
              <a:buFont typeface="+mj-lt"/>
              <a:buAutoNum type="arabicPeriod"/>
            </a:pPr>
            <a:r>
              <a:rPr lang="en-US" sz="2000" dirty="0" err="1"/>
              <a:t>createRecord</a:t>
            </a:r>
            <a:r>
              <a:rPr lang="en-US" sz="2000" dirty="0"/>
              <a:t>(</a:t>
            </a:r>
            <a:r>
              <a:rPr lang="en-US" sz="2000" dirty="0" err="1"/>
              <a:t>recordInput</a:t>
            </a:r>
            <a:r>
              <a:rPr lang="en-US" sz="2000" dirty="0"/>
              <a:t>)</a:t>
            </a:r>
          </a:p>
          <a:p>
            <a:pPr marL="457200" indent="-457200">
              <a:buFont typeface="+mj-lt"/>
              <a:buAutoNum type="arabicPeriod"/>
            </a:pPr>
            <a:r>
              <a:rPr lang="en-US" sz="2000" dirty="0" err="1"/>
              <a:t>deleteRecord</a:t>
            </a:r>
            <a:r>
              <a:rPr lang="en-US" sz="2000" dirty="0"/>
              <a:t>(</a:t>
            </a:r>
            <a:r>
              <a:rPr lang="en-US" sz="2000" dirty="0" err="1"/>
              <a:t>recordId</a:t>
            </a:r>
            <a:r>
              <a:rPr lang="en-US" sz="2000" dirty="0"/>
              <a:t>)</a:t>
            </a:r>
          </a:p>
          <a:p>
            <a:pPr marL="457200" indent="-457200">
              <a:buFont typeface="+mj-lt"/>
              <a:buAutoNum type="arabicPeriod"/>
            </a:pPr>
            <a:r>
              <a:rPr lang="en-US" sz="2000" dirty="0" err="1"/>
              <a:t>getRecord</a:t>
            </a:r>
            <a:endParaRPr lang="en-US" sz="2000" dirty="0"/>
          </a:p>
          <a:p>
            <a:pPr marL="457200" indent="-457200">
              <a:buFont typeface="+mj-lt"/>
              <a:buAutoNum type="arabicPeriod"/>
            </a:pPr>
            <a:r>
              <a:rPr lang="en-US" sz="2000" dirty="0" err="1"/>
              <a:t>getFieldValue</a:t>
            </a:r>
            <a:r>
              <a:rPr lang="en-US" sz="2000" dirty="0"/>
              <a:t>(record, field)</a:t>
            </a:r>
          </a:p>
          <a:p>
            <a:pPr marL="457200" indent="-457200">
              <a:buFont typeface="+mj-lt"/>
              <a:buAutoNum type="arabicPeriod"/>
            </a:pPr>
            <a:r>
              <a:rPr lang="en-US" sz="2000" dirty="0" err="1"/>
              <a:t>updateRecord</a:t>
            </a:r>
            <a:r>
              <a:rPr lang="en-US" sz="2000" dirty="0"/>
              <a:t>(</a:t>
            </a:r>
            <a:r>
              <a:rPr lang="en-US" sz="2000" dirty="0" err="1"/>
              <a:t>recordInput</a:t>
            </a:r>
            <a:r>
              <a:rPr lang="en-US" sz="2000" dirty="0"/>
              <a:t>, </a:t>
            </a:r>
            <a:r>
              <a:rPr lang="en-US" sz="2000" dirty="0" err="1"/>
              <a:t>clientOptions</a:t>
            </a:r>
            <a:r>
              <a:rPr lang="en-US" sz="2000" dirty="0"/>
              <a:t>)</a:t>
            </a:r>
          </a:p>
        </p:txBody>
      </p:sp>
    </p:spTree>
    <p:extLst>
      <p:ext uri="{BB962C8B-B14F-4D97-AF65-F5344CB8AC3E}">
        <p14:creationId xmlns:p14="http://schemas.microsoft.com/office/powerpoint/2010/main" val="689615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BC58-E81B-4EB5-A1C7-E9971DB6D9E8}"/>
              </a:ext>
            </a:extLst>
          </p:cNvPr>
          <p:cNvSpPr>
            <a:spLocks noGrp="1"/>
          </p:cNvSpPr>
          <p:nvPr>
            <p:ph type="title"/>
          </p:nvPr>
        </p:nvSpPr>
        <p:spPr/>
        <p:txBody>
          <a:bodyPr/>
          <a:lstStyle/>
          <a:p>
            <a:r>
              <a:rPr lang="en-US" sz="4400" dirty="0" err="1"/>
              <a:t>createRecord</a:t>
            </a:r>
            <a:r>
              <a:rPr lang="en-US" sz="4400" dirty="0"/>
              <a:t>(</a:t>
            </a:r>
            <a:r>
              <a:rPr lang="en-US" sz="4400" dirty="0" err="1"/>
              <a:t>recordInput</a:t>
            </a:r>
            <a:r>
              <a:rPr lang="en-US" sz="4400" dirty="0"/>
              <a:t>)</a:t>
            </a:r>
            <a:endParaRPr lang="en-US" dirty="0"/>
          </a:p>
        </p:txBody>
      </p:sp>
      <p:sp>
        <p:nvSpPr>
          <p:cNvPr id="3" name="Content Placeholder 2">
            <a:extLst>
              <a:ext uri="{FF2B5EF4-FFF2-40B4-BE49-F238E27FC236}">
                <a16:creationId xmlns:a16="http://schemas.microsoft.com/office/drawing/2014/main" id="{87C1F686-534C-4958-A0C4-892AE85797AD}"/>
              </a:ext>
            </a:extLst>
          </p:cNvPr>
          <p:cNvSpPr>
            <a:spLocks noGrp="1"/>
          </p:cNvSpPr>
          <p:nvPr>
            <p:ph idx="1"/>
          </p:nvPr>
        </p:nvSpPr>
        <p:spPr/>
        <p:txBody>
          <a:bodyPr>
            <a:normAutofit/>
          </a:bodyPr>
          <a:lstStyle/>
          <a:p>
            <a:pPr marL="0" indent="0">
              <a:buNone/>
            </a:pPr>
            <a:r>
              <a:rPr lang="en-US" sz="2000" dirty="0"/>
              <a:t>This method creates a record with the provided input for the specific object.</a:t>
            </a:r>
          </a:p>
          <a:p>
            <a:pPr marL="0" indent="0">
              <a:buNone/>
            </a:pPr>
            <a:endParaRPr lang="en-US" sz="2000" dirty="0"/>
          </a:p>
          <a:p>
            <a:pPr marL="0" indent="0">
              <a:buNone/>
            </a:pPr>
            <a:r>
              <a:rPr lang="en-US" sz="2000" b="1" dirty="0"/>
              <a:t>Syntax</a:t>
            </a:r>
            <a:endParaRPr lang="en-US" b="1" dirty="0"/>
          </a:p>
          <a:p>
            <a:pPr marL="0" indent="0">
              <a:buNone/>
            </a:pPr>
            <a:r>
              <a:rPr lang="en-US" sz="2000" dirty="0"/>
              <a:t>import { </a:t>
            </a:r>
            <a:r>
              <a:rPr lang="en-US" sz="2000" dirty="0" err="1"/>
              <a:t>createRecord</a:t>
            </a:r>
            <a:r>
              <a:rPr lang="en-US" sz="2000" dirty="0"/>
              <a:t> } from 'lightning/</a:t>
            </a:r>
            <a:r>
              <a:rPr lang="en-US" sz="2000" dirty="0" err="1"/>
              <a:t>uiRecordApi</a:t>
            </a:r>
            <a:r>
              <a:rPr lang="en-US" sz="2000" dirty="0"/>
              <a:t>';</a:t>
            </a:r>
          </a:p>
          <a:p>
            <a:pPr marL="0" indent="0">
              <a:buNone/>
            </a:pPr>
            <a:r>
              <a:rPr lang="en-US" sz="2000" dirty="0" err="1"/>
              <a:t>createRecord</a:t>
            </a:r>
            <a:r>
              <a:rPr lang="en-US" sz="2000" dirty="0"/>
              <a:t>(</a:t>
            </a:r>
            <a:r>
              <a:rPr lang="en-US" sz="2000" dirty="0" err="1"/>
              <a:t>recordInput</a:t>
            </a:r>
            <a:r>
              <a:rPr lang="en-US" sz="2000" dirty="0"/>
              <a:t>: Record): Promise&lt;Record&gt;</a:t>
            </a:r>
          </a:p>
          <a:p>
            <a:pPr marL="0" indent="0">
              <a:buNone/>
            </a:pPr>
            <a:endParaRPr lang="en-US" sz="2000" dirty="0"/>
          </a:p>
          <a:p>
            <a:pPr marL="0" indent="0">
              <a:buNone/>
            </a:pPr>
            <a:r>
              <a:rPr lang="en-US" sz="2000" dirty="0"/>
              <a:t>const fields = {};</a:t>
            </a:r>
          </a:p>
          <a:p>
            <a:pPr marL="0" indent="0">
              <a:buNone/>
            </a:pPr>
            <a:r>
              <a:rPr lang="en-US" sz="2000" dirty="0"/>
              <a:t>fields[</a:t>
            </a:r>
            <a:r>
              <a:rPr lang="en-US" sz="2000" dirty="0" err="1"/>
              <a:t>NAME_FIELD.fieldApiName</a:t>
            </a:r>
            <a:r>
              <a:rPr lang="en-US" sz="2000" dirty="0"/>
              <a:t>] = this.name;</a:t>
            </a:r>
          </a:p>
          <a:p>
            <a:pPr marL="0" indent="0">
              <a:buNone/>
            </a:pPr>
            <a:r>
              <a:rPr lang="en-US" sz="2000" dirty="0"/>
              <a:t>const </a:t>
            </a:r>
            <a:r>
              <a:rPr lang="en-US" sz="2000" dirty="0" err="1"/>
              <a:t>recordInput</a:t>
            </a:r>
            <a:r>
              <a:rPr lang="en-US" sz="2000" dirty="0"/>
              <a:t> = { </a:t>
            </a:r>
            <a:r>
              <a:rPr lang="en-US" sz="2000" dirty="0" err="1"/>
              <a:t>apiName</a:t>
            </a:r>
            <a:r>
              <a:rPr lang="en-US" sz="2000" dirty="0"/>
              <a:t>: </a:t>
            </a:r>
            <a:r>
              <a:rPr lang="en-US" sz="2000" dirty="0" err="1"/>
              <a:t>ACCOUNT_OBJECT.objectApiName</a:t>
            </a:r>
            <a:r>
              <a:rPr lang="en-US" sz="2000" dirty="0"/>
              <a:t>, fields };</a:t>
            </a:r>
          </a:p>
        </p:txBody>
      </p:sp>
    </p:spTree>
    <p:extLst>
      <p:ext uri="{BB962C8B-B14F-4D97-AF65-F5344CB8AC3E}">
        <p14:creationId xmlns:p14="http://schemas.microsoft.com/office/powerpoint/2010/main" val="1055081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BC58-E81B-4EB5-A1C7-E9971DB6D9E8}"/>
              </a:ext>
            </a:extLst>
          </p:cNvPr>
          <p:cNvSpPr>
            <a:spLocks noGrp="1"/>
          </p:cNvSpPr>
          <p:nvPr>
            <p:ph type="title"/>
          </p:nvPr>
        </p:nvSpPr>
        <p:spPr/>
        <p:txBody>
          <a:bodyPr/>
          <a:lstStyle/>
          <a:p>
            <a:r>
              <a:rPr lang="en-US" dirty="0" err="1"/>
              <a:t>updateRecord</a:t>
            </a:r>
            <a:r>
              <a:rPr lang="en-US" dirty="0"/>
              <a:t>(</a:t>
            </a:r>
            <a:r>
              <a:rPr lang="en-US" dirty="0" err="1"/>
              <a:t>recordInput</a:t>
            </a:r>
            <a:r>
              <a:rPr lang="en-US" dirty="0"/>
              <a:t>, </a:t>
            </a:r>
            <a:r>
              <a:rPr lang="en-US" dirty="0" err="1"/>
              <a:t>clientOptions</a:t>
            </a:r>
            <a:r>
              <a:rPr lang="en-US" dirty="0"/>
              <a:t>)</a:t>
            </a:r>
          </a:p>
        </p:txBody>
      </p:sp>
      <p:sp>
        <p:nvSpPr>
          <p:cNvPr id="3" name="Content Placeholder 2">
            <a:extLst>
              <a:ext uri="{FF2B5EF4-FFF2-40B4-BE49-F238E27FC236}">
                <a16:creationId xmlns:a16="http://schemas.microsoft.com/office/drawing/2014/main" id="{87C1F686-534C-4958-A0C4-892AE85797AD}"/>
              </a:ext>
            </a:extLst>
          </p:cNvPr>
          <p:cNvSpPr>
            <a:spLocks noGrp="1"/>
          </p:cNvSpPr>
          <p:nvPr>
            <p:ph idx="1"/>
          </p:nvPr>
        </p:nvSpPr>
        <p:spPr/>
        <p:txBody>
          <a:bodyPr>
            <a:normAutofit fontScale="92500" lnSpcReduction="10000"/>
          </a:bodyPr>
          <a:lstStyle/>
          <a:p>
            <a:pPr marL="0" indent="0">
              <a:buNone/>
            </a:pPr>
            <a:r>
              <a:rPr lang="en-US" sz="2000" dirty="0"/>
              <a:t>Updates a record. Provide the record Id of the record to update in </a:t>
            </a:r>
            <a:r>
              <a:rPr lang="en-US" sz="2000" dirty="0" err="1"/>
              <a:t>recordInput</a:t>
            </a:r>
            <a:r>
              <a:rPr lang="en-US" sz="2000" dirty="0"/>
              <a:t>.</a:t>
            </a:r>
          </a:p>
          <a:p>
            <a:pPr marL="0" indent="0">
              <a:buNone/>
            </a:pPr>
            <a:endParaRPr lang="en-US" sz="2000" dirty="0"/>
          </a:p>
          <a:p>
            <a:pPr marL="0" indent="0">
              <a:buNone/>
            </a:pPr>
            <a:r>
              <a:rPr lang="en-US" sz="2000" b="1" dirty="0"/>
              <a:t>Syntax</a:t>
            </a:r>
            <a:endParaRPr lang="en-US" b="1" dirty="0"/>
          </a:p>
          <a:p>
            <a:pPr marL="0" indent="0">
              <a:buNone/>
            </a:pPr>
            <a:r>
              <a:rPr lang="en-US" sz="2000" dirty="0"/>
              <a:t>import { </a:t>
            </a:r>
            <a:r>
              <a:rPr lang="en-US" sz="2000" dirty="0" err="1"/>
              <a:t>updateRecord</a:t>
            </a:r>
            <a:r>
              <a:rPr lang="en-US" sz="2000" dirty="0"/>
              <a:t> } from 'lightning/</a:t>
            </a:r>
            <a:r>
              <a:rPr lang="en-US" sz="2000" dirty="0" err="1"/>
              <a:t>uiRecordApi</a:t>
            </a:r>
            <a:r>
              <a:rPr lang="en-US" sz="2000" dirty="0"/>
              <a:t>';</a:t>
            </a:r>
          </a:p>
          <a:p>
            <a:pPr marL="0" indent="0">
              <a:buNone/>
            </a:pPr>
            <a:r>
              <a:rPr lang="en-US" sz="2000" dirty="0" err="1"/>
              <a:t>updateRecord</a:t>
            </a:r>
            <a:r>
              <a:rPr lang="en-US" sz="2000" dirty="0"/>
              <a:t>(</a:t>
            </a:r>
            <a:r>
              <a:rPr lang="en-US" sz="2000" dirty="0" err="1"/>
              <a:t>recordInput</a:t>
            </a:r>
            <a:r>
              <a:rPr lang="en-US" sz="2000" dirty="0"/>
              <a:t>: Record, </a:t>
            </a:r>
            <a:r>
              <a:rPr lang="en-US" sz="2000" dirty="0" err="1"/>
              <a:t>clientOptions</a:t>
            </a:r>
            <a:r>
              <a:rPr lang="en-US" sz="2000" dirty="0"/>
              <a:t>?: Object): Promise&lt;Record&gt;</a:t>
            </a:r>
          </a:p>
          <a:p>
            <a:pPr marL="0" indent="0">
              <a:buNone/>
            </a:pPr>
            <a:endParaRPr lang="en-US" sz="2000" dirty="0"/>
          </a:p>
          <a:p>
            <a:pPr marL="0" indent="0">
              <a:buNone/>
            </a:pPr>
            <a:r>
              <a:rPr lang="en-US" sz="2000" dirty="0"/>
              <a:t>const fields = {};</a:t>
            </a:r>
          </a:p>
          <a:p>
            <a:pPr marL="0" indent="0">
              <a:buNone/>
            </a:pPr>
            <a:r>
              <a:rPr lang="en-US" sz="2000" dirty="0"/>
              <a:t>fields[</a:t>
            </a:r>
            <a:r>
              <a:rPr lang="en-US" sz="2000" dirty="0" err="1"/>
              <a:t>ID_FIELD.fieldApiName</a:t>
            </a:r>
            <a:r>
              <a:rPr lang="en-US" sz="2000" dirty="0"/>
              <a:t>] = </a:t>
            </a:r>
            <a:r>
              <a:rPr lang="en-US" sz="2000" dirty="0" err="1"/>
              <a:t>this.contactId</a:t>
            </a:r>
            <a:r>
              <a:rPr lang="en-US" sz="2000" dirty="0"/>
              <a:t>;</a:t>
            </a:r>
          </a:p>
          <a:p>
            <a:pPr marL="0" indent="0">
              <a:buNone/>
            </a:pPr>
            <a:r>
              <a:rPr lang="en-US" sz="2000" dirty="0"/>
              <a:t>fields[</a:t>
            </a:r>
            <a:r>
              <a:rPr lang="en-US" sz="2000" dirty="0" err="1"/>
              <a:t>FIRSTNAME_FIELD.fieldApiName</a:t>
            </a:r>
            <a:r>
              <a:rPr lang="en-US" sz="2000" dirty="0"/>
              <a:t>] = ‘’</a:t>
            </a:r>
          </a:p>
          <a:p>
            <a:pPr marL="0" indent="0">
              <a:buNone/>
            </a:pPr>
            <a:r>
              <a:rPr lang="en-US" sz="2000" dirty="0"/>
              <a:t> fields[</a:t>
            </a:r>
            <a:r>
              <a:rPr lang="en-US" sz="2000" dirty="0" err="1"/>
              <a:t>LASTNAME_FIELD.fieldApiName</a:t>
            </a:r>
            <a:r>
              <a:rPr lang="en-US" sz="2000" dirty="0"/>
              <a:t>] = ‘’</a:t>
            </a:r>
          </a:p>
          <a:p>
            <a:pPr marL="0" indent="0">
              <a:buNone/>
            </a:pPr>
            <a:endParaRPr lang="en-US" sz="2000" dirty="0"/>
          </a:p>
          <a:p>
            <a:pPr marL="0" indent="0">
              <a:buNone/>
            </a:pPr>
            <a:r>
              <a:rPr lang="en-US" sz="2000" dirty="0" err="1"/>
              <a:t>clientOptions</a:t>
            </a:r>
            <a:r>
              <a:rPr lang="en-US" sz="2000" dirty="0"/>
              <a:t> = {'</a:t>
            </a:r>
            <a:r>
              <a:rPr lang="en-US" sz="2000" dirty="0" err="1"/>
              <a:t>ifUnmodifiedSince</a:t>
            </a:r>
            <a:r>
              <a:rPr lang="en-US" sz="2000" dirty="0"/>
              <a:t>' : </a:t>
            </a:r>
            <a:r>
              <a:rPr lang="en-US" sz="2000" dirty="0" err="1"/>
              <a:t>lastModifiedDate</a:t>
            </a:r>
            <a:r>
              <a:rPr lang="en-US" sz="2000" dirty="0"/>
              <a:t>}</a:t>
            </a:r>
          </a:p>
        </p:txBody>
      </p:sp>
    </p:spTree>
    <p:extLst>
      <p:ext uri="{BB962C8B-B14F-4D97-AF65-F5344CB8AC3E}">
        <p14:creationId xmlns:p14="http://schemas.microsoft.com/office/powerpoint/2010/main" val="63954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AF8-1752-4E66-B6F6-02D1689C2EC2}"/>
              </a:ext>
            </a:extLst>
          </p:cNvPr>
          <p:cNvSpPr>
            <a:spLocks noGrp="1"/>
          </p:cNvSpPr>
          <p:nvPr>
            <p:ph type="title"/>
          </p:nvPr>
        </p:nvSpPr>
        <p:spPr/>
        <p:txBody>
          <a:bodyPr/>
          <a:lstStyle/>
          <a:p>
            <a:r>
              <a:rPr lang="en-US" dirty="0" err="1"/>
              <a:t>deleteRecord</a:t>
            </a:r>
            <a:r>
              <a:rPr lang="en-US" dirty="0"/>
              <a:t>(</a:t>
            </a:r>
            <a:r>
              <a:rPr lang="en-US" dirty="0" err="1"/>
              <a:t>recordId</a:t>
            </a:r>
            <a:r>
              <a:rPr lang="en-US" dirty="0"/>
              <a:t>)</a:t>
            </a:r>
          </a:p>
        </p:txBody>
      </p:sp>
      <p:sp>
        <p:nvSpPr>
          <p:cNvPr id="3" name="Content Placeholder 2">
            <a:extLst>
              <a:ext uri="{FF2B5EF4-FFF2-40B4-BE49-F238E27FC236}">
                <a16:creationId xmlns:a16="http://schemas.microsoft.com/office/drawing/2014/main" id="{65052C48-C026-4E0A-B3BC-C32F09CBB256}"/>
              </a:ext>
            </a:extLst>
          </p:cNvPr>
          <p:cNvSpPr>
            <a:spLocks noGrp="1"/>
          </p:cNvSpPr>
          <p:nvPr>
            <p:ph idx="1"/>
          </p:nvPr>
        </p:nvSpPr>
        <p:spPr/>
        <p:txBody>
          <a:bodyPr>
            <a:normAutofit/>
          </a:bodyPr>
          <a:lstStyle/>
          <a:p>
            <a:pPr marL="0" indent="0">
              <a:buNone/>
            </a:pPr>
            <a:r>
              <a:rPr lang="en-US" sz="2000" dirty="0"/>
              <a:t>import { </a:t>
            </a:r>
            <a:r>
              <a:rPr lang="en-US" sz="2000" dirty="0" err="1"/>
              <a:t>deleteRecord</a:t>
            </a:r>
            <a:r>
              <a:rPr lang="en-US" sz="2000" dirty="0"/>
              <a:t> } from 'lightning/</a:t>
            </a:r>
            <a:r>
              <a:rPr lang="en-US" sz="2000" dirty="0" err="1"/>
              <a:t>uiRecordApi</a:t>
            </a:r>
            <a:r>
              <a:rPr lang="en-US" sz="2000" dirty="0"/>
              <a:t>';</a:t>
            </a:r>
          </a:p>
          <a:p>
            <a:pPr marL="0" indent="0">
              <a:buNone/>
            </a:pPr>
            <a:r>
              <a:rPr lang="en-US" sz="2000" dirty="0" err="1"/>
              <a:t>deleteRecord</a:t>
            </a:r>
            <a:r>
              <a:rPr lang="en-US" sz="2000" dirty="0"/>
              <a:t>(</a:t>
            </a:r>
            <a:r>
              <a:rPr lang="en-US" sz="2000" dirty="0" err="1"/>
              <a:t>recordId</a:t>
            </a:r>
            <a:r>
              <a:rPr lang="en-US" sz="2000" dirty="0"/>
              <a:t>: string): Promise&lt;void&gt;</a:t>
            </a:r>
          </a:p>
        </p:txBody>
      </p:sp>
    </p:spTree>
    <p:extLst>
      <p:ext uri="{BB962C8B-B14F-4D97-AF65-F5344CB8AC3E}">
        <p14:creationId xmlns:p14="http://schemas.microsoft.com/office/powerpoint/2010/main" val="1772685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AF8-1752-4E66-B6F6-02D1689C2EC2}"/>
              </a:ext>
            </a:extLst>
          </p:cNvPr>
          <p:cNvSpPr>
            <a:spLocks noGrp="1"/>
          </p:cNvSpPr>
          <p:nvPr>
            <p:ph type="title"/>
          </p:nvPr>
        </p:nvSpPr>
        <p:spPr/>
        <p:txBody>
          <a:bodyPr/>
          <a:lstStyle/>
          <a:p>
            <a:r>
              <a:rPr lang="en-US" dirty="0" err="1"/>
              <a:t>getRecord</a:t>
            </a:r>
            <a:endParaRPr lang="en-US" dirty="0"/>
          </a:p>
        </p:txBody>
      </p:sp>
      <p:sp>
        <p:nvSpPr>
          <p:cNvPr id="3" name="Content Placeholder 2">
            <a:extLst>
              <a:ext uri="{FF2B5EF4-FFF2-40B4-BE49-F238E27FC236}">
                <a16:creationId xmlns:a16="http://schemas.microsoft.com/office/drawing/2014/main" id="{65052C48-C026-4E0A-B3BC-C32F09CBB256}"/>
              </a:ext>
            </a:extLst>
          </p:cNvPr>
          <p:cNvSpPr>
            <a:spLocks noGrp="1"/>
          </p:cNvSpPr>
          <p:nvPr>
            <p:ph idx="1"/>
          </p:nvPr>
        </p:nvSpPr>
        <p:spPr/>
        <p:txBody>
          <a:bodyPr>
            <a:normAutofit lnSpcReduction="10000"/>
          </a:bodyPr>
          <a:lstStyle/>
          <a:p>
            <a:pPr marL="0" indent="0">
              <a:buNone/>
            </a:pPr>
            <a:r>
              <a:rPr lang="en-US" sz="2000" dirty="0"/>
              <a:t>import { </a:t>
            </a:r>
            <a:r>
              <a:rPr lang="en-US" sz="2000" dirty="0" err="1"/>
              <a:t>LightningElement</a:t>
            </a:r>
            <a:r>
              <a:rPr lang="en-US" sz="2000" dirty="0"/>
              <a:t>, wire } from '</a:t>
            </a:r>
            <a:r>
              <a:rPr lang="en-US" sz="2000" dirty="0" err="1"/>
              <a:t>lwc</a:t>
            </a:r>
            <a:r>
              <a:rPr lang="en-US" sz="2000" dirty="0"/>
              <a:t>';</a:t>
            </a:r>
          </a:p>
          <a:p>
            <a:pPr marL="0" indent="0">
              <a:buNone/>
            </a:pPr>
            <a:r>
              <a:rPr lang="en-US" sz="2000" dirty="0"/>
              <a:t>import { </a:t>
            </a:r>
            <a:r>
              <a:rPr lang="en-US" sz="2000" dirty="0" err="1"/>
              <a:t>getRecord</a:t>
            </a:r>
            <a:r>
              <a:rPr lang="en-US" sz="2000" dirty="0"/>
              <a:t> } from 'lightning/</a:t>
            </a:r>
            <a:r>
              <a:rPr lang="en-US" sz="2000" dirty="0" err="1"/>
              <a:t>uiRecordApi</a:t>
            </a:r>
            <a:r>
              <a:rPr lang="en-US" sz="2000" dirty="0"/>
              <a:t>';</a:t>
            </a:r>
          </a:p>
          <a:p>
            <a:pPr marL="0" indent="0">
              <a:buNone/>
            </a:pPr>
            <a:endParaRPr lang="en-US" sz="2000" dirty="0"/>
          </a:p>
          <a:p>
            <a:pPr marL="0" indent="0">
              <a:buNone/>
            </a:pPr>
            <a:r>
              <a:rPr lang="en-US" sz="2000" dirty="0"/>
              <a:t>@wire(getRecord, { </a:t>
            </a:r>
            <a:r>
              <a:rPr lang="en-US" sz="2000" dirty="0" err="1"/>
              <a:t>recordId</a:t>
            </a:r>
            <a:r>
              <a:rPr lang="en-US" sz="2000" dirty="0"/>
              <a:t>: string, fields: </a:t>
            </a:r>
            <a:r>
              <a:rPr lang="en-US" sz="2000" dirty="0" err="1"/>
              <a:t>string|string</a:t>
            </a:r>
            <a:r>
              <a:rPr lang="en-US" sz="2000" dirty="0"/>
              <a:t>[], </a:t>
            </a:r>
            <a:r>
              <a:rPr lang="en-US" sz="2000" dirty="0" err="1"/>
              <a:t>optionalFields</a:t>
            </a:r>
            <a:r>
              <a:rPr lang="en-US" sz="2000" dirty="0"/>
              <a:t>?: </a:t>
            </a:r>
            <a:r>
              <a:rPr lang="en-US" sz="2000" dirty="0" err="1"/>
              <a:t>string|string</a:t>
            </a:r>
            <a:r>
              <a:rPr lang="en-US" sz="2000" dirty="0"/>
              <a:t>[] })</a:t>
            </a:r>
          </a:p>
          <a:p>
            <a:pPr marL="0" indent="0">
              <a:buNone/>
            </a:pPr>
            <a:r>
              <a:rPr lang="en-US" sz="2000" dirty="0" err="1"/>
              <a:t>propertyOrFunction</a:t>
            </a:r>
            <a:endParaRPr lang="en-US" sz="2000" dirty="0"/>
          </a:p>
          <a:p>
            <a:pPr marL="0" indent="0">
              <a:buNone/>
            </a:pPr>
            <a:endParaRPr lang="en-US" sz="2000" dirty="0"/>
          </a:p>
          <a:p>
            <a:pPr marL="0" indent="0">
              <a:buNone/>
            </a:pPr>
            <a:r>
              <a:rPr lang="en-US" sz="2000" dirty="0"/>
              <a:t>@wire(getRecord, { </a:t>
            </a:r>
            <a:r>
              <a:rPr lang="en-US" sz="2000" dirty="0" err="1"/>
              <a:t>recordId</a:t>
            </a:r>
            <a:r>
              <a:rPr lang="en-US" sz="2000" dirty="0"/>
              <a:t>: string, </a:t>
            </a:r>
            <a:r>
              <a:rPr lang="en-US" sz="2000" dirty="0" err="1"/>
              <a:t>layoutTypes</a:t>
            </a:r>
            <a:r>
              <a:rPr lang="en-US" sz="2000" dirty="0"/>
              <a:t>: </a:t>
            </a:r>
            <a:r>
              <a:rPr lang="en-US" sz="2000" dirty="0" err="1"/>
              <a:t>string|string</a:t>
            </a:r>
            <a:r>
              <a:rPr lang="en-US" sz="2000" dirty="0"/>
              <a:t>[],</a:t>
            </a:r>
          </a:p>
          <a:p>
            <a:pPr marL="0" indent="0">
              <a:buNone/>
            </a:pPr>
            <a:r>
              <a:rPr lang="en-US" sz="2000" dirty="0"/>
              <a:t>                   modes?: </a:t>
            </a:r>
            <a:r>
              <a:rPr lang="en-US" sz="2000" dirty="0" err="1"/>
              <a:t>string|string</a:t>
            </a:r>
            <a:r>
              <a:rPr lang="en-US" sz="2000" dirty="0"/>
              <a:t>[], </a:t>
            </a:r>
            <a:r>
              <a:rPr lang="en-US" sz="2000" dirty="0" err="1"/>
              <a:t>optionalFields</a:t>
            </a:r>
            <a:r>
              <a:rPr lang="en-US" sz="2000" dirty="0"/>
              <a:t>?: </a:t>
            </a:r>
            <a:r>
              <a:rPr lang="en-US" sz="2000" dirty="0" err="1"/>
              <a:t>string|string</a:t>
            </a:r>
            <a:r>
              <a:rPr lang="en-US" sz="2000" dirty="0"/>
              <a:t>[] })</a:t>
            </a:r>
          </a:p>
          <a:p>
            <a:pPr marL="0" indent="0">
              <a:buNone/>
            </a:pPr>
            <a:r>
              <a:rPr lang="en-US" sz="2000" dirty="0" err="1"/>
              <a:t>propertyOrFunction</a:t>
            </a:r>
            <a:endParaRPr lang="en-US" sz="2000" dirty="0"/>
          </a:p>
          <a:p>
            <a:pPr marL="0" indent="0">
              <a:buNone/>
            </a:pPr>
            <a:endParaRPr lang="en-US" sz="2000" dirty="0"/>
          </a:p>
          <a:p>
            <a:pPr marL="0" indent="0">
              <a:buNone/>
            </a:pPr>
            <a:r>
              <a:rPr lang="en-US" sz="2000" dirty="0" err="1"/>
              <a:t>getFieldValue</a:t>
            </a:r>
            <a:r>
              <a:rPr lang="en-US" sz="2000" dirty="0"/>
              <a:t>(</a:t>
            </a:r>
            <a:r>
              <a:rPr lang="en-US" sz="2000" dirty="0" err="1"/>
              <a:t>this.account.data</a:t>
            </a:r>
            <a:r>
              <a:rPr lang="en-US" sz="2000" dirty="0"/>
              <a:t>, PHONE_FIELD)</a:t>
            </a:r>
          </a:p>
        </p:txBody>
      </p:sp>
    </p:spTree>
    <p:extLst>
      <p:ext uri="{BB962C8B-B14F-4D97-AF65-F5344CB8AC3E}">
        <p14:creationId xmlns:p14="http://schemas.microsoft.com/office/powerpoint/2010/main" val="3214022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7EF8-49CC-409B-A608-B0FF96B8B6B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3E05610-C15B-4952-BF64-B7CCDD5F0A4D}"/>
              </a:ext>
            </a:extLst>
          </p:cNvPr>
          <p:cNvSpPr>
            <a:spLocks noGrp="1"/>
          </p:cNvSpPr>
          <p:nvPr>
            <p:ph idx="1"/>
          </p:nvPr>
        </p:nvSpPr>
        <p:spPr/>
        <p:txBody>
          <a:bodyPr>
            <a:normAutofit/>
          </a:bodyPr>
          <a:lstStyle/>
          <a:p>
            <a:r>
              <a:rPr lang="en-US" sz="2000" dirty="0"/>
              <a:t>What is Lighting Data Service?</a:t>
            </a:r>
          </a:p>
          <a:p>
            <a:r>
              <a:rPr lang="en-US" sz="2000" dirty="0"/>
              <a:t>What are benefits if LDS?</a:t>
            </a:r>
          </a:p>
          <a:p>
            <a:r>
              <a:rPr lang="en-US" sz="2000" dirty="0"/>
              <a:t>Can we use Dynamic Fields in LDS?</a:t>
            </a:r>
          </a:p>
        </p:txBody>
      </p:sp>
    </p:spTree>
    <p:extLst>
      <p:ext uri="{BB962C8B-B14F-4D97-AF65-F5344CB8AC3E}">
        <p14:creationId xmlns:p14="http://schemas.microsoft.com/office/powerpoint/2010/main" val="378865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0801-C388-4CC0-A29E-69869E15E3A2}"/>
              </a:ext>
            </a:extLst>
          </p:cNvPr>
          <p:cNvSpPr>
            <a:spLocks noGrp="1"/>
          </p:cNvSpPr>
          <p:nvPr>
            <p:ph type="title"/>
          </p:nvPr>
        </p:nvSpPr>
        <p:spPr>
          <a:xfrm>
            <a:off x="400455" y="97277"/>
            <a:ext cx="10515600" cy="1325563"/>
          </a:xfrm>
        </p:spPr>
        <p:txBody>
          <a:bodyPr/>
          <a:lstStyle/>
          <a:p>
            <a:r>
              <a:rPr lang="en-US" dirty="0"/>
              <a:t>LWC vs Aura</a:t>
            </a:r>
          </a:p>
        </p:txBody>
      </p:sp>
      <p:sp>
        <p:nvSpPr>
          <p:cNvPr id="6" name="Content Placeholder 5">
            <a:extLst>
              <a:ext uri="{FF2B5EF4-FFF2-40B4-BE49-F238E27FC236}">
                <a16:creationId xmlns:a16="http://schemas.microsoft.com/office/drawing/2014/main" id="{FC8A6EA1-A651-45B8-B8A7-0D1C0FE83583}"/>
              </a:ext>
            </a:extLst>
          </p:cNvPr>
          <p:cNvSpPr>
            <a:spLocks noGrp="1"/>
          </p:cNvSpPr>
          <p:nvPr>
            <p:ph idx="1"/>
          </p:nvPr>
        </p:nvSpPr>
        <p:spPr>
          <a:xfrm>
            <a:off x="400455" y="4905407"/>
            <a:ext cx="10515600" cy="1855316"/>
          </a:xfrm>
        </p:spPr>
        <p:txBody>
          <a:bodyPr>
            <a:normAutofit/>
          </a:bodyPr>
          <a:lstStyle/>
          <a:p>
            <a:pPr marL="0" indent="0">
              <a:buNone/>
            </a:pPr>
            <a:r>
              <a:rPr lang="en-US" sz="1800" dirty="0"/>
              <a:t>At the same time, many different frameworks came into the picture like Angular, React, and Aura. All these frameworks came with these missing key elements that we needed to create UI components. Like</a:t>
            </a:r>
          </a:p>
          <a:p>
            <a:r>
              <a:rPr lang="en-US" sz="1800" dirty="0"/>
              <a:t>Shadow DOM</a:t>
            </a:r>
          </a:p>
          <a:p>
            <a:r>
              <a:rPr lang="en-US" sz="1800" dirty="0"/>
              <a:t>Custom Templates</a:t>
            </a:r>
          </a:p>
          <a:p>
            <a:r>
              <a:rPr lang="en-US" sz="1800" dirty="0"/>
              <a:t>Custom Elements</a:t>
            </a:r>
          </a:p>
        </p:txBody>
      </p:sp>
      <p:pic>
        <p:nvPicPr>
          <p:cNvPr id="4" name="Picture 3">
            <a:extLst>
              <a:ext uri="{FF2B5EF4-FFF2-40B4-BE49-F238E27FC236}">
                <a16:creationId xmlns:a16="http://schemas.microsoft.com/office/drawing/2014/main" id="{C113BA29-FB3C-413A-8C38-19191BEBD8D8}"/>
              </a:ext>
            </a:extLst>
          </p:cNvPr>
          <p:cNvPicPr>
            <a:picLocks noChangeAspect="1"/>
          </p:cNvPicPr>
          <p:nvPr/>
        </p:nvPicPr>
        <p:blipFill>
          <a:blip r:embed="rId2"/>
          <a:stretch>
            <a:fillRect/>
          </a:stretch>
        </p:blipFill>
        <p:spPr>
          <a:xfrm>
            <a:off x="0" y="1032382"/>
            <a:ext cx="12192000" cy="3716912"/>
          </a:xfrm>
          <a:prstGeom prst="rect">
            <a:avLst/>
          </a:prstGeom>
        </p:spPr>
      </p:pic>
    </p:spTree>
    <p:extLst>
      <p:ext uri="{BB962C8B-B14F-4D97-AF65-F5344CB8AC3E}">
        <p14:creationId xmlns:p14="http://schemas.microsoft.com/office/powerpoint/2010/main" val="118052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7EF8-49CC-409B-A608-B0FF96B8B6B0}"/>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83E05610-C15B-4952-BF64-B7CCDD5F0A4D}"/>
              </a:ext>
            </a:extLst>
          </p:cNvPr>
          <p:cNvSpPr>
            <a:spLocks noGrp="1"/>
          </p:cNvSpPr>
          <p:nvPr>
            <p:ph idx="1"/>
          </p:nvPr>
        </p:nvSpPr>
        <p:spPr/>
        <p:txBody>
          <a:bodyPr>
            <a:normAutofit/>
          </a:bodyPr>
          <a:lstStyle/>
          <a:p>
            <a:pPr marL="0" indent="0">
              <a:buNone/>
            </a:pPr>
            <a:r>
              <a:rPr lang="en-US" sz="2000" dirty="0"/>
              <a:t>Create a Lightning Web Component which will create the Account/Contact &amp; Opportunity using the Same Component and Lightning Data Service.</a:t>
            </a:r>
          </a:p>
          <a:p>
            <a:pPr marL="0" indent="0">
              <a:buNone/>
            </a:pPr>
            <a:endParaRPr lang="en-US" sz="2000" dirty="0"/>
          </a:p>
          <a:p>
            <a:pPr marL="0" indent="0">
              <a:buNone/>
            </a:pPr>
            <a:r>
              <a:rPr lang="en-US" sz="2000" dirty="0"/>
              <a:t>There will be 3 parts in LWC like below</a:t>
            </a:r>
          </a:p>
          <a:p>
            <a:pPr marL="457200" indent="-457200">
              <a:buFont typeface="+mj-lt"/>
              <a:buAutoNum type="arabicPeriod"/>
            </a:pPr>
            <a:r>
              <a:rPr lang="en-US" sz="2000" dirty="0"/>
              <a:t>Account</a:t>
            </a:r>
          </a:p>
          <a:p>
            <a:pPr marL="457200" indent="-457200">
              <a:buFont typeface="+mj-lt"/>
              <a:buAutoNum type="arabicPeriod"/>
            </a:pPr>
            <a:r>
              <a:rPr lang="en-US" sz="2000" dirty="0"/>
              <a:t>Contact</a:t>
            </a:r>
          </a:p>
          <a:p>
            <a:pPr marL="457200" indent="-457200">
              <a:buFont typeface="+mj-lt"/>
              <a:buAutoNum type="arabicPeriod"/>
            </a:pPr>
            <a:r>
              <a:rPr lang="en-US" sz="2000" dirty="0"/>
              <a:t>Opportunity</a:t>
            </a:r>
          </a:p>
          <a:p>
            <a:pPr marL="457200" indent="-457200">
              <a:buFont typeface="+mj-lt"/>
              <a:buAutoNum type="arabicPeriod"/>
            </a:pPr>
            <a:endParaRPr lang="en-US" sz="2000" dirty="0"/>
          </a:p>
          <a:p>
            <a:pPr marL="0" indent="0">
              <a:buNone/>
            </a:pPr>
            <a:r>
              <a:rPr lang="en-US" sz="2000" dirty="0"/>
              <a:t>After clicking on Save button it should create Account first, Then Contact under that Account and then Opportunity under that account</a:t>
            </a:r>
          </a:p>
        </p:txBody>
      </p:sp>
    </p:spTree>
    <p:extLst>
      <p:ext uri="{BB962C8B-B14F-4D97-AF65-F5344CB8AC3E}">
        <p14:creationId xmlns:p14="http://schemas.microsoft.com/office/powerpoint/2010/main" val="1812002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Day 6 - 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Call Apex using @wire</a:t>
            </a:r>
          </a:p>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Call Wire method using button click</a:t>
            </a:r>
          </a:p>
          <a:p>
            <a:pPr marL="685800" indent="-457200" rtl="0" fontAlgn="base">
              <a:lnSpc>
                <a:spcPct val="150000"/>
              </a:lnSpc>
              <a:spcBef>
                <a:spcPts val="0"/>
              </a:spcBef>
              <a:spcAft>
                <a:spcPts val="0"/>
              </a:spcAft>
              <a:buFont typeface="+mj-lt"/>
              <a:buAutoNum type="arabicPeriod"/>
            </a:pPr>
            <a:r>
              <a:rPr lang="en-US" sz="2000" dirty="0">
                <a:solidFill>
                  <a:srgbClr val="000000"/>
                </a:solidFill>
                <a:latin typeface="Georgia" panose="02040502050405020303" pitchFamily="18" charset="0"/>
              </a:rPr>
              <a:t>Error handling in @wire methods</a:t>
            </a:r>
          </a:p>
          <a:p>
            <a:pPr marL="685800" indent="-4572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Call Apex using the imperative method</a:t>
            </a:r>
            <a:endParaRPr lang="en-US" sz="20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485586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33AF-CFDC-4128-99D9-AFCBF570A32A}"/>
              </a:ext>
            </a:extLst>
          </p:cNvPr>
          <p:cNvSpPr>
            <a:spLocks noGrp="1"/>
          </p:cNvSpPr>
          <p:nvPr>
            <p:ph type="title"/>
          </p:nvPr>
        </p:nvSpPr>
        <p:spPr/>
        <p:txBody>
          <a:bodyPr/>
          <a:lstStyle/>
          <a:p>
            <a:r>
              <a:rPr lang="en-US" dirty="0"/>
              <a:t>@wire adaptor in Salesforce</a:t>
            </a:r>
          </a:p>
        </p:txBody>
      </p:sp>
      <p:sp>
        <p:nvSpPr>
          <p:cNvPr id="3" name="Content Placeholder 2">
            <a:extLst>
              <a:ext uri="{FF2B5EF4-FFF2-40B4-BE49-F238E27FC236}">
                <a16:creationId xmlns:a16="http://schemas.microsoft.com/office/drawing/2014/main" id="{5FD44276-CE8D-4492-9C43-D2F4D051907B}"/>
              </a:ext>
            </a:extLst>
          </p:cNvPr>
          <p:cNvSpPr>
            <a:spLocks noGrp="1"/>
          </p:cNvSpPr>
          <p:nvPr>
            <p:ph idx="1"/>
          </p:nvPr>
        </p:nvSpPr>
        <p:spPr/>
        <p:txBody>
          <a:bodyPr>
            <a:normAutofit/>
          </a:bodyPr>
          <a:lstStyle/>
          <a:p>
            <a:pPr marL="457200" indent="-457200">
              <a:buFont typeface="+mj-lt"/>
              <a:buAutoNum type="arabicPeriod"/>
            </a:pPr>
            <a:r>
              <a:rPr lang="en-US" sz="2000" dirty="0"/>
              <a:t>To read Salesforce data, Lightning web components use a reactive wire service. </a:t>
            </a:r>
          </a:p>
          <a:p>
            <a:pPr marL="457200" indent="-457200">
              <a:buFont typeface="+mj-lt"/>
              <a:buAutoNum type="arabicPeriod"/>
            </a:pPr>
            <a:r>
              <a:rPr lang="en-US" sz="2000" dirty="0"/>
              <a:t>To use @wire to call an Apex method, annotate the Apex method with @AuraEnabled(cacheable=true)</a:t>
            </a:r>
          </a:p>
          <a:p>
            <a:pPr marL="457200" indent="-457200">
              <a:buFont typeface="+mj-lt"/>
              <a:buAutoNum type="arabicPeriod"/>
            </a:pPr>
            <a:r>
              <a:rPr lang="en-US" sz="2000" dirty="0"/>
              <a:t>A client-side Lightning Data Service cache is checked before issuing the network call to invoke the Apex method on the server.</a:t>
            </a:r>
          </a:p>
          <a:p>
            <a:pPr marL="457200" indent="-457200">
              <a:buFont typeface="+mj-lt"/>
              <a:buAutoNum type="arabicPeriod"/>
            </a:pPr>
            <a:r>
              <a:rPr lang="en-US" sz="2000" dirty="0"/>
              <a:t>To refresh stale data, call </a:t>
            </a:r>
            <a:r>
              <a:rPr lang="en-US" sz="2000" dirty="0" err="1"/>
              <a:t>refreshApex</a:t>
            </a:r>
            <a:r>
              <a:rPr lang="en-US" sz="2000" dirty="0"/>
              <a:t>(), because Lightning Data Service doesn’t manage data provisioned by Apex.</a:t>
            </a:r>
          </a:p>
          <a:p>
            <a:pPr marL="457200" indent="-457200">
              <a:buFont typeface="+mj-lt"/>
              <a:buAutoNum type="arabicPeriod"/>
            </a:pPr>
            <a:endParaRPr lang="en-US" sz="2000" dirty="0"/>
          </a:p>
          <a:p>
            <a:pPr marL="0" indent="0">
              <a:buNone/>
            </a:pPr>
            <a:r>
              <a:rPr lang="en-US" sz="2000" dirty="0"/>
              <a:t>import </a:t>
            </a:r>
            <a:r>
              <a:rPr lang="en-US" sz="2000" dirty="0" err="1"/>
              <a:t>apexMethodName</a:t>
            </a:r>
            <a:r>
              <a:rPr lang="en-US" sz="2000" dirty="0"/>
              <a:t> from '@salesforce/apex/</a:t>
            </a:r>
            <a:r>
              <a:rPr lang="en-US" sz="2000" dirty="0" err="1"/>
              <a:t>Namespace.Classname.apexMethodReference</a:t>
            </a:r>
            <a:r>
              <a:rPr lang="en-US" sz="2000" dirty="0"/>
              <a:t>';</a:t>
            </a:r>
          </a:p>
          <a:p>
            <a:pPr marL="0" indent="0">
              <a:buNone/>
            </a:pPr>
            <a:r>
              <a:rPr lang="en-US" sz="2000" dirty="0"/>
              <a:t>@wire(apexMethodName, { </a:t>
            </a:r>
            <a:r>
              <a:rPr lang="en-US" sz="2000" dirty="0" err="1"/>
              <a:t>apexMethodParams</a:t>
            </a:r>
            <a:r>
              <a:rPr lang="en-US" sz="2000" dirty="0"/>
              <a:t> })</a:t>
            </a:r>
          </a:p>
          <a:p>
            <a:pPr marL="0" indent="0">
              <a:buNone/>
            </a:pPr>
            <a:r>
              <a:rPr lang="en-US" sz="2000" dirty="0" err="1"/>
              <a:t>propertyOrFunction</a:t>
            </a:r>
            <a:r>
              <a:rPr lang="en-US" sz="2000" dirty="0"/>
              <a:t>;</a:t>
            </a:r>
          </a:p>
        </p:txBody>
      </p:sp>
    </p:spTree>
    <p:extLst>
      <p:ext uri="{BB962C8B-B14F-4D97-AF65-F5344CB8AC3E}">
        <p14:creationId xmlns:p14="http://schemas.microsoft.com/office/powerpoint/2010/main" val="15675964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A2A7-3B6D-4670-BE80-BC15189461D3}"/>
              </a:ext>
            </a:extLst>
          </p:cNvPr>
          <p:cNvSpPr>
            <a:spLocks noGrp="1"/>
          </p:cNvSpPr>
          <p:nvPr>
            <p:ph type="title"/>
          </p:nvPr>
        </p:nvSpPr>
        <p:spPr/>
        <p:txBody>
          <a:bodyPr/>
          <a:lstStyle/>
          <a:p>
            <a:r>
              <a:rPr lang="en-US" dirty="0"/>
              <a:t>Imperative Apex</a:t>
            </a:r>
          </a:p>
        </p:txBody>
      </p:sp>
      <p:sp>
        <p:nvSpPr>
          <p:cNvPr id="3" name="Content Placeholder 2">
            <a:extLst>
              <a:ext uri="{FF2B5EF4-FFF2-40B4-BE49-F238E27FC236}">
                <a16:creationId xmlns:a16="http://schemas.microsoft.com/office/drawing/2014/main" id="{EEC98D80-EDD9-4102-B109-F639440576B2}"/>
              </a:ext>
            </a:extLst>
          </p:cNvPr>
          <p:cNvSpPr>
            <a:spLocks noGrp="1"/>
          </p:cNvSpPr>
          <p:nvPr>
            <p:ph idx="1"/>
          </p:nvPr>
        </p:nvSpPr>
        <p:spPr/>
        <p:txBody>
          <a:bodyPr>
            <a:normAutofit/>
          </a:bodyPr>
          <a:lstStyle/>
          <a:p>
            <a:pPr marL="0" indent="0">
              <a:buNone/>
            </a:pPr>
            <a:r>
              <a:rPr lang="en-US" sz="2000" dirty="0"/>
              <a:t>To control when the method invocation occurs (for example, in response to clicking a button), call the method imperatively. When you call a method imperatively, you receive only a single response</a:t>
            </a:r>
          </a:p>
          <a:p>
            <a:pPr marL="0" indent="0">
              <a:buNone/>
            </a:pPr>
            <a:endParaRPr lang="en-US" sz="2000" dirty="0"/>
          </a:p>
          <a:p>
            <a:pPr marL="0" indent="0">
              <a:buNone/>
            </a:pPr>
            <a:r>
              <a:rPr lang="en-US" sz="2000" dirty="0"/>
              <a:t>In the following scenarios, you must call an Apex method imperatively as opposed to using @wire.</a:t>
            </a:r>
          </a:p>
          <a:p>
            <a:pPr marL="0" indent="0">
              <a:buNone/>
            </a:pPr>
            <a:endParaRPr lang="en-US" sz="2000" dirty="0"/>
          </a:p>
          <a:p>
            <a:pPr marL="457200" indent="-457200">
              <a:buFont typeface="+mj-lt"/>
              <a:buAutoNum type="arabicPeriod"/>
            </a:pPr>
            <a:r>
              <a:rPr lang="en-US" sz="2000" dirty="0"/>
              <a:t>To call a method that isn’t annotated with cacheable=true, which includes any method that inserts, updates, or deletes data.</a:t>
            </a:r>
          </a:p>
          <a:p>
            <a:pPr marL="457200" indent="-457200">
              <a:buFont typeface="+mj-lt"/>
              <a:buAutoNum type="arabicPeriod"/>
            </a:pPr>
            <a:r>
              <a:rPr lang="en-US" sz="2000" dirty="0"/>
              <a:t>To control when the invocation occurs.</a:t>
            </a:r>
          </a:p>
          <a:p>
            <a:pPr marL="457200" indent="-457200">
              <a:buFont typeface="+mj-lt"/>
              <a:buAutoNum type="arabicPeriod"/>
            </a:pPr>
            <a:r>
              <a:rPr lang="en-US" sz="2000" dirty="0"/>
              <a:t>To work with objects that aren’t supported by User Interface API, like Task and Event</a:t>
            </a:r>
          </a:p>
        </p:txBody>
      </p:sp>
    </p:spTree>
    <p:extLst>
      <p:ext uri="{BB962C8B-B14F-4D97-AF65-F5344CB8AC3E}">
        <p14:creationId xmlns:p14="http://schemas.microsoft.com/office/powerpoint/2010/main" val="4273498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BF9F-95F9-44FE-A084-A2BC96498BE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4231076-015A-46C7-9F03-15B91B98BD4F}"/>
              </a:ext>
            </a:extLst>
          </p:cNvPr>
          <p:cNvSpPr>
            <a:spLocks noGrp="1"/>
          </p:cNvSpPr>
          <p:nvPr>
            <p:ph idx="1"/>
          </p:nvPr>
        </p:nvSpPr>
        <p:spPr/>
        <p:txBody>
          <a:bodyPr>
            <a:normAutofit/>
          </a:bodyPr>
          <a:lstStyle/>
          <a:p>
            <a:pPr marL="457200" indent="-457200">
              <a:buFont typeface="+mj-lt"/>
              <a:buAutoNum type="arabicPeriod"/>
            </a:pPr>
            <a:r>
              <a:rPr lang="en-US" sz="2000" dirty="0"/>
              <a:t>What are the requirement to make the apex call from LWC?</a:t>
            </a:r>
          </a:p>
          <a:p>
            <a:pPr marL="457200" indent="-457200">
              <a:buFont typeface="+mj-lt"/>
              <a:buAutoNum type="arabicPeriod"/>
            </a:pPr>
            <a:r>
              <a:rPr lang="en-US" sz="2000" dirty="0"/>
              <a:t>What are the minimum requirement to make a @wire call?</a:t>
            </a:r>
          </a:p>
          <a:p>
            <a:pPr marL="457200" indent="-457200">
              <a:buFont typeface="+mj-lt"/>
              <a:buAutoNum type="arabicPeriod"/>
            </a:pPr>
            <a:r>
              <a:rPr lang="en-US" sz="2000" dirty="0"/>
              <a:t>Can we call a @wire method with button click?</a:t>
            </a:r>
          </a:p>
          <a:p>
            <a:pPr marL="457200" indent="-457200">
              <a:buFont typeface="+mj-lt"/>
              <a:buAutoNum type="arabicPeriod"/>
            </a:pPr>
            <a:r>
              <a:rPr lang="en-US" sz="2000" dirty="0"/>
              <a:t>Can we mutate the data returned by @wire method</a:t>
            </a:r>
          </a:p>
          <a:p>
            <a:pPr marL="457200" indent="-457200">
              <a:buFont typeface="+mj-lt"/>
              <a:buAutoNum type="arabicPeriod"/>
            </a:pPr>
            <a:r>
              <a:rPr lang="en-US" sz="2000" dirty="0"/>
              <a:t>Can we perform the DML from the apex method which is called from @wire adaptor?</a:t>
            </a:r>
          </a:p>
        </p:txBody>
      </p:sp>
    </p:spTree>
    <p:extLst>
      <p:ext uri="{BB962C8B-B14F-4D97-AF65-F5344CB8AC3E}">
        <p14:creationId xmlns:p14="http://schemas.microsoft.com/office/powerpoint/2010/main" val="915374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8693-08F0-47ED-8674-BB6DF0A7FEF8}"/>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3751FF36-1287-4141-88D4-0583931BCB3C}"/>
              </a:ext>
            </a:extLst>
          </p:cNvPr>
          <p:cNvSpPr>
            <a:spLocks noGrp="1"/>
          </p:cNvSpPr>
          <p:nvPr>
            <p:ph idx="1"/>
          </p:nvPr>
        </p:nvSpPr>
        <p:spPr/>
        <p:txBody>
          <a:bodyPr>
            <a:normAutofit/>
          </a:bodyPr>
          <a:lstStyle/>
          <a:p>
            <a:pPr marL="457200" indent="-457200">
              <a:buFont typeface="+mj-lt"/>
              <a:buAutoNum type="arabicPeriod"/>
            </a:pPr>
            <a:r>
              <a:rPr lang="en-US" sz="2000" dirty="0"/>
              <a:t>Create a LWC which will call the apex class method using @wire method that will return the list of top 10 accounts and do console.log for the data. Display the list of accounts in LWC.</a:t>
            </a:r>
          </a:p>
          <a:p>
            <a:pPr marL="457200" indent="-457200">
              <a:buFont typeface="+mj-lt"/>
              <a:buAutoNum type="arabicPeriod"/>
            </a:pPr>
            <a:r>
              <a:rPr lang="en-US" sz="2000" dirty="0"/>
              <a:t>Create a LWC which will call the apex class method using @wire method but make sure that the method will be called from a button click that will return the list of top 10 accounts and do console.log for the data. Display the list of accounts in LWC.</a:t>
            </a:r>
          </a:p>
          <a:p>
            <a:pPr marL="457200" indent="-457200">
              <a:buFont typeface="+mj-lt"/>
              <a:buAutoNum type="arabicPeriod"/>
            </a:pPr>
            <a:r>
              <a:rPr lang="en-US" sz="2000" dirty="0"/>
              <a:t>Create a LWC Component to display the input to create Account Record and have a button. On the Button click call a method, that method should create the account in Salesforce.</a:t>
            </a:r>
          </a:p>
        </p:txBody>
      </p:sp>
    </p:spTree>
    <p:extLst>
      <p:ext uri="{BB962C8B-B14F-4D97-AF65-F5344CB8AC3E}">
        <p14:creationId xmlns:p14="http://schemas.microsoft.com/office/powerpoint/2010/main" val="3809191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Day 7 - 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Use External Library in LWC</a:t>
            </a:r>
          </a:p>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Use Custom label in LWC</a:t>
            </a:r>
          </a:p>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How to use reusable CSS in LWC</a:t>
            </a:r>
          </a:p>
        </p:txBody>
      </p:sp>
    </p:spTree>
    <p:extLst>
      <p:ext uri="{BB962C8B-B14F-4D97-AF65-F5344CB8AC3E}">
        <p14:creationId xmlns:p14="http://schemas.microsoft.com/office/powerpoint/2010/main" val="8773057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2CB6-0686-48A0-B403-FC5727B20F1D}"/>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Use External Library in LWC</a:t>
            </a:r>
            <a:endParaRPr lang="en-US" dirty="0"/>
          </a:p>
        </p:txBody>
      </p:sp>
      <p:sp>
        <p:nvSpPr>
          <p:cNvPr id="3" name="Content Placeholder 2">
            <a:extLst>
              <a:ext uri="{FF2B5EF4-FFF2-40B4-BE49-F238E27FC236}">
                <a16:creationId xmlns:a16="http://schemas.microsoft.com/office/drawing/2014/main" id="{33CA4C4B-119E-4FF3-B5A2-344A1F971D9B}"/>
              </a:ext>
            </a:extLst>
          </p:cNvPr>
          <p:cNvSpPr>
            <a:spLocks noGrp="1"/>
          </p:cNvSpPr>
          <p:nvPr>
            <p:ph idx="1"/>
          </p:nvPr>
        </p:nvSpPr>
        <p:spPr/>
        <p:txBody>
          <a:bodyPr>
            <a:normAutofit/>
          </a:bodyPr>
          <a:lstStyle/>
          <a:p>
            <a:pPr marL="0" indent="0">
              <a:buNone/>
            </a:pPr>
            <a:r>
              <a:rPr lang="en-US" sz="2000" dirty="0"/>
              <a:t>You can use third-party JavaScript libraries with Lightning web components. For example, use a library with interactive charts and graphs or a library that reduces code complexity.</a:t>
            </a:r>
          </a:p>
          <a:p>
            <a:pPr marL="0" indent="0">
              <a:buNone/>
            </a:pPr>
            <a:endParaRPr lang="en-US" sz="2000" dirty="0"/>
          </a:p>
          <a:p>
            <a:pPr marL="457200" indent="-457200">
              <a:buFont typeface="+mj-lt"/>
              <a:buAutoNum type="arabicPeriod"/>
            </a:pPr>
            <a:r>
              <a:rPr lang="en-US" sz="2000" dirty="0"/>
              <a:t>Download the library from the third-party library's site.</a:t>
            </a:r>
          </a:p>
          <a:p>
            <a:pPr marL="457200" indent="-457200">
              <a:buFont typeface="+mj-lt"/>
              <a:buAutoNum type="arabicPeriod"/>
            </a:pPr>
            <a:r>
              <a:rPr lang="en-US" sz="2000" dirty="0"/>
              <a:t>Upload the library to your Salesforce organization as a static resource.</a:t>
            </a:r>
          </a:p>
          <a:p>
            <a:pPr marL="457200" indent="-457200">
              <a:buFont typeface="+mj-lt"/>
              <a:buAutoNum type="arabicPeriod"/>
            </a:pPr>
            <a:r>
              <a:rPr lang="en-US" sz="2000" dirty="0"/>
              <a:t>import </a:t>
            </a:r>
            <a:r>
              <a:rPr lang="en-US" sz="2000" dirty="0" err="1"/>
              <a:t>resourceName</a:t>
            </a:r>
            <a:r>
              <a:rPr lang="en-US" sz="2000" dirty="0"/>
              <a:t> from '@salesforce/</a:t>
            </a:r>
            <a:r>
              <a:rPr lang="en-US" sz="2000" dirty="0" err="1"/>
              <a:t>resourceUrl</a:t>
            </a:r>
            <a:r>
              <a:rPr lang="en-US" sz="2000" dirty="0"/>
              <a:t>/</a:t>
            </a:r>
            <a:r>
              <a:rPr lang="en-US" sz="2000" dirty="0" err="1"/>
              <a:t>resourceName</a:t>
            </a:r>
            <a:r>
              <a:rPr lang="en-US" sz="2000" dirty="0"/>
              <a:t>';</a:t>
            </a:r>
          </a:p>
          <a:p>
            <a:pPr marL="914400" lvl="1" indent="-457200">
              <a:buFont typeface="+mj-lt"/>
              <a:buAutoNum type="arabicPeriod"/>
            </a:pPr>
            <a:r>
              <a:rPr lang="en-US" sz="1600" dirty="0"/>
              <a:t>import { </a:t>
            </a:r>
            <a:r>
              <a:rPr lang="en-US" sz="1600" dirty="0" err="1"/>
              <a:t>loadStyle</a:t>
            </a:r>
            <a:r>
              <a:rPr lang="en-US" sz="1600" dirty="0"/>
              <a:t>, </a:t>
            </a:r>
            <a:r>
              <a:rPr lang="en-US" sz="1600" dirty="0" err="1"/>
              <a:t>loadScript</a:t>
            </a:r>
            <a:r>
              <a:rPr lang="en-US" sz="1600" dirty="0"/>
              <a:t> } from 'lightning/</a:t>
            </a:r>
            <a:r>
              <a:rPr lang="en-US" sz="1600" dirty="0" err="1"/>
              <a:t>platformResourceLoader</a:t>
            </a:r>
            <a:r>
              <a:rPr lang="en-US" sz="1600" dirty="0"/>
              <a:t>';</a:t>
            </a:r>
          </a:p>
          <a:p>
            <a:pPr marL="914400" lvl="1" indent="-457200">
              <a:buFont typeface="+mj-lt"/>
              <a:buAutoNum type="arabicPeriod"/>
            </a:pPr>
            <a:r>
              <a:rPr lang="en-US" sz="1600" dirty="0"/>
              <a:t>import </a:t>
            </a:r>
            <a:r>
              <a:rPr lang="en-US" sz="1600" dirty="0" err="1"/>
              <a:t>myLib</a:t>
            </a:r>
            <a:r>
              <a:rPr lang="en-US" sz="1600" dirty="0"/>
              <a:t> from '@salesforce/</a:t>
            </a:r>
            <a:r>
              <a:rPr lang="en-US" sz="1600" dirty="0" err="1"/>
              <a:t>resourceUrl</a:t>
            </a:r>
            <a:r>
              <a:rPr lang="en-US" sz="1600" dirty="0"/>
              <a:t>/</a:t>
            </a:r>
            <a:r>
              <a:rPr lang="en-US" sz="1600" dirty="0" err="1"/>
              <a:t>myLib</a:t>
            </a:r>
            <a:r>
              <a:rPr lang="en-US" sz="1600" dirty="0"/>
              <a:t>';</a:t>
            </a:r>
          </a:p>
          <a:p>
            <a:pPr marL="457200" indent="-457200">
              <a:buFont typeface="+mj-lt"/>
              <a:buAutoNum type="arabicPeriod"/>
            </a:pPr>
            <a:r>
              <a:rPr lang="en-US" sz="2000" dirty="0"/>
              <a:t>Load the library and call its functions in a then() method</a:t>
            </a:r>
          </a:p>
          <a:p>
            <a:pPr marL="457200" lvl="1" indent="0">
              <a:buNone/>
            </a:pPr>
            <a:r>
              <a:rPr lang="en-US" sz="1600" dirty="0" err="1"/>
              <a:t>loadScript</a:t>
            </a:r>
            <a:r>
              <a:rPr lang="en-US" sz="1600" dirty="0"/>
              <a:t>(this, </a:t>
            </a:r>
            <a:r>
              <a:rPr lang="en-US" sz="1600" dirty="0" err="1"/>
              <a:t>myLib</a:t>
            </a:r>
            <a:r>
              <a:rPr lang="en-US" sz="1600" dirty="0"/>
              <a:t> + '/myLib.js').then(() =&gt; {</a:t>
            </a:r>
          </a:p>
          <a:p>
            <a:pPr marL="457200" lvl="1" indent="0">
              <a:buNone/>
            </a:pPr>
            <a:r>
              <a:rPr lang="en-US" sz="1600" dirty="0"/>
              <a:t>	let result = </a:t>
            </a:r>
            <a:r>
              <a:rPr lang="en-US" sz="1600" dirty="0" err="1"/>
              <a:t>myLib.myFunction</a:t>
            </a:r>
            <a:r>
              <a:rPr lang="en-US" sz="1600" dirty="0"/>
              <a:t>(2,2);</a:t>
            </a:r>
          </a:p>
          <a:p>
            <a:pPr marL="457200" lvl="1" indent="0">
              <a:buNone/>
            </a:pPr>
            <a:r>
              <a:rPr lang="en-US" sz="1600" dirty="0"/>
              <a:t>});</a:t>
            </a:r>
          </a:p>
        </p:txBody>
      </p:sp>
    </p:spTree>
    <p:extLst>
      <p:ext uri="{BB962C8B-B14F-4D97-AF65-F5344CB8AC3E}">
        <p14:creationId xmlns:p14="http://schemas.microsoft.com/office/powerpoint/2010/main" val="507142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2CB6-0686-48A0-B403-FC5727B20F1D}"/>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Use External Library in LWC</a:t>
            </a:r>
            <a:endParaRPr lang="en-US" dirty="0"/>
          </a:p>
        </p:txBody>
      </p:sp>
      <p:sp>
        <p:nvSpPr>
          <p:cNvPr id="3" name="Content Placeholder 2">
            <a:extLst>
              <a:ext uri="{FF2B5EF4-FFF2-40B4-BE49-F238E27FC236}">
                <a16:creationId xmlns:a16="http://schemas.microsoft.com/office/drawing/2014/main" id="{33CA4C4B-119E-4FF3-B5A2-344A1F971D9B}"/>
              </a:ext>
            </a:extLst>
          </p:cNvPr>
          <p:cNvSpPr>
            <a:spLocks noGrp="1"/>
          </p:cNvSpPr>
          <p:nvPr>
            <p:ph idx="1"/>
          </p:nvPr>
        </p:nvSpPr>
        <p:spPr/>
        <p:txBody>
          <a:bodyPr>
            <a:normAutofit/>
          </a:bodyPr>
          <a:lstStyle/>
          <a:p>
            <a:pPr marL="342900" indent="-342900">
              <a:buFont typeface="+mj-lt"/>
              <a:buAutoNum type="arabicPeriod"/>
            </a:pPr>
            <a:r>
              <a:rPr lang="en-US" sz="1600" dirty="0">
                <a:hlinkClick r:id="rId2"/>
              </a:rPr>
              <a:t>https://www.chartjs.org/docs/latest/</a:t>
            </a:r>
            <a:endParaRPr lang="en-US" sz="1600" dirty="0"/>
          </a:p>
          <a:p>
            <a:pPr marL="342900" indent="-342900">
              <a:buFont typeface="+mj-lt"/>
              <a:buAutoNum type="arabicPeriod"/>
            </a:pPr>
            <a:r>
              <a:rPr lang="en-US" sz="1600" dirty="0"/>
              <a:t>Full Calendar v4 - </a:t>
            </a:r>
            <a:r>
              <a:rPr lang="en-US" sz="1600" dirty="0">
                <a:hlinkClick r:id="rId3"/>
              </a:rPr>
              <a:t>https://fullcalendar.io/docs/v4/getting-started</a:t>
            </a:r>
            <a:r>
              <a:rPr lang="en-US" sz="1600" dirty="0"/>
              <a:t> </a:t>
            </a:r>
          </a:p>
        </p:txBody>
      </p:sp>
      <p:pic>
        <p:nvPicPr>
          <p:cNvPr id="5" name="Picture 4">
            <a:extLst>
              <a:ext uri="{FF2B5EF4-FFF2-40B4-BE49-F238E27FC236}">
                <a16:creationId xmlns:a16="http://schemas.microsoft.com/office/drawing/2014/main" id="{F781AD9B-A510-42F7-9AFF-B561F037C953}"/>
              </a:ext>
            </a:extLst>
          </p:cNvPr>
          <p:cNvPicPr>
            <a:picLocks noChangeAspect="1"/>
          </p:cNvPicPr>
          <p:nvPr/>
        </p:nvPicPr>
        <p:blipFill>
          <a:blip r:embed="rId4"/>
          <a:stretch>
            <a:fillRect/>
          </a:stretch>
        </p:blipFill>
        <p:spPr>
          <a:xfrm>
            <a:off x="3135954" y="2537495"/>
            <a:ext cx="5920091" cy="3901878"/>
          </a:xfrm>
          <a:prstGeom prst="rect">
            <a:avLst/>
          </a:prstGeom>
        </p:spPr>
      </p:pic>
    </p:spTree>
    <p:extLst>
      <p:ext uri="{BB962C8B-B14F-4D97-AF65-F5344CB8AC3E}">
        <p14:creationId xmlns:p14="http://schemas.microsoft.com/office/powerpoint/2010/main" val="3297843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E29F-7DC5-495B-9D32-8235F32144A2}"/>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Use Custom label in LWC</a:t>
            </a:r>
            <a:endParaRPr lang="en-US" dirty="0"/>
          </a:p>
        </p:txBody>
      </p:sp>
      <p:sp>
        <p:nvSpPr>
          <p:cNvPr id="3" name="Content Placeholder 2">
            <a:extLst>
              <a:ext uri="{FF2B5EF4-FFF2-40B4-BE49-F238E27FC236}">
                <a16:creationId xmlns:a16="http://schemas.microsoft.com/office/drawing/2014/main" id="{F7CEF88E-4F2C-4E4A-99E3-60073107C9AC}"/>
              </a:ext>
            </a:extLst>
          </p:cNvPr>
          <p:cNvSpPr>
            <a:spLocks noGrp="1"/>
          </p:cNvSpPr>
          <p:nvPr>
            <p:ph idx="1"/>
          </p:nvPr>
        </p:nvSpPr>
        <p:spPr/>
        <p:txBody>
          <a:bodyPr>
            <a:normAutofit/>
          </a:bodyPr>
          <a:lstStyle/>
          <a:p>
            <a:pPr marL="0" indent="0">
              <a:buNone/>
            </a:pPr>
            <a:r>
              <a:rPr lang="en-US" sz="2000" dirty="0"/>
              <a:t>Custom labels are text values stored in Salesforce that can be translated into any language that Salesforce supports. </a:t>
            </a:r>
          </a:p>
          <a:p>
            <a:pPr marL="0" indent="0">
              <a:buNone/>
            </a:pPr>
            <a:r>
              <a:rPr lang="en-US" sz="2000" dirty="0"/>
              <a:t>Use custom labels to create multilingual applications that present information (for example, help text or error messages) in a user’s native language.</a:t>
            </a:r>
          </a:p>
          <a:p>
            <a:pPr marL="0" indent="0">
              <a:buNone/>
            </a:pPr>
            <a:endParaRPr lang="en-US" sz="2000" dirty="0"/>
          </a:p>
          <a:p>
            <a:pPr marL="0" indent="0">
              <a:buNone/>
            </a:pPr>
            <a:r>
              <a:rPr lang="en-US" sz="2000" dirty="0"/>
              <a:t>import </a:t>
            </a:r>
            <a:r>
              <a:rPr lang="en-US" sz="2000" dirty="0" err="1"/>
              <a:t>labelName</a:t>
            </a:r>
            <a:r>
              <a:rPr lang="en-US" sz="2000" dirty="0"/>
              <a:t> from '@salesforce/label/</a:t>
            </a:r>
            <a:r>
              <a:rPr lang="en-US" sz="2000" dirty="0" err="1"/>
              <a:t>labelReference</a:t>
            </a:r>
            <a:r>
              <a:rPr lang="en-US" sz="2000" dirty="0"/>
              <a:t>';</a:t>
            </a:r>
          </a:p>
        </p:txBody>
      </p:sp>
    </p:spTree>
    <p:extLst>
      <p:ext uri="{BB962C8B-B14F-4D97-AF65-F5344CB8AC3E}">
        <p14:creationId xmlns:p14="http://schemas.microsoft.com/office/powerpoint/2010/main" val="351636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05C0-8F1E-4C4A-8CE7-ED126E903753}"/>
              </a:ext>
            </a:extLst>
          </p:cNvPr>
          <p:cNvSpPr>
            <a:spLocks noGrp="1"/>
          </p:cNvSpPr>
          <p:nvPr>
            <p:ph type="title"/>
          </p:nvPr>
        </p:nvSpPr>
        <p:spPr/>
        <p:txBody>
          <a:bodyPr/>
          <a:lstStyle/>
          <a:p>
            <a:r>
              <a:rPr lang="en-US" dirty="0"/>
              <a:t>LWC is Preferred because?</a:t>
            </a:r>
          </a:p>
        </p:txBody>
      </p:sp>
      <p:sp>
        <p:nvSpPr>
          <p:cNvPr id="3" name="Content Placeholder 2">
            <a:extLst>
              <a:ext uri="{FF2B5EF4-FFF2-40B4-BE49-F238E27FC236}">
                <a16:creationId xmlns:a16="http://schemas.microsoft.com/office/drawing/2014/main" id="{F37B7363-5906-4FA6-A0C6-8A4943E680E7}"/>
              </a:ext>
            </a:extLst>
          </p:cNvPr>
          <p:cNvSpPr>
            <a:spLocks noGrp="1"/>
          </p:cNvSpPr>
          <p:nvPr>
            <p:ph idx="1"/>
          </p:nvPr>
        </p:nvSpPr>
        <p:spPr>
          <a:xfrm>
            <a:off x="838200" y="1690688"/>
            <a:ext cx="10515600" cy="5060308"/>
          </a:xfrm>
        </p:spPr>
        <p:txBody>
          <a:bodyPr>
            <a:noAutofit/>
          </a:bodyPr>
          <a:lstStyle/>
          <a:p>
            <a:r>
              <a:rPr lang="en-US" sz="2000" dirty="0"/>
              <a:t>ECMAScript</a:t>
            </a:r>
          </a:p>
          <a:p>
            <a:pPr lvl="1"/>
            <a:r>
              <a:rPr lang="en-US" sz="2000" dirty="0"/>
              <a:t>ES6 (ECMAScript 2015)</a:t>
            </a:r>
          </a:p>
          <a:p>
            <a:pPr lvl="1"/>
            <a:r>
              <a:rPr lang="en-US" sz="2000" dirty="0"/>
              <a:t>ES7 (ECMAScript 2016)</a:t>
            </a:r>
          </a:p>
          <a:p>
            <a:pPr lvl="1"/>
            <a:r>
              <a:rPr lang="en-US" sz="2000" dirty="0"/>
              <a:t>ES8 (ECMAScript 2017)—excluding Shared Memory and Atomics</a:t>
            </a:r>
          </a:p>
          <a:p>
            <a:pPr lvl="1"/>
            <a:r>
              <a:rPr lang="en-US" sz="2000" dirty="0"/>
              <a:t>ES9 (ECMAScript 2018)—including only Object Spread Properties (not Object Rest Properties)</a:t>
            </a:r>
          </a:p>
          <a:p>
            <a:r>
              <a:rPr lang="en-US" sz="2000" dirty="0"/>
              <a:t>Classes</a:t>
            </a:r>
          </a:p>
          <a:p>
            <a:r>
              <a:rPr lang="en-US" sz="2000" dirty="0"/>
              <a:t>Modules</a:t>
            </a:r>
          </a:p>
          <a:p>
            <a:r>
              <a:rPr lang="en-US" sz="2000" dirty="0"/>
              <a:t>Promises</a:t>
            </a:r>
          </a:p>
          <a:p>
            <a:r>
              <a:rPr lang="en-US" sz="2000" dirty="0"/>
              <a:t>Decorators</a:t>
            </a:r>
          </a:p>
          <a:p>
            <a:r>
              <a:rPr lang="en-US" sz="2000" dirty="0"/>
              <a:t>Web Components</a:t>
            </a:r>
          </a:p>
          <a:p>
            <a:r>
              <a:rPr lang="en-US" sz="2000" dirty="0"/>
              <a:t>Custom Elements</a:t>
            </a:r>
          </a:p>
          <a:p>
            <a:r>
              <a:rPr lang="en-US" sz="2000" dirty="0"/>
              <a:t>Shadow DOM</a:t>
            </a:r>
          </a:p>
          <a:p>
            <a:r>
              <a:rPr lang="en-US" sz="2000" dirty="0"/>
              <a:t>Templates and slots</a:t>
            </a:r>
          </a:p>
        </p:txBody>
      </p:sp>
    </p:spTree>
    <p:extLst>
      <p:ext uri="{BB962C8B-B14F-4D97-AF65-F5344CB8AC3E}">
        <p14:creationId xmlns:p14="http://schemas.microsoft.com/office/powerpoint/2010/main" val="37504781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4012-E59F-48BE-B763-74860575333B}"/>
              </a:ext>
            </a:extLst>
          </p:cNvPr>
          <p:cNvSpPr>
            <a:spLocks noGrp="1"/>
          </p:cNvSpPr>
          <p:nvPr>
            <p:ph type="title"/>
          </p:nvPr>
        </p:nvSpPr>
        <p:spPr/>
        <p:txBody>
          <a:bodyPr/>
          <a:lstStyle/>
          <a:p>
            <a:r>
              <a:rPr lang="en-US" dirty="0"/>
              <a:t>Share CSS</a:t>
            </a:r>
          </a:p>
        </p:txBody>
      </p:sp>
      <p:sp>
        <p:nvSpPr>
          <p:cNvPr id="3" name="Content Placeholder 2">
            <a:extLst>
              <a:ext uri="{FF2B5EF4-FFF2-40B4-BE49-F238E27FC236}">
                <a16:creationId xmlns:a16="http://schemas.microsoft.com/office/drawing/2014/main" id="{A3FCF270-CEC8-422F-B314-ED879C025193}"/>
              </a:ext>
            </a:extLst>
          </p:cNvPr>
          <p:cNvSpPr>
            <a:spLocks noGrp="1"/>
          </p:cNvSpPr>
          <p:nvPr>
            <p:ph idx="1"/>
          </p:nvPr>
        </p:nvSpPr>
        <p:spPr/>
        <p:txBody>
          <a:bodyPr>
            <a:normAutofit/>
          </a:bodyPr>
          <a:lstStyle/>
          <a:p>
            <a:pPr marL="0" indent="0">
              <a:buNone/>
            </a:pPr>
            <a:r>
              <a:rPr lang="en-US" sz="2000" dirty="0"/>
              <a:t>/* Syntax */</a:t>
            </a:r>
          </a:p>
          <a:p>
            <a:pPr marL="0" indent="0">
              <a:buNone/>
            </a:pPr>
            <a:r>
              <a:rPr lang="en-US" sz="2000" dirty="0"/>
              <a:t>@import 'namespace/</a:t>
            </a:r>
            <a:r>
              <a:rPr lang="en-US" sz="2000" dirty="0" err="1"/>
              <a:t>moduleName</a:t>
            </a:r>
            <a:r>
              <a:rPr lang="en-US" sz="2000" dirty="0"/>
              <a:t>';</a:t>
            </a:r>
          </a:p>
          <a:p>
            <a:pPr marL="0" indent="0">
              <a:buNone/>
            </a:pPr>
            <a:endParaRPr lang="en-US" sz="2000" dirty="0"/>
          </a:p>
          <a:p>
            <a:pPr marL="0" indent="0">
              <a:buNone/>
            </a:pPr>
            <a:r>
              <a:rPr lang="en-US" sz="2000" dirty="0"/>
              <a:t>/* Example */</a:t>
            </a:r>
          </a:p>
          <a:p>
            <a:pPr marL="0" indent="0">
              <a:buNone/>
            </a:pPr>
            <a:r>
              <a:rPr lang="en-US" sz="2000" dirty="0"/>
              <a:t>@import 'c/</a:t>
            </a:r>
            <a:r>
              <a:rPr lang="en-US" sz="2000" dirty="0" err="1"/>
              <a:t>cssLibrary</a:t>
            </a:r>
            <a:r>
              <a:rPr lang="en-US" sz="2000" dirty="0"/>
              <a:t>';</a:t>
            </a:r>
          </a:p>
        </p:txBody>
      </p:sp>
    </p:spTree>
    <p:extLst>
      <p:ext uri="{BB962C8B-B14F-4D97-AF65-F5344CB8AC3E}">
        <p14:creationId xmlns:p14="http://schemas.microsoft.com/office/powerpoint/2010/main" val="5623102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F21D-3003-4426-BA70-BD5F9579138F}"/>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0980DA96-91D4-4B95-857A-71533078F059}"/>
              </a:ext>
            </a:extLst>
          </p:cNvPr>
          <p:cNvSpPr>
            <a:spLocks noGrp="1"/>
          </p:cNvSpPr>
          <p:nvPr>
            <p:ph idx="1"/>
          </p:nvPr>
        </p:nvSpPr>
        <p:spPr/>
        <p:txBody>
          <a:bodyPr>
            <a:normAutofit/>
          </a:bodyPr>
          <a:lstStyle/>
          <a:p>
            <a:pPr marL="0" indent="0">
              <a:buNone/>
            </a:pPr>
            <a:r>
              <a:rPr lang="en-US" sz="2000" dirty="0"/>
              <a:t>Create Google Calendar to display the Events from Salesforce as well as from Google Calendar as well.</a:t>
            </a:r>
          </a:p>
          <a:p>
            <a:pPr marL="0" indent="0">
              <a:buNone/>
            </a:pPr>
            <a:endParaRPr lang="en-US" sz="2000" dirty="0"/>
          </a:p>
          <a:p>
            <a:pPr marL="0" indent="0">
              <a:buNone/>
            </a:pPr>
            <a:r>
              <a:rPr lang="en-US" sz="2000" dirty="0"/>
              <a:t>Here is the reference Link for the same - </a:t>
            </a:r>
            <a:r>
              <a:rPr lang="en-US" sz="2000" dirty="0">
                <a:hlinkClick r:id="rId2"/>
              </a:rPr>
              <a:t>events from Google Calendar</a:t>
            </a:r>
            <a:endParaRPr lang="en-US" sz="2000" dirty="0"/>
          </a:p>
          <a:p>
            <a:pPr marL="0" indent="0">
              <a:buNone/>
            </a:pPr>
            <a:endParaRPr lang="en-US" sz="2000" dirty="0"/>
          </a:p>
          <a:p>
            <a:pPr marL="0" indent="0">
              <a:buNone/>
            </a:pPr>
            <a:r>
              <a:rPr lang="en-US" sz="2000" dirty="0"/>
              <a:t>Also, implement the event click for date &amp; event. When User clicks on Date then open a new popup to add the Event for the same date. </a:t>
            </a:r>
          </a:p>
          <a:p>
            <a:pPr marL="0" indent="0">
              <a:buNone/>
            </a:pPr>
            <a:endParaRPr lang="en-US" sz="2000" dirty="0"/>
          </a:p>
          <a:p>
            <a:pPr marL="0" indent="0">
              <a:buNone/>
            </a:pPr>
            <a:r>
              <a:rPr lang="en-US" sz="2000" dirty="0"/>
              <a:t>If user clicks on the event and the event is of type Salesforce Event Open the Popup to display the event details.</a:t>
            </a:r>
          </a:p>
        </p:txBody>
      </p:sp>
    </p:spTree>
    <p:extLst>
      <p:ext uri="{BB962C8B-B14F-4D97-AF65-F5344CB8AC3E}">
        <p14:creationId xmlns:p14="http://schemas.microsoft.com/office/powerpoint/2010/main" val="11480342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F21D-3003-4426-BA70-BD5F9579138F}"/>
              </a:ext>
            </a:extLst>
          </p:cNvPr>
          <p:cNvSpPr>
            <a:spLocks noGrp="1"/>
          </p:cNvSpPr>
          <p:nvPr>
            <p:ph type="title"/>
          </p:nvPr>
        </p:nvSpPr>
        <p:spPr>
          <a:xfrm>
            <a:off x="838200" y="238666"/>
            <a:ext cx="10515600" cy="1325563"/>
          </a:xfrm>
        </p:spPr>
        <p:txBody>
          <a:bodyPr/>
          <a:lstStyle/>
          <a:p>
            <a:r>
              <a:rPr lang="en-US" dirty="0"/>
              <a:t>Assignment</a:t>
            </a:r>
          </a:p>
        </p:txBody>
      </p:sp>
      <p:pic>
        <p:nvPicPr>
          <p:cNvPr id="7" name="Picture 6">
            <a:extLst>
              <a:ext uri="{FF2B5EF4-FFF2-40B4-BE49-F238E27FC236}">
                <a16:creationId xmlns:a16="http://schemas.microsoft.com/office/drawing/2014/main" id="{A4DD5C50-CDDA-4B6D-9523-CC368192D1C3}"/>
              </a:ext>
            </a:extLst>
          </p:cNvPr>
          <p:cNvPicPr>
            <a:picLocks noChangeAspect="1"/>
          </p:cNvPicPr>
          <p:nvPr/>
        </p:nvPicPr>
        <p:blipFill>
          <a:blip r:embed="rId2"/>
          <a:stretch>
            <a:fillRect/>
          </a:stretch>
        </p:blipFill>
        <p:spPr>
          <a:xfrm>
            <a:off x="1940778" y="1420237"/>
            <a:ext cx="8310444" cy="5367021"/>
          </a:xfrm>
          <a:prstGeom prst="rect">
            <a:avLst/>
          </a:prstGeom>
        </p:spPr>
      </p:pic>
    </p:spTree>
    <p:extLst>
      <p:ext uri="{BB962C8B-B14F-4D97-AF65-F5344CB8AC3E}">
        <p14:creationId xmlns:p14="http://schemas.microsoft.com/office/powerpoint/2010/main" val="6839193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F21D-3003-4426-BA70-BD5F9579138F}"/>
              </a:ext>
            </a:extLst>
          </p:cNvPr>
          <p:cNvSpPr>
            <a:spLocks noGrp="1"/>
          </p:cNvSpPr>
          <p:nvPr>
            <p:ph type="title"/>
          </p:nvPr>
        </p:nvSpPr>
        <p:spPr/>
        <p:txBody>
          <a:bodyPr/>
          <a:lstStyle/>
          <a:p>
            <a:r>
              <a:rPr lang="en-US" dirty="0"/>
              <a:t>Assignment 2</a:t>
            </a:r>
          </a:p>
        </p:txBody>
      </p:sp>
      <p:sp>
        <p:nvSpPr>
          <p:cNvPr id="3" name="Content Placeholder 2">
            <a:extLst>
              <a:ext uri="{FF2B5EF4-FFF2-40B4-BE49-F238E27FC236}">
                <a16:creationId xmlns:a16="http://schemas.microsoft.com/office/drawing/2014/main" id="{0980DA96-91D4-4B95-857A-71533078F059}"/>
              </a:ext>
            </a:extLst>
          </p:cNvPr>
          <p:cNvSpPr>
            <a:spLocks noGrp="1"/>
          </p:cNvSpPr>
          <p:nvPr>
            <p:ph idx="1"/>
          </p:nvPr>
        </p:nvSpPr>
        <p:spPr/>
        <p:txBody>
          <a:bodyPr>
            <a:normAutofit/>
          </a:bodyPr>
          <a:lstStyle/>
          <a:p>
            <a:pPr marL="0" indent="0">
              <a:buNone/>
            </a:pPr>
            <a:r>
              <a:rPr lang="en-US" sz="2000" dirty="0"/>
              <a:t>Create a Lighting Web Component which will display all the opportunities using </a:t>
            </a:r>
            <a:r>
              <a:rPr lang="en-US" sz="2000" dirty="0" err="1"/>
              <a:t>Jquery</a:t>
            </a:r>
            <a:r>
              <a:rPr lang="en-US" sz="2000" dirty="0"/>
              <a:t> </a:t>
            </a:r>
            <a:r>
              <a:rPr lang="en-US" sz="2000" dirty="0" err="1"/>
              <a:t>DataTable</a:t>
            </a:r>
            <a:endParaRPr lang="en-US" sz="2000" dirty="0"/>
          </a:p>
        </p:txBody>
      </p:sp>
      <p:pic>
        <p:nvPicPr>
          <p:cNvPr id="5" name="Picture 4">
            <a:extLst>
              <a:ext uri="{FF2B5EF4-FFF2-40B4-BE49-F238E27FC236}">
                <a16:creationId xmlns:a16="http://schemas.microsoft.com/office/drawing/2014/main" id="{CA1E815B-E63A-4B7E-91CE-1E46B0E455F1}"/>
              </a:ext>
            </a:extLst>
          </p:cNvPr>
          <p:cNvPicPr>
            <a:picLocks noChangeAspect="1"/>
          </p:cNvPicPr>
          <p:nvPr/>
        </p:nvPicPr>
        <p:blipFill>
          <a:blip r:embed="rId2"/>
          <a:stretch>
            <a:fillRect/>
          </a:stretch>
        </p:blipFill>
        <p:spPr>
          <a:xfrm>
            <a:off x="2048432" y="2338195"/>
            <a:ext cx="8095135" cy="4154680"/>
          </a:xfrm>
          <a:prstGeom prst="rect">
            <a:avLst/>
          </a:prstGeom>
        </p:spPr>
      </p:pic>
    </p:spTree>
    <p:extLst>
      <p:ext uri="{BB962C8B-B14F-4D97-AF65-F5344CB8AC3E}">
        <p14:creationId xmlns:p14="http://schemas.microsoft.com/office/powerpoint/2010/main" val="3243855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Day 8 - 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Toast Event in LWC</a:t>
            </a:r>
          </a:p>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Page Reference in LWC</a:t>
            </a:r>
          </a:p>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Lightning Message Service</a:t>
            </a:r>
          </a:p>
        </p:txBody>
      </p:sp>
    </p:spTree>
    <p:extLst>
      <p:ext uri="{BB962C8B-B14F-4D97-AF65-F5344CB8AC3E}">
        <p14:creationId xmlns:p14="http://schemas.microsoft.com/office/powerpoint/2010/main" val="3533830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7E11-9BE8-4C4F-9D7D-238F7B5084BE}"/>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Toast Event in LWC</a:t>
            </a:r>
            <a:endParaRPr lang="en-US" dirty="0"/>
          </a:p>
        </p:txBody>
      </p:sp>
      <p:sp>
        <p:nvSpPr>
          <p:cNvPr id="3" name="Content Placeholder 2">
            <a:extLst>
              <a:ext uri="{FF2B5EF4-FFF2-40B4-BE49-F238E27FC236}">
                <a16:creationId xmlns:a16="http://schemas.microsoft.com/office/drawing/2014/main" id="{C775BD7F-6A2C-426D-AB63-D98FC1F88E15}"/>
              </a:ext>
            </a:extLst>
          </p:cNvPr>
          <p:cNvSpPr>
            <a:spLocks noGrp="1"/>
          </p:cNvSpPr>
          <p:nvPr>
            <p:ph idx="1"/>
          </p:nvPr>
        </p:nvSpPr>
        <p:spPr/>
        <p:txBody>
          <a:bodyPr>
            <a:normAutofit/>
          </a:bodyPr>
          <a:lstStyle/>
          <a:p>
            <a:pPr marL="0" indent="0">
              <a:buNone/>
            </a:pPr>
            <a:r>
              <a:rPr lang="en-US" sz="2000" dirty="0"/>
              <a:t>import { </a:t>
            </a:r>
            <a:r>
              <a:rPr lang="en-US" sz="2000" dirty="0" err="1"/>
              <a:t>ShowToastEvent</a:t>
            </a:r>
            <a:r>
              <a:rPr lang="en-US" sz="2000" dirty="0"/>
              <a:t> } from 'lightning/</a:t>
            </a:r>
            <a:r>
              <a:rPr lang="en-US" sz="2000" dirty="0" err="1"/>
              <a:t>platformShowToastEvent</a:t>
            </a:r>
            <a:r>
              <a:rPr lang="en-US" sz="2000"/>
              <a:t>';</a:t>
            </a:r>
          </a:p>
        </p:txBody>
      </p:sp>
    </p:spTree>
    <p:extLst>
      <p:ext uri="{BB962C8B-B14F-4D97-AF65-F5344CB8AC3E}">
        <p14:creationId xmlns:p14="http://schemas.microsoft.com/office/powerpoint/2010/main" val="17818182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Day 9 - 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Configuration File in LWC</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Record Page</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Home Page</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App Page</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TAB</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Community</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Flow</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Inbox</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Quick Action</a:t>
            </a:r>
          </a:p>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Use LWC inside VF Page</a:t>
            </a:r>
          </a:p>
        </p:txBody>
      </p:sp>
    </p:spTree>
    <p:extLst>
      <p:ext uri="{BB962C8B-B14F-4D97-AF65-F5344CB8AC3E}">
        <p14:creationId xmlns:p14="http://schemas.microsoft.com/office/powerpoint/2010/main" val="3182560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Day 10 - 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Lookup Component</a:t>
            </a:r>
          </a:p>
          <a:p>
            <a:pPr marL="685800" indent="-457200" rtl="0" fontAlgn="base">
              <a:lnSpc>
                <a:spcPct val="150000"/>
              </a:lnSpc>
              <a:spcBef>
                <a:spcPts val="0"/>
              </a:spcBef>
              <a:spcAft>
                <a:spcPts val="0"/>
              </a:spcAft>
              <a:buFont typeface="+mj-lt"/>
              <a:buAutoNum type="arabicPeriod"/>
            </a:pPr>
            <a:r>
              <a:rPr lang="en-US" sz="2000" dirty="0">
                <a:solidFill>
                  <a:srgbClr val="000000"/>
                </a:solidFill>
                <a:latin typeface="Georgia" panose="02040502050405020303" pitchFamily="18" charset="0"/>
              </a:rPr>
              <a:t>Picklist Component</a:t>
            </a:r>
            <a:endParaRPr lang="en-US" sz="20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23471395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Day 11 - 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err="1">
                <a:solidFill>
                  <a:srgbClr val="000000"/>
                </a:solidFill>
                <a:effectLst/>
                <a:latin typeface="Georgia" panose="02040502050405020303" pitchFamily="18" charset="0"/>
              </a:rPr>
              <a:t>Rendrer</a:t>
            </a:r>
            <a:r>
              <a:rPr lang="en-US" sz="2000" b="0" i="0" u="none" strike="noStrike" dirty="0">
                <a:solidFill>
                  <a:srgbClr val="000000"/>
                </a:solidFill>
                <a:effectLst/>
                <a:latin typeface="Georgia" panose="02040502050405020303" pitchFamily="18" charset="0"/>
              </a:rPr>
              <a:t> in LWC</a:t>
            </a:r>
          </a:p>
          <a:p>
            <a:pPr marL="685800" indent="-457200" rtl="0" fontAlgn="base">
              <a:lnSpc>
                <a:spcPct val="150000"/>
              </a:lnSpc>
              <a:spcBef>
                <a:spcPts val="0"/>
              </a:spcBef>
              <a:spcAft>
                <a:spcPts val="0"/>
              </a:spcAft>
              <a:buFont typeface="+mj-lt"/>
              <a:buAutoNum type="arabicPeriod"/>
            </a:pPr>
            <a:r>
              <a:rPr lang="en-US" sz="2000" dirty="0">
                <a:solidFill>
                  <a:srgbClr val="000000"/>
                </a:solidFill>
                <a:latin typeface="Georgia" panose="02040502050405020303" pitchFamily="18" charset="0"/>
              </a:rPr>
              <a:t>Work with Lighting Data Table in LWC</a:t>
            </a:r>
            <a:endParaRPr lang="en-US" sz="20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407882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Day 12 - 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Dynamic Add Delete Row in LWC</a:t>
            </a:r>
          </a:p>
          <a:p>
            <a:pPr marL="685800" indent="-457200" rtl="0" fontAlgn="base">
              <a:lnSpc>
                <a:spcPct val="150000"/>
              </a:lnSpc>
              <a:spcBef>
                <a:spcPts val="0"/>
              </a:spcBef>
              <a:spcAft>
                <a:spcPts val="0"/>
              </a:spcAft>
              <a:buFont typeface="+mj-lt"/>
              <a:buAutoNum type="arabicPeriod"/>
            </a:pPr>
            <a:r>
              <a:rPr lang="en-US" sz="1800" dirty="0">
                <a:solidFill>
                  <a:srgbClr val="000000"/>
                </a:solidFill>
                <a:latin typeface="Georgia" panose="02040502050405020303" pitchFamily="18" charset="0"/>
              </a:rPr>
              <a:t>Share code using JavaScript</a:t>
            </a:r>
            <a:endParaRPr lang="en-US" sz="20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97707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8BD9F1-0DDF-4F55-AD2D-9AF50DC69515}"/>
              </a:ext>
            </a:extLst>
          </p:cNvPr>
          <p:cNvPicPr>
            <a:picLocks noChangeAspect="1"/>
          </p:cNvPicPr>
          <p:nvPr/>
        </p:nvPicPr>
        <p:blipFill>
          <a:blip r:embed="rId2"/>
          <a:stretch>
            <a:fillRect/>
          </a:stretch>
        </p:blipFill>
        <p:spPr>
          <a:xfrm>
            <a:off x="2053534" y="0"/>
            <a:ext cx="8084932" cy="6858000"/>
          </a:xfrm>
          <a:prstGeom prst="rect">
            <a:avLst/>
          </a:prstGeom>
        </p:spPr>
      </p:pic>
    </p:spTree>
    <p:extLst>
      <p:ext uri="{BB962C8B-B14F-4D97-AF65-F5344CB8AC3E}">
        <p14:creationId xmlns:p14="http://schemas.microsoft.com/office/powerpoint/2010/main" val="2479138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Day 13 - 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Platform Events in LWC</a:t>
            </a:r>
          </a:p>
        </p:txBody>
      </p:sp>
    </p:spTree>
    <p:extLst>
      <p:ext uri="{BB962C8B-B14F-4D97-AF65-F5344CB8AC3E}">
        <p14:creationId xmlns:p14="http://schemas.microsoft.com/office/powerpoint/2010/main" val="13768824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302D-0C47-4A19-9686-7C80FC5AAFFB}"/>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584C9918-2346-4337-8B76-56D7D9A0040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5601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0531-8157-4866-961B-0BC635E6F554}"/>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4280F15F-CD26-48C7-A10B-9ABB54F07BAD}"/>
              </a:ext>
            </a:extLst>
          </p:cNvPr>
          <p:cNvSpPr>
            <a:spLocks noGrp="1"/>
          </p:cNvSpPr>
          <p:nvPr>
            <p:ph idx="1"/>
          </p:nvPr>
        </p:nvSpPr>
        <p:spPr>
          <a:xfrm>
            <a:off x="838200" y="1690688"/>
            <a:ext cx="10515600" cy="4351338"/>
          </a:xfrm>
        </p:spPr>
        <p:txBody>
          <a:bodyPr>
            <a:normAutofit fontScale="92500" lnSpcReduction="20000"/>
          </a:bodyPr>
          <a:lstStyle/>
          <a:p>
            <a:pPr marL="0" indent="0">
              <a:lnSpc>
                <a:spcPct val="150000"/>
              </a:lnSpc>
              <a:buNone/>
            </a:pPr>
            <a:r>
              <a:rPr lang="en-US" sz="2000" dirty="0"/>
              <a:t>With the power of the latest web stack, LWC comes with many different advantages over aura components as follows:</a:t>
            </a:r>
          </a:p>
          <a:p>
            <a:pPr marL="0" indent="0">
              <a:lnSpc>
                <a:spcPct val="150000"/>
              </a:lnSpc>
              <a:buNone/>
            </a:pPr>
            <a:endParaRPr lang="en-US" sz="2000" dirty="0"/>
          </a:p>
          <a:p>
            <a:pPr marL="457200" indent="-457200">
              <a:lnSpc>
                <a:spcPct val="150000"/>
              </a:lnSpc>
              <a:buFont typeface="+mj-lt"/>
              <a:buAutoNum type="arabicPeriod"/>
            </a:pPr>
            <a:r>
              <a:rPr lang="en-US" sz="2000" dirty="0"/>
              <a:t>Better performance</a:t>
            </a:r>
          </a:p>
          <a:p>
            <a:pPr marL="457200" indent="-457200">
              <a:lnSpc>
                <a:spcPct val="150000"/>
              </a:lnSpc>
              <a:buFont typeface="+mj-lt"/>
              <a:buAutoNum type="arabicPeriod"/>
            </a:pPr>
            <a:r>
              <a:rPr lang="en-US" sz="2000" dirty="0"/>
              <a:t>Modern web standards</a:t>
            </a:r>
          </a:p>
          <a:p>
            <a:pPr marL="457200" indent="-457200">
              <a:lnSpc>
                <a:spcPct val="150000"/>
              </a:lnSpc>
              <a:buFont typeface="+mj-lt"/>
              <a:buAutoNum type="arabicPeriod"/>
            </a:pPr>
            <a:r>
              <a:rPr lang="en-US" sz="2000" dirty="0"/>
              <a:t>Compatible with Aura components</a:t>
            </a:r>
          </a:p>
          <a:p>
            <a:pPr marL="457200" indent="-457200">
              <a:lnSpc>
                <a:spcPct val="150000"/>
              </a:lnSpc>
              <a:buFont typeface="+mj-lt"/>
              <a:buAutoNum type="arabicPeriod"/>
            </a:pPr>
            <a:r>
              <a:rPr lang="en-US" sz="2000" b="1" dirty="0"/>
              <a:t>Faster loading sites</a:t>
            </a:r>
          </a:p>
          <a:p>
            <a:pPr marL="457200" indent="-457200">
              <a:lnSpc>
                <a:spcPct val="150000"/>
              </a:lnSpc>
              <a:buFont typeface="+mj-lt"/>
              <a:buAutoNum type="arabicPeriod"/>
            </a:pPr>
            <a:r>
              <a:rPr lang="en-US" sz="2000" b="1" dirty="0"/>
              <a:t>Better security, better testing, and better browser compatibility</a:t>
            </a:r>
          </a:p>
          <a:p>
            <a:pPr marL="457200" indent="-457200">
              <a:lnSpc>
                <a:spcPct val="150000"/>
              </a:lnSpc>
              <a:buFont typeface="+mj-lt"/>
              <a:buAutoNum type="arabicPeriod"/>
            </a:pPr>
            <a:r>
              <a:rPr lang="en-US" sz="2000" dirty="0"/>
              <a:t>Ease of development</a:t>
            </a:r>
          </a:p>
        </p:txBody>
      </p:sp>
    </p:spTree>
    <p:extLst>
      <p:ext uri="{BB962C8B-B14F-4D97-AF65-F5344CB8AC3E}">
        <p14:creationId xmlns:p14="http://schemas.microsoft.com/office/powerpoint/2010/main" val="109413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54B8-C7B6-4EEB-BBEF-6B58F60F1F76}"/>
              </a:ext>
            </a:extLst>
          </p:cNvPr>
          <p:cNvSpPr>
            <a:spLocks noGrp="1"/>
          </p:cNvSpPr>
          <p:nvPr>
            <p:ph type="title"/>
          </p:nvPr>
        </p:nvSpPr>
        <p:spPr/>
        <p:txBody>
          <a:bodyPr/>
          <a:lstStyle/>
          <a:p>
            <a:r>
              <a:rPr lang="en-US" dirty="0"/>
              <a:t>Software Setup</a:t>
            </a:r>
          </a:p>
        </p:txBody>
      </p:sp>
      <p:sp>
        <p:nvSpPr>
          <p:cNvPr id="3" name="Content Placeholder 2">
            <a:extLst>
              <a:ext uri="{FF2B5EF4-FFF2-40B4-BE49-F238E27FC236}">
                <a16:creationId xmlns:a16="http://schemas.microsoft.com/office/drawing/2014/main" id="{896EDF57-8F19-41F6-87DB-8B5A05B3DDB6}"/>
              </a:ext>
            </a:extLst>
          </p:cNvPr>
          <p:cNvSpPr>
            <a:spLocks noGrp="1"/>
          </p:cNvSpPr>
          <p:nvPr>
            <p:ph idx="1"/>
          </p:nvPr>
        </p:nvSpPr>
        <p:spPr/>
        <p:txBody>
          <a:bodyPr/>
          <a:lstStyle/>
          <a:p>
            <a:pPr marL="571500" indent="-3429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VS Code</a:t>
            </a:r>
          </a:p>
          <a:p>
            <a:pPr marL="571500" indent="-342900" rtl="0" fontAlgn="base">
              <a:lnSpc>
                <a:spcPct val="150000"/>
              </a:lnSpc>
              <a:spcBef>
                <a:spcPts val="0"/>
              </a:spcBef>
              <a:spcAft>
                <a:spcPts val="0"/>
              </a:spcAft>
              <a:buFont typeface="+mj-lt"/>
              <a:buAutoNum type="arabicPeriod"/>
            </a:pPr>
            <a:r>
              <a:rPr lang="en-US" sz="1800" dirty="0">
                <a:solidFill>
                  <a:srgbClr val="000000"/>
                </a:solidFill>
                <a:latin typeface="Georgia" panose="02040502050405020303" pitchFamily="18" charset="0"/>
              </a:rPr>
              <a:t>JDK Installation (Zulu)</a:t>
            </a:r>
            <a:endParaRPr lang="en-US" sz="1800" b="0" i="0" u="none" strike="noStrike" dirty="0">
              <a:solidFill>
                <a:srgbClr val="000000"/>
              </a:solidFill>
              <a:effectLst/>
              <a:latin typeface="Georgia" panose="02040502050405020303" pitchFamily="18" charset="0"/>
            </a:endParaRPr>
          </a:p>
          <a:p>
            <a:pPr marL="571500" indent="-3429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Salesforce CLI</a:t>
            </a:r>
          </a:p>
          <a:p>
            <a:pPr marL="571500" indent="-3429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Salesforce Extension Pack</a:t>
            </a:r>
          </a:p>
          <a:p>
            <a:pPr marL="571500" indent="-3429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Important extensions like beautifier, bracket colorizer, </a:t>
            </a:r>
            <a:r>
              <a:rPr lang="en-US" sz="1800" b="0" i="0" u="none" strike="noStrike" dirty="0" err="1">
                <a:solidFill>
                  <a:srgbClr val="000000"/>
                </a:solidFill>
                <a:effectLst/>
                <a:latin typeface="Georgia" panose="02040502050405020303" pitchFamily="18" charset="0"/>
              </a:rPr>
              <a:t>etc</a:t>
            </a:r>
            <a:r>
              <a:rPr lang="en-US" sz="1800" b="0" i="0" u="none" strike="noStrike" dirty="0">
                <a:solidFill>
                  <a:srgbClr val="000000"/>
                </a:solidFill>
                <a:effectLst/>
                <a:latin typeface="Georgia" panose="02040502050405020303" pitchFamily="18" charset="0"/>
              </a:rPr>
              <a:t>, LWC Short Keys, LWC Builder</a:t>
            </a:r>
          </a:p>
        </p:txBody>
      </p:sp>
    </p:spTree>
    <p:extLst>
      <p:ext uri="{BB962C8B-B14F-4D97-AF65-F5344CB8AC3E}">
        <p14:creationId xmlns:p14="http://schemas.microsoft.com/office/powerpoint/2010/main" val="4122710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2372</TotalTime>
  <Words>3150</Words>
  <Application>Microsoft Office PowerPoint</Application>
  <PresentationFormat>Widescreen</PresentationFormat>
  <Paragraphs>391</Paragraphs>
  <Slides>71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Georgia</vt:lpstr>
      <vt:lpstr>Wingdings</vt:lpstr>
      <vt:lpstr>Office Theme</vt:lpstr>
      <vt:lpstr>Lightning Web Component</vt:lpstr>
      <vt:lpstr>Introduction</vt:lpstr>
      <vt:lpstr>Anatomy of LWC</vt:lpstr>
      <vt:lpstr>Anatomy of LWC</vt:lpstr>
      <vt:lpstr>LWC vs Aura</vt:lpstr>
      <vt:lpstr>LWC is Preferred because?</vt:lpstr>
      <vt:lpstr>PowerPoint Presentation</vt:lpstr>
      <vt:lpstr>Benefits</vt:lpstr>
      <vt:lpstr>Software Setup</vt:lpstr>
      <vt:lpstr>First Lightning Web Component</vt:lpstr>
      <vt:lpstr>Component Structure</vt:lpstr>
      <vt:lpstr>Questions</vt:lpstr>
      <vt:lpstr>Day 2 - Agenda</vt:lpstr>
      <vt:lpstr>Decorators in LWC</vt:lpstr>
      <vt:lpstr>Properties in Lightning Web Component</vt:lpstr>
      <vt:lpstr>Conditional Rendering</vt:lpstr>
      <vt:lpstr>Iterate through with List</vt:lpstr>
      <vt:lpstr>Iterate through with List</vt:lpstr>
      <vt:lpstr>Iterate through with List</vt:lpstr>
      <vt:lpstr>Questions</vt:lpstr>
      <vt:lpstr>Day 3 - Agenda</vt:lpstr>
      <vt:lpstr>Slots in LWC</vt:lpstr>
      <vt:lpstr>Call JavaScript Class method</vt:lpstr>
      <vt:lpstr>Getter Setter in LWC</vt:lpstr>
      <vt:lpstr>Component Composition</vt:lpstr>
      <vt:lpstr>Questions</vt:lpstr>
      <vt:lpstr>Day 4 - Agenda</vt:lpstr>
      <vt:lpstr>Shadow DOM</vt:lpstr>
      <vt:lpstr>Events</vt:lpstr>
      <vt:lpstr>Events</vt:lpstr>
      <vt:lpstr>PowerPoint Presentation</vt:lpstr>
      <vt:lpstr>Event Propagation</vt:lpstr>
      <vt:lpstr>Event Propagation</vt:lpstr>
      <vt:lpstr>Event Propagation</vt:lpstr>
      <vt:lpstr>Event Propagation</vt:lpstr>
      <vt:lpstr>Event Propagation</vt:lpstr>
      <vt:lpstr>Event Propagation</vt:lpstr>
      <vt:lpstr>Questions</vt:lpstr>
      <vt:lpstr>Assignment</vt:lpstr>
      <vt:lpstr>Day 5 - Agenda</vt:lpstr>
      <vt:lpstr>Lightning Data Service</vt:lpstr>
      <vt:lpstr>Lightning Data Service</vt:lpstr>
      <vt:lpstr>Work with Data using Base Components</vt:lpstr>
      <vt:lpstr>UIRecord API</vt:lpstr>
      <vt:lpstr>createRecord(recordInput)</vt:lpstr>
      <vt:lpstr>updateRecord(recordInput, clientOptions)</vt:lpstr>
      <vt:lpstr>deleteRecord(recordId)</vt:lpstr>
      <vt:lpstr>getRecord</vt:lpstr>
      <vt:lpstr>Questions</vt:lpstr>
      <vt:lpstr>Assignment</vt:lpstr>
      <vt:lpstr>Day 6 - Agenda</vt:lpstr>
      <vt:lpstr>@wire adaptor in Salesforce</vt:lpstr>
      <vt:lpstr>Imperative Apex</vt:lpstr>
      <vt:lpstr>Questions</vt:lpstr>
      <vt:lpstr>Assignment</vt:lpstr>
      <vt:lpstr>Day 7 - Agenda</vt:lpstr>
      <vt:lpstr>Use External Library in LWC</vt:lpstr>
      <vt:lpstr>Use External Library in LWC</vt:lpstr>
      <vt:lpstr>Use Custom label in LWC</vt:lpstr>
      <vt:lpstr>Share CSS</vt:lpstr>
      <vt:lpstr>Assignment</vt:lpstr>
      <vt:lpstr>Assignment</vt:lpstr>
      <vt:lpstr>Assignment 2</vt:lpstr>
      <vt:lpstr>Day 8 - Agenda</vt:lpstr>
      <vt:lpstr>Toast Event in LWC</vt:lpstr>
      <vt:lpstr>Day 9 - Agenda</vt:lpstr>
      <vt:lpstr>Day 10 - Agenda</vt:lpstr>
      <vt:lpstr>Day 11 - Agenda</vt:lpstr>
      <vt:lpstr>Day 12 - Agenda</vt:lpstr>
      <vt:lpstr>Day 13 - Agenda</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Web Component</dc:title>
  <dc:creator>Amit Singh</dc:creator>
  <cp:lastModifiedBy>Amit Singh</cp:lastModifiedBy>
  <cp:revision>152</cp:revision>
  <dcterms:created xsi:type="dcterms:W3CDTF">2022-03-20T02:32:17Z</dcterms:created>
  <dcterms:modified xsi:type="dcterms:W3CDTF">2022-04-04T17:47:04Z</dcterms:modified>
</cp:coreProperties>
</file>