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413" r:id="rId4"/>
    <p:sldId id="26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9" r:id="rId13"/>
    <p:sldId id="430" r:id="rId14"/>
    <p:sldId id="428" r:id="rId15"/>
    <p:sldId id="267" r:id="rId16"/>
    <p:sldId id="268" r:id="rId17"/>
    <p:sldId id="271" r:id="rId18"/>
    <p:sldId id="406" r:id="rId19"/>
    <p:sldId id="272" r:id="rId20"/>
    <p:sldId id="269" r:id="rId21"/>
  </p:sldIdLst>
  <p:sldSz cx="121793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tG0cZuGjMYf2exNnIuCNDzrnH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4350" y="685800"/>
            <a:ext cx="609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e5d13c8b_0_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b4e5d13c8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7c47de05_0_3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ac7c47de0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35662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b535662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d27524c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1100"/>
              </a:spcAft>
              <a:buSzPts val="1100"/>
              <a:buNone/>
            </a:pPr>
            <a:endParaRPr sz="1200">
              <a:solidFill>
                <a:srgbClr val="58595A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bd27524c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f7d4ef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b2f7d4ef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3257" y="685800"/>
            <a:ext cx="6091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3257" y="685800"/>
            <a:ext cx="6091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1 - Title Slide_ A_LOCATION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>
            <a:off x="0" y="0"/>
            <a:ext cx="12179699" cy="68580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spcFirstLastPara="1" wrap="square" lIns="121825" tIns="60900" rIns="121825" bIns="60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t="9"/>
          <a:stretch/>
        </p:blipFill>
        <p:spPr>
          <a:xfrm>
            <a:off x="0" y="4275"/>
            <a:ext cx="12179802" cy="68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566928" y="4854475"/>
            <a:ext cx="7666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66928" y="992775"/>
            <a:ext cx="65601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2"/>
          </p:nvPr>
        </p:nvSpPr>
        <p:spPr>
          <a:xfrm>
            <a:off x="566928" y="3778825"/>
            <a:ext cx="6560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776" y="475600"/>
            <a:ext cx="3422603" cy="57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b2f7d4eff6_0_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831" y="-13185"/>
            <a:ext cx="12300101" cy="69188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b2f7d4eff6_0_155"/>
          <p:cNvSpPr txBox="1">
            <a:spLocks noGrp="1"/>
          </p:cNvSpPr>
          <p:nvPr>
            <p:ph type="body" idx="1"/>
          </p:nvPr>
        </p:nvSpPr>
        <p:spPr>
          <a:xfrm>
            <a:off x="855710" y="3673702"/>
            <a:ext cx="10472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b2f7d4eff6_0_155"/>
          <p:cNvSpPr txBox="1">
            <a:spLocks noGrp="1"/>
          </p:cNvSpPr>
          <p:nvPr>
            <p:ph type="title"/>
          </p:nvPr>
        </p:nvSpPr>
        <p:spPr>
          <a:xfrm>
            <a:off x="841222" y="2492782"/>
            <a:ext cx="10472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blue">
  <p:cSld name="Section divider blu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b2f7d4eff6_0_1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047"/>
            <a:ext cx="12179802" cy="68511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b2f7d4eff6_0_159"/>
          <p:cNvSpPr txBox="1">
            <a:spLocks noGrp="1"/>
          </p:cNvSpPr>
          <p:nvPr>
            <p:ph type="title"/>
          </p:nvPr>
        </p:nvSpPr>
        <p:spPr>
          <a:xfrm>
            <a:off x="608991" y="2613392"/>
            <a:ext cx="10951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b2f7d4eff6_0_159"/>
          <p:cNvSpPr/>
          <p:nvPr/>
        </p:nvSpPr>
        <p:spPr>
          <a:xfrm>
            <a:off x="-1" y="-4308"/>
            <a:ext cx="174300" cy="68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b2f7d4eff6_0_159"/>
          <p:cNvSpPr txBox="1">
            <a:spLocks noGrp="1"/>
          </p:cNvSpPr>
          <p:nvPr>
            <p:ph type="body" idx="1"/>
          </p:nvPr>
        </p:nvSpPr>
        <p:spPr>
          <a:xfrm>
            <a:off x="608991" y="3643088"/>
            <a:ext cx="1095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26-61FF-4DFC-B684-474B2D45A5D1}" type="datetimeFigureOut">
              <a:rPr lang="en-IN" smtClean="0"/>
              <a:t>2021-05-29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0321-9DD7-40BB-B16F-EDA0C110E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566925" y="1750375"/>
            <a:ext cx="110460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2f7d4eff6_0_271"/>
          <p:cNvSpPr txBox="1">
            <a:spLocks noGrp="1"/>
          </p:cNvSpPr>
          <p:nvPr>
            <p:ph type="title"/>
          </p:nvPr>
        </p:nvSpPr>
        <p:spPr>
          <a:xfrm>
            <a:off x="608992" y="0"/>
            <a:ext cx="8667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b2f7d4eff6_0_271"/>
          <p:cNvSpPr txBox="1">
            <a:spLocks noGrp="1"/>
          </p:cNvSpPr>
          <p:nvPr>
            <p:ph type="sldNum" idx="12"/>
          </p:nvPr>
        </p:nvSpPr>
        <p:spPr>
          <a:xfrm>
            <a:off x="10875280" y="6339100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b2f7d4eff6_0_271"/>
          <p:cNvSpPr txBox="1">
            <a:spLocks noGrp="1"/>
          </p:cNvSpPr>
          <p:nvPr>
            <p:ph type="body" idx="1"/>
          </p:nvPr>
        </p:nvSpPr>
        <p:spPr>
          <a:xfrm>
            <a:off x="608990" y="1206500"/>
            <a:ext cx="10950600" cy="50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0875280" y="6339100"/>
            <a:ext cx="6842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08990" y="1206501"/>
            <a:ext cx="10950558" cy="500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608992" y="0"/>
            <a:ext cx="8667032" cy="90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12192000" cy="68886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/>
          </a:blip>
          <a:srcRect r="10"/>
          <a:stretch/>
        </p:blipFill>
        <p:spPr>
          <a:xfrm>
            <a:off x="0" y="0"/>
            <a:ext cx="12179805" cy="68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2292675" y="2777125"/>
            <a:ext cx="75330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pic>
        <p:nvPicPr>
          <p:cNvPr id="35" name="Google Shape;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250" y="316850"/>
            <a:ext cx="3435820" cy="5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">
          <p15:clr>
            <a:srgbClr val="FA7B17"/>
          </p15:clr>
        </p15:guide>
        <p15:guide id="2" pos="529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bleed image and text">
  <p:cSld name="Half bleed image an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2f7d4eff6_0_164"/>
          <p:cNvSpPr txBox="1">
            <a:spLocks noGrp="1"/>
          </p:cNvSpPr>
          <p:nvPr>
            <p:ph type="title"/>
          </p:nvPr>
        </p:nvSpPr>
        <p:spPr>
          <a:xfrm>
            <a:off x="608992" y="0"/>
            <a:ext cx="8667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b2f7d4eff6_0_164"/>
          <p:cNvSpPr txBox="1">
            <a:spLocks noGrp="1"/>
          </p:cNvSpPr>
          <p:nvPr>
            <p:ph type="sldNum" idx="12"/>
          </p:nvPr>
        </p:nvSpPr>
        <p:spPr>
          <a:xfrm>
            <a:off x="10875280" y="6339100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gb2f7d4eff6_0_164"/>
          <p:cNvSpPr>
            <a:spLocks noGrp="1"/>
          </p:cNvSpPr>
          <p:nvPr>
            <p:ph type="pic" idx="2"/>
          </p:nvPr>
        </p:nvSpPr>
        <p:spPr>
          <a:xfrm>
            <a:off x="5438827" y="914400"/>
            <a:ext cx="67410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A0D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0DF"/>
              </a:buClr>
              <a:buSzPts val="2000"/>
              <a:buFont typeface="Open Sans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A0DF"/>
              </a:buClr>
              <a:buSzPts val="1600"/>
              <a:buFont typeface="Open Sans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A0D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gb2f7d4eff6_0_164"/>
          <p:cNvSpPr txBox="1">
            <a:spLocks noGrp="1"/>
          </p:cNvSpPr>
          <p:nvPr>
            <p:ph type="body" idx="1"/>
          </p:nvPr>
        </p:nvSpPr>
        <p:spPr>
          <a:xfrm>
            <a:off x="623427" y="1206500"/>
            <a:ext cx="4133700" cy="50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9 - Thank You_Slide 2">
  <p:cSld name="MAIN_POINT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0"/>
            <a:ext cx="12192000" cy="68886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r="10"/>
          <a:stretch/>
        </p:blipFill>
        <p:spPr>
          <a:xfrm>
            <a:off x="0" y="0"/>
            <a:ext cx="12179805" cy="68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 txBox="1"/>
          <p:nvPr/>
        </p:nvSpPr>
        <p:spPr>
          <a:xfrm>
            <a:off x="3395825" y="2448400"/>
            <a:ext cx="54618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609595" y="5429734"/>
            <a:ext cx="1042500" cy="1042500"/>
          </a:xfrm>
          <a:prstGeom prst="ellipse">
            <a:avLst/>
          </a:prstGeom>
          <a:solidFill>
            <a:srgbClr val="000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775" y="475600"/>
            <a:ext cx="3422601" cy="5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_Basic">
  <p:cSld name="Basic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571077" y="139701"/>
            <a:ext cx="110379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571077" y="1688084"/>
            <a:ext cx="11037900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2000"/>
              <a:buChar char="●"/>
              <a:defRPr sz="2000">
                <a:solidFill>
                  <a:srgbClr val="5B5B5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1800"/>
              <a:buChar char="○"/>
              <a:defRPr>
                <a:solidFill>
                  <a:srgbClr val="5B5B5B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1600"/>
              <a:buChar char="■"/>
              <a:defRPr>
                <a:solidFill>
                  <a:srgbClr val="5B5B5B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1400"/>
              <a:buChar char="●"/>
              <a:defRPr>
                <a:solidFill>
                  <a:srgbClr val="5B5B5B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2000"/>
              <a:buChar char="○"/>
              <a:defRPr>
                <a:solidFill>
                  <a:srgbClr val="5B5B5B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1800"/>
              <a:buChar char="■"/>
              <a:defRPr sz="2000">
                <a:solidFill>
                  <a:srgbClr val="5B5B5B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1600"/>
              <a:buChar char="●"/>
              <a:defRPr sz="2000">
                <a:solidFill>
                  <a:srgbClr val="5B5B5B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5B5B5B"/>
              </a:buClr>
              <a:buSzPts val="1400"/>
              <a:buChar char="○"/>
              <a:defRPr sz="2000">
                <a:solidFill>
                  <a:srgbClr val="5B5B5B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5B5B5B"/>
              </a:buClr>
              <a:buSzPts val="1200"/>
              <a:buChar char="■"/>
              <a:defRPr sz="2000"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3167" y="6091237"/>
            <a:ext cx="615900" cy="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608992" y="0"/>
            <a:ext cx="8667032" cy="90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10875280" y="6339100"/>
            <a:ext cx="6842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608990" y="1685925"/>
            <a:ext cx="1095055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909"/>
            <a:ext cx="12179800" cy="68541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576075" y="93222"/>
            <a:ext cx="88626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0" y="0"/>
            <a:ext cx="12189001" cy="549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spcFirstLastPara="1" wrap="square" lIns="121825" tIns="60900" rIns="121825" bIns="60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571500" y="1750375"/>
            <a:ext cx="110460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50778" y="475607"/>
            <a:ext cx="3435851" cy="579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EA4335"/>
          </p15:clr>
        </p15:guide>
        <p15:guide id="2" pos="52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rahinthecloud.wordpress.com/2021/01/19/create-multiple-nested-records-using-the-salesforce-composite-api-mulesoft-connec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elp.salesforce.com/articleView?id=platform_events.htm&amp;type=5" TargetMode="External"/><Relationship Id="rId5" Type="http://schemas.openxmlformats.org/officeDocument/2006/relationships/hyperlink" Target="https://trailhead.salesforce.com/modules/platform_events_basics" TargetMode="External"/><Relationship Id="rId4" Type="http://schemas.openxmlformats.org/officeDocument/2006/relationships/hyperlink" Target="https://developer.salesforce.com/docs/atlas.en-us.platform_events.meta/platform_event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ups.mulesoft.com/sura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etup@mulesof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20349" y="4392138"/>
            <a:ext cx="76668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[5th June 2021]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214250" y="884650"/>
            <a:ext cx="71469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dirty="0"/>
              <a:t>Coimbatore</a:t>
            </a:r>
            <a:r>
              <a:rPr lang="en" dirty="0"/>
              <a:t> MuleSoft Meetup Group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2"/>
          </p:nvPr>
        </p:nvSpPr>
        <p:spPr>
          <a:xfrm>
            <a:off x="214250" y="3778825"/>
            <a:ext cx="69129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" sz="3100" dirty="0">
                <a:latin typeface="Calibri"/>
                <a:ea typeface="Calibri"/>
                <a:cs typeface="Calibri"/>
                <a:sym typeface="Calibri"/>
              </a:rPr>
              <a:t>Power of LWC + MuleSoft with PE</a:t>
            </a:r>
            <a:endParaRPr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823B7-A327-4067-9A2D-2C71110A8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D1CD-2840-4459-AC92-A637994D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Event - </a:t>
            </a:r>
            <a:r>
              <a:rPr lang="en-US" sz="2000" dirty="0">
                <a:latin typeface="Georgia" panose="02040502050405020303" pitchFamily="18" charset="0"/>
              </a:rPr>
              <a:t>A change in state that is meaningful in a business process. </a:t>
            </a:r>
          </a:p>
          <a:p>
            <a:pPr marL="76200" indent="0">
              <a:buNone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Event message - </a:t>
            </a:r>
            <a:r>
              <a:rPr lang="en-US" sz="2000" dirty="0">
                <a:latin typeface="Georgia" panose="02040502050405020303" pitchFamily="18" charset="0"/>
              </a:rPr>
              <a:t>A message that contains data about the event. Also known as an event notification. </a:t>
            </a:r>
          </a:p>
          <a:p>
            <a:pPr marL="76200" indent="0">
              <a:buNone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Event producer - </a:t>
            </a:r>
            <a:r>
              <a:rPr lang="en-US" sz="2000" dirty="0">
                <a:latin typeface="Georgia" panose="02040502050405020303" pitchFamily="18" charset="0"/>
              </a:rPr>
              <a:t>The publisher of an event message. For example, an order placement app.</a:t>
            </a:r>
          </a:p>
          <a:p>
            <a:pPr marL="76200" indent="0">
              <a:buNone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Event channel - </a:t>
            </a:r>
            <a:r>
              <a:rPr lang="en-US" sz="2000" dirty="0">
                <a:latin typeface="Georgia" panose="02040502050405020303" pitchFamily="18" charset="0"/>
              </a:rPr>
              <a:t>A stream of events on which an event producer sends event messages and event consumers read those messages. </a:t>
            </a:r>
          </a:p>
          <a:p>
            <a:pPr marL="76200" indent="0">
              <a:buNone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Event consumer - </a:t>
            </a:r>
            <a:r>
              <a:rPr lang="en-US" sz="2000" dirty="0">
                <a:latin typeface="Georgia" panose="02040502050405020303" pitchFamily="18" charset="0"/>
              </a:rPr>
              <a:t>A subscriber to a channel that receives messages from the channel. </a:t>
            </a:r>
          </a:p>
          <a:p>
            <a:pPr marL="76200" indent="0">
              <a:buNone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Event bus - </a:t>
            </a:r>
            <a:r>
              <a:rPr lang="en-US" sz="2000" dirty="0">
                <a:latin typeface="Georgia" panose="02040502050405020303" pitchFamily="18" charset="0"/>
              </a:rPr>
              <a:t>A communication and storage service that enables event streaming using the publish-subscribe model. The event bus enables the retrieval of stored event messages at any time during the retention window.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48BE6-3A10-461F-AD1A-2299B608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Event-Driven Systems</a:t>
            </a:r>
          </a:p>
        </p:txBody>
      </p:sp>
    </p:spTree>
    <p:extLst>
      <p:ext uri="{BB962C8B-B14F-4D97-AF65-F5344CB8AC3E}">
        <p14:creationId xmlns:p14="http://schemas.microsoft.com/office/powerpoint/2010/main" val="8112472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58D59-DC69-4341-A40A-E5AF43D650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D8B003-08D4-4ED9-B59A-B458C70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Connect MuleSoft with Salesforce</a:t>
            </a:r>
            <a:endParaRPr lang="en-IN" dirty="0"/>
          </a:p>
        </p:txBody>
      </p:sp>
      <p:pic>
        <p:nvPicPr>
          <p:cNvPr id="1026" name="Picture 2" descr="Computer nao tiere GIF - Find on GIFER">
            <a:extLst>
              <a:ext uri="{FF2B5EF4-FFF2-40B4-BE49-F238E27FC236}">
                <a16:creationId xmlns:a16="http://schemas.microsoft.com/office/drawing/2014/main" id="{ADE9A0A0-7B1B-4351-B37E-05A3975DC0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14" y="-599680"/>
            <a:ext cx="8080310" cy="76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001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9D5C5-30D2-4795-81EB-F34550720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9DB0-830F-488F-91C5-D113F97F4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You are working as an Integration developer for a company called AWB Computing. AWB Computing is a dealer of parts of heavy vehicles. The sales representatives needs a functionality to check if the customer is eligible for discount or not and if eligible then what amount.</a:t>
            </a:r>
          </a:p>
          <a:p>
            <a:pPr marL="7620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7620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 big problem is that Sales reps are in salesforce and the discount details related to those customers are sitting inside an external database. Currently sales resp needs to pull a report and then find the correct customer to see if the customer is eligible or not and sometimes there are errors as well. </a:t>
            </a:r>
          </a:p>
          <a:p>
            <a:pPr marL="7620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7620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To help the reps you need to develop a solution which will make the sales rep task easy.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AE721-9CDA-4E4B-9A0F-24DDFFC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Scenario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0278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557DC-3E56-4D5B-ABA9-A1094E617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F0A0-829D-42E0-8654-5AADDA6AE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Your architect team have came up with a solution that they will use below component as part of solution.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Platform Event to send the Custom Information &amp; Platform event to get the discount details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MuleSoft listening the Platform Event, Checking the Discount Details and again publishing the Platform Event.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Lightning Web Component for the user interface where sales rep can provide customer details and see the discount details.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C071CD-3571-48D8-A59A-6820A566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6149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889EC-3173-4BC3-B991-56782F9E6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AB28F8-D0C1-451F-B669-55934D5C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n-IN" dirty="0"/>
          </a:p>
        </p:txBody>
      </p:sp>
      <p:pic>
        <p:nvPicPr>
          <p:cNvPr id="5" name="Picture 2" descr="Computer nao tiere GIF - Find on GIFER">
            <a:extLst>
              <a:ext uri="{FF2B5EF4-FFF2-40B4-BE49-F238E27FC236}">
                <a16:creationId xmlns:a16="http://schemas.microsoft.com/office/drawing/2014/main" id="{1558D541-E3F0-4F83-B199-42CA519316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14" y="-599680"/>
            <a:ext cx="8080310" cy="76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150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27524c58_0_40"/>
          <p:cNvSpPr txBox="1">
            <a:spLocks noGrp="1"/>
          </p:cNvSpPr>
          <p:nvPr>
            <p:ph type="body" idx="1"/>
          </p:nvPr>
        </p:nvSpPr>
        <p:spPr>
          <a:xfrm>
            <a:off x="100175" y="1095300"/>
            <a:ext cx="11948100" cy="5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IN" sz="2100" dirty="0">
              <a:hlinkClick r:id="rId3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IN" sz="2100" dirty="0">
                <a:hlinkClick r:id="rId4"/>
              </a:rPr>
              <a:t>https://developer.salesforce.com/docs/atlas.en-us.platform_events.meta/platform_events/</a:t>
            </a:r>
            <a:endParaRPr lang="en-IN" sz="21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IN" sz="2100" dirty="0">
                <a:hlinkClick r:id="rId5"/>
              </a:rPr>
              <a:t>https://trailhead.salesforce.com/modules/platform_events_basics</a:t>
            </a:r>
            <a:endParaRPr lang="en-IN" sz="21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IN" sz="2100">
                <a:hlinkClick r:id="rId6"/>
              </a:rPr>
              <a:t>https://help.salesforce.com/articleView?id=platform_events.htm&amp;type=5</a:t>
            </a:r>
            <a:endParaRPr lang="en-IN" sz="210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sz="2100" dirty="0"/>
          </a:p>
        </p:txBody>
      </p:sp>
      <p:sp>
        <p:nvSpPr>
          <p:cNvPr id="150" name="Google Shape;150;gbd27524c58_0_40"/>
          <p:cNvSpPr txBox="1">
            <a:spLocks noGrp="1"/>
          </p:cNvSpPr>
          <p:nvPr>
            <p:ph type="title"/>
          </p:nvPr>
        </p:nvSpPr>
        <p:spPr>
          <a:xfrm>
            <a:off x="0" y="67550"/>
            <a:ext cx="4163228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51" name="Google Shape;151;gbd27524c58_0_40"/>
          <p:cNvSpPr txBox="1"/>
          <p:nvPr/>
        </p:nvSpPr>
        <p:spPr>
          <a:xfrm>
            <a:off x="8728857" y="6356350"/>
            <a:ext cx="284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f7d4eff6_0_179"/>
          <p:cNvSpPr txBox="1">
            <a:spLocks noGrp="1"/>
          </p:cNvSpPr>
          <p:nvPr>
            <p:ph type="ctrTitle"/>
          </p:nvPr>
        </p:nvSpPr>
        <p:spPr>
          <a:xfrm>
            <a:off x="2292675" y="2777125"/>
            <a:ext cx="75330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body" idx="4294967295"/>
          </p:nvPr>
        </p:nvSpPr>
        <p:spPr>
          <a:xfrm>
            <a:off x="1047197" y="3797027"/>
            <a:ext cx="10472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300">
                <a:solidFill>
                  <a:schemeClr val="lt1"/>
                </a:solidFill>
              </a:rPr>
              <a:t>Get ready to WIN a Special Gift from MuleSoft Community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ctrTitle"/>
          </p:nvPr>
        </p:nvSpPr>
        <p:spPr>
          <a:xfrm>
            <a:off x="2323150" y="2584775"/>
            <a:ext cx="75330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Quiz Time</a:t>
            </a:r>
            <a:endParaRPr sz="4000"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2650" y="200577"/>
            <a:ext cx="3779325" cy="25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0" y="118646"/>
            <a:ext cx="8862600" cy="961500"/>
          </a:xfrm>
        </p:spPr>
        <p:txBody>
          <a:bodyPr/>
          <a:lstStyle/>
          <a:p>
            <a:r>
              <a:rPr lang="en-IN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30" y="1346284"/>
            <a:ext cx="10858841" cy="3625766"/>
          </a:xfrm>
        </p:spPr>
        <p:txBody>
          <a:bodyPr/>
          <a:lstStyle/>
          <a:p>
            <a:pPr marL="101600" indent="0">
              <a:buNone/>
            </a:pPr>
            <a:r>
              <a:rPr lang="en-IN" sz="3200" dirty="0"/>
              <a:t>Requests in a composite call are called...?</a:t>
            </a:r>
          </a:p>
          <a:p>
            <a:pPr marL="101600" indent="0">
              <a:buNone/>
            </a:pPr>
            <a:endParaRPr lang="en-US" sz="3200" dirty="0"/>
          </a:p>
          <a:p>
            <a:pPr marL="101600" indent="0">
              <a:buNone/>
            </a:pPr>
            <a:r>
              <a:rPr lang="en-US" sz="3200" dirty="0"/>
              <a:t>a. </a:t>
            </a:r>
            <a:r>
              <a:rPr lang="en-US" sz="3200" dirty="0" err="1"/>
              <a:t>Subrequests</a:t>
            </a:r>
            <a:endParaRPr lang="en-US" sz="3200" dirty="0"/>
          </a:p>
          <a:p>
            <a:pPr marL="101600" indent="0">
              <a:buNone/>
            </a:pPr>
            <a:r>
              <a:rPr lang="en-US" sz="3200" dirty="0"/>
              <a:t>b. </a:t>
            </a:r>
            <a:r>
              <a:rPr lang="en-US" sz="3200" dirty="0" err="1"/>
              <a:t>Duplicaterequests</a:t>
            </a:r>
            <a:endParaRPr lang="en-US" sz="3200" dirty="0"/>
          </a:p>
          <a:p>
            <a:pPr marL="101600" indent="0">
              <a:buNone/>
            </a:pPr>
            <a:r>
              <a:rPr lang="en-US" sz="3200" dirty="0"/>
              <a:t>c. </a:t>
            </a:r>
            <a:r>
              <a:rPr lang="en-US" sz="3200" dirty="0" err="1"/>
              <a:t>Childrequests</a:t>
            </a:r>
            <a:endParaRPr lang="en-US" sz="3200" dirty="0"/>
          </a:p>
          <a:p>
            <a:pPr marL="101600" indent="0">
              <a:buNone/>
            </a:pPr>
            <a:r>
              <a:rPr lang="en-US" sz="3200" dirty="0"/>
              <a:t>d. None of the Above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0321-9DD7-40BB-B16F-EDA0C110E22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2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sldNum" idx="12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8" name="Google Shape;258;p12"/>
          <p:cNvSpPr txBox="1">
            <a:spLocks noGrp="1"/>
          </p:cNvSpPr>
          <p:nvPr>
            <p:ph type="body" idx="1"/>
          </p:nvPr>
        </p:nvSpPr>
        <p:spPr>
          <a:xfrm>
            <a:off x="576075" y="1303900"/>
            <a:ext cx="110460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           </a:t>
            </a:r>
            <a:r>
              <a:rPr lang="en" b="1" dirty="0"/>
              <a:t>Share</a:t>
            </a:r>
            <a:r>
              <a:rPr lang="en" dirty="0"/>
              <a:t>:</a:t>
            </a:r>
            <a:endParaRPr dirty="0"/>
          </a:p>
          <a:p>
            <a:pPr marL="1219200" lvl="1" indent="-4318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Tweet your pictures using the hashtag #SuratMuleSoftMeetup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219200" lvl="1" indent="-4318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Invite your network to join: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https://meetups.mulesoft.com/surat/</a:t>
            </a:r>
            <a:endParaRPr sz="2000" dirty="0"/>
          </a:p>
          <a:p>
            <a:pPr marL="1219200" lvl="1" indent="-4318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787400" lvl="1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Feedback</a:t>
            </a:r>
            <a:r>
              <a:rPr lang="en" dirty="0"/>
              <a:t>:</a:t>
            </a:r>
            <a:endParaRPr dirty="0"/>
          </a:p>
          <a:p>
            <a:pPr marL="609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1219200" lvl="1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Fill out the survey feedback and suggest topics for upcoming events</a:t>
            </a:r>
            <a:endParaRPr sz="2000" dirty="0"/>
          </a:p>
          <a:p>
            <a:pPr marL="1219200" lvl="1" indent="-4318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Contact MuleSoft at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meetups@mulesoft.com</a:t>
            </a:r>
            <a:r>
              <a:rPr lang="en" sz="2000" dirty="0"/>
              <a:t> for ways to improve the program</a:t>
            </a:r>
            <a:endParaRPr sz="2000" dirty="0"/>
          </a:p>
          <a:p>
            <a:pPr marL="1219200" lvl="1" indent="-4318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Reach out to either </a:t>
            </a:r>
            <a:r>
              <a:rPr lang="en-IN" sz="2000" dirty="0"/>
              <a:t>Jitendra Bafna or Nitish Jain</a:t>
            </a:r>
            <a:r>
              <a:rPr lang="en" sz="2000" dirty="0"/>
              <a:t>to suggest topics for next Meetup</a:t>
            </a:r>
            <a:endParaRPr sz="2000" dirty="0"/>
          </a:p>
          <a:p>
            <a:pPr marL="121920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121920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121920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endParaRPr dirty="0"/>
          </a:p>
        </p:txBody>
      </p:sp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What’s next?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e5d13c8b_0_1"/>
          <p:cNvSpPr txBox="1">
            <a:spLocks noGrp="1"/>
          </p:cNvSpPr>
          <p:nvPr>
            <p:ph type="title"/>
          </p:nvPr>
        </p:nvSpPr>
        <p:spPr>
          <a:xfrm>
            <a:off x="393235" y="163453"/>
            <a:ext cx="8667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 b="1" dirty="0"/>
              <a:t>Speaker</a:t>
            </a:r>
            <a:endParaRPr sz="4000" b="1" dirty="0"/>
          </a:p>
        </p:txBody>
      </p:sp>
      <p:sp>
        <p:nvSpPr>
          <p:cNvPr id="90" name="Google Shape;90;gb4e5d13c8b_0_1"/>
          <p:cNvSpPr txBox="1">
            <a:spLocks noGrp="1"/>
          </p:cNvSpPr>
          <p:nvPr>
            <p:ph type="sldNum" idx="12"/>
          </p:nvPr>
        </p:nvSpPr>
        <p:spPr>
          <a:xfrm>
            <a:off x="10875280" y="6339100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92;gb4e5d13c8b_0_1">
            <a:extLst>
              <a:ext uri="{FF2B5EF4-FFF2-40B4-BE49-F238E27FC236}">
                <a16:creationId xmlns:a16="http://schemas.microsoft.com/office/drawing/2014/main" id="{36B589EF-5F73-4BC1-991E-F8A43BC11A40}"/>
              </a:ext>
            </a:extLst>
          </p:cNvPr>
          <p:cNvSpPr txBox="1"/>
          <p:nvPr/>
        </p:nvSpPr>
        <p:spPr>
          <a:xfrm>
            <a:off x="248033" y="949507"/>
            <a:ext cx="8059800" cy="525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" sz="2400" b="1" dirty="0">
                <a:solidFill>
                  <a:schemeClr val="dk2"/>
                </a:solidFill>
              </a:rPr>
              <a:t>About Speaker: AMIT SINGH ( 2X SALESFORCE MVP )</a:t>
            </a:r>
          </a:p>
          <a:p>
            <a:pPr>
              <a:buClr>
                <a:schemeClr val="dk2"/>
              </a:buClr>
              <a:buSzPts val="2400"/>
            </a:pPr>
            <a:endParaRPr sz="2400" b="1" dirty="0">
              <a:solidFill>
                <a:schemeClr val="dk2"/>
              </a:solidFill>
            </a:endParaRP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6.7+ years of Technical Experience in Salesforce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2+ Years of Expereince in MuleSoft</a:t>
            </a:r>
            <a:endParaRPr sz="1600" dirty="0">
              <a:solidFill>
                <a:srgbClr val="1D1D1C"/>
              </a:solidFill>
              <a:ea typeface="Verdana"/>
            </a:endParaRP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16 times Salesforce Certified &amp; MCD1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Faridaba Mule Meetup Leader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Kanpur Salesforce Meetup Chapter leader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Founder of </a:t>
            </a:r>
            <a:r>
              <a:rPr lang="en" sz="1600" b="1" dirty="0">
                <a:solidFill>
                  <a:srgbClr val="1D1D1C"/>
                </a:solidFill>
                <a:ea typeface="Verdana"/>
              </a:rPr>
              <a:t>SFDCPanther.com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YouTube at sfdcpanther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D1D1C"/>
                </a:solidFill>
                <a:ea typeface="Verdana"/>
              </a:rPr>
              <a:t>Co-Orgnizator at ApexHours</a:t>
            </a:r>
          </a:p>
          <a:p>
            <a:pPr marL="1371234" lvl="2" indent="-450484">
              <a:lnSpc>
                <a:spcPct val="150000"/>
              </a:lnSpc>
              <a:spcBef>
                <a:spcPts val="0"/>
              </a:spcBef>
              <a:buClr>
                <a:srgbClr val="00A0DF"/>
              </a:buClr>
              <a:buSzPts val="1898"/>
              <a:buFont typeface="Wingdings" panose="05000000000000000000" pitchFamily="2" charset="2"/>
              <a:buChar char="Ø"/>
            </a:pPr>
            <a:r>
              <a:rPr lang="en" sz="1600" b="0" i="0" u="none" strike="noStrike" cap="none" dirty="0">
                <a:solidFill>
                  <a:srgbClr val="1D1D1C"/>
                </a:solidFill>
                <a:latin typeface="Arial"/>
                <a:ea typeface="Verdana"/>
                <a:cs typeface="Arial"/>
                <a:sym typeface="Arial"/>
              </a:rPr>
              <a:t>Connect me /in/simplyamit &amp; @cloudyamit / @sfdc_panther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2FC28-F160-43C2-846D-CBA01DF3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652" y="4748270"/>
            <a:ext cx="1707615" cy="173931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D3BD74-020A-463E-9EBD-85E3DA20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307833" y="1751918"/>
            <a:ext cx="2996352" cy="2996352"/>
          </a:xfrm>
          <a:prstGeom prst="ellipse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ctrTitle"/>
          </p:nvPr>
        </p:nvSpPr>
        <p:spPr>
          <a:xfrm>
            <a:off x="2292675" y="2777125"/>
            <a:ext cx="75330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7c47de05_0_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</a:pPr>
            <a:r>
              <a:rPr lang="en" dirty="0"/>
              <a:t>CHEERS..!!</a:t>
            </a:r>
            <a:endParaRPr dirty="0"/>
          </a:p>
        </p:txBody>
      </p:sp>
      <p:sp>
        <p:nvSpPr>
          <p:cNvPr id="186" name="Google Shape;186;gac7c47de05_0_330"/>
          <p:cNvSpPr txBox="1">
            <a:spLocks noGrp="1"/>
          </p:cNvSpPr>
          <p:nvPr>
            <p:ph type="body" idx="1"/>
          </p:nvPr>
        </p:nvSpPr>
        <p:spPr>
          <a:xfrm>
            <a:off x="566925" y="1232716"/>
            <a:ext cx="11046000" cy="498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We have prizes to give away!</a:t>
            </a:r>
            <a:endParaRPr dirty="0"/>
          </a:p>
          <a:p>
            <a:pPr marL="277812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3 Winners a special prize is ready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gac7c47de05_0_3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87" name="Google Shape;187;gac7c47de05_0_330"/>
          <p:cNvGrpSpPr/>
          <p:nvPr/>
        </p:nvGrpSpPr>
        <p:grpSpPr>
          <a:xfrm>
            <a:off x="653151" y="5140383"/>
            <a:ext cx="10944300" cy="1227502"/>
            <a:chOff x="0" y="7732"/>
            <a:chExt cx="10944300" cy="812700"/>
          </a:xfrm>
        </p:grpSpPr>
        <p:sp>
          <p:nvSpPr>
            <p:cNvPr id="188" name="Google Shape;188;gac7c47de05_0_330"/>
            <p:cNvSpPr/>
            <p:nvPr/>
          </p:nvSpPr>
          <p:spPr>
            <a:xfrm>
              <a:off x="0" y="7732"/>
              <a:ext cx="10944300" cy="812700"/>
            </a:xfrm>
            <a:prstGeom prst="rect">
              <a:avLst/>
            </a:prstGeom>
            <a:solidFill>
              <a:srgbClr val="32303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endParaRPr sz="1800" b="0" i="0" u="none" strike="noStrike" cap="none">
                <a:solidFill>
                  <a:srgbClr val="1D1D1C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9" name="Google Shape;189;gac7c47de05_0_330"/>
            <p:cNvSpPr txBox="1"/>
            <p:nvPr/>
          </p:nvSpPr>
          <p:spPr>
            <a:xfrm>
              <a:off x="0" y="60078"/>
              <a:ext cx="10944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Helvetica Neue"/>
                <a:buNone/>
              </a:pPr>
              <a:r>
                <a:rPr lang="en" sz="20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SHOW OF HANDS: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Helvetica Neue"/>
                <a:buNone/>
              </a:pPr>
              <a:r>
                <a:rPr lang="en" sz="20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 Members With Us.!!</a:t>
              </a:r>
              <a:endParaRPr sz="2000" b="0" i="0" u="none" strike="noStrike" cap="none">
                <a:solidFill>
                  <a:srgbClr val="1D1D1C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90" name="Google Shape;190;gac7c47de05_0_3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1612" y="2125512"/>
            <a:ext cx="4953002" cy="301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ac7c47de05_0_33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83110">
            <a:off x="845553" y="2062425"/>
            <a:ext cx="3053040" cy="228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35662bcc_0_0"/>
          <p:cNvSpPr txBox="1">
            <a:spLocks noGrp="1"/>
          </p:cNvSpPr>
          <p:nvPr>
            <p:ph type="body" idx="1"/>
          </p:nvPr>
        </p:nvSpPr>
        <p:spPr>
          <a:xfrm>
            <a:off x="469975" y="1085450"/>
            <a:ext cx="11240400" cy="405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" sz="2000" dirty="0"/>
              <a:t>What is LWC ( Introduction in Short )</a:t>
            </a:r>
            <a:endParaRPr sz="2000"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" sz="2000" dirty="0"/>
              <a:t>What are Salesforce Platform Events?</a:t>
            </a:r>
            <a:endParaRPr sz="2000"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" sz="2000" dirty="0"/>
              <a:t>Hands on how to Connect MuleSoft with Salesforce.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/>
              <a:t>Scenario Overview</a:t>
            </a:r>
            <a:endParaRPr sz="2000"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/>
              <a:t>Live Implementations of the Scenario</a:t>
            </a:r>
            <a:endParaRPr sz="2000"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/>
              <a:t>Questions &amp; Answers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" sz="2000" dirty="0"/>
              <a:t>Quiz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" sz="2000" dirty="0"/>
              <a:t>Networking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/>
          </a:p>
        </p:txBody>
      </p:sp>
      <p:sp>
        <p:nvSpPr>
          <p:cNvPr id="99" name="Google Shape;99;gb535662bcc_0_0"/>
          <p:cNvSpPr txBox="1">
            <a:spLocks noGrp="1"/>
          </p:cNvSpPr>
          <p:nvPr>
            <p:ph type="title"/>
          </p:nvPr>
        </p:nvSpPr>
        <p:spPr>
          <a:xfrm>
            <a:off x="277777" y="0"/>
            <a:ext cx="11544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0" name="Google Shape;100;gb535662bcc_0_0"/>
          <p:cNvSpPr txBox="1"/>
          <p:nvPr/>
        </p:nvSpPr>
        <p:spPr>
          <a:xfrm>
            <a:off x="8728857" y="6356350"/>
            <a:ext cx="284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962F2-8127-461F-8276-7FBEC190A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62A3-F6B0-45AC-8102-8CC66AF88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Lightning web components are custom HTML elements built using HTML and modern JavaScript. Lightning web components and Aura components can coexist and interoperate on a page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Lightning Web Components uses core Web Components standards and provides only what’s necessary to perform well in browsers supported by Salesforce.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C6E0E-C4BD-443B-B2C0-7F4B78B4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LWC ( Lightning Web Component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6477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34F0F-4890-4CD9-A21B-0320CCFC7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BE9A-1329-40CA-A4FC-0900EB8EA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Use platform events to connect business processes in Salesforce and external sources through the exchange of real-time event data. 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Platform events are secure and scalable. 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Define fields to customize your platform event data.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Platform Event works on Event Driven Architecture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A message can stay in the event bus for max up-to </a:t>
            </a: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72 hours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  <a:latin typeface="Georgia" panose="02040502050405020303" pitchFamily="18" charset="0"/>
              </a:rPr>
              <a:t>You can not retrieve platform Events using SOQL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2987C-B9CD-43A4-B421-5887A516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1607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4A1B4-8A03-441F-B97D-ED1484556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D352-D569-4428-9C51-3C5E6246F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ACA991-96C1-42E4-AD97-DD27AED0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 ( Publish subscribe 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5528C-AFB6-4B43-BE6A-FE2D8F67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" y="1206500"/>
            <a:ext cx="10961320" cy="49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109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76705-55FB-49E3-93EC-783C1B51C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D43FF-F9D7-4DD1-B580-933563E06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2B6CF4-BA18-4ED0-A79B-E2F9C545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Management ( Salesforce to App 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47180-6233-49B8-A2AA-129923B8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6" y="1206501"/>
            <a:ext cx="11020202" cy="4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94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AD8B2-CF21-476C-BB32-EE08AE607D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3241-4627-48A1-8510-5CDC0B07F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4FB567-D8BA-4F68-B5B7-C2131BB1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Management ( App to Salesforce 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82518-5338-4E76-9C0B-9ADCF60C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1" y="1164827"/>
            <a:ext cx="10961320" cy="49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66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3.0">
  <a:themeElements>
    <a:clrScheme name="Simple Light">
      <a:dk1>
        <a:srgbClr val="00A0DF"/>
      </a:dk1>
      <a:lt1>
        <a:srgbClr val="FFFFFF"/>
      </a:lt1>
      <a:dk2>
        <a:srgbClr val="59575C"/>
      </a:dk2>
      <a:lt2>
        <a:srgbClr val="F1F1F1"/>
      </a:lt2>
      <a:accent1>
        <a:srgbClr val="999899"/>
      </a:accent1>
      <a:accent2>
        <a:srgbClr val="01607C"/>
      </a:accent2>
      <a:accent3>
        <a:srgbClr val="00B39C"/>
      </a:accent3>
      <a:accent4>
        <a:srgbClr val="5E66F9"/>
      </a:accent4>
      <a:accent5>
        <a:srgbClr val="0097A7"/>
      </a:accent5>
      <a:accent6>
        <a:srgbClr val="BCD85F"/>
      </a:accent6>
      <a:hlink>
        <a:srgbClr val="00A0D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812</Words>
  <Application>Microsoft Office PowerPoint</Application>
  <PresentationFormat>Custom</PresentationFormat>
  <Paragraphs>106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Helvetica Neue</vt:lpstr>
      <vt:lpstr>Verdana</vt:lpstr>
      <vt:lpstr>Wingdings</vt:lpstr>
      <vt:lpstr>Calibri</vt:lpstr>
      <vt:lpstr>Georgia</vt:lpstr>
      <vt:lpstr>Open Sans</vt:lpstr>
      <vt:lpstr>MuleSoft Corporate 3.0</vt:lpstr>
      <vt:lpstr>Coimbatore MuleSoft Meetup Group</vt:lpstr>
      <vt:lpstr>Speaker</vt:lpstr>
      <vt:lpstr>CHEERS..!!</vt:lpstr>
      <vt:lpstr>Agenda</vt:lpstr>
      <vt:lpstr>Introduction to LWC ( Lightning Web Component )</vt:lpstr>
      <vt:lpstr>Platform Events</vt:lpstr>
      <vt:lpstr>Event Driven Architecture ( Publish subscribe )</vt:lpstr>
      <vt:lpstr>Order Management ( Salesforce to App )</vt:lpstr>
      <vt:lpstr>Order Management ( App to Salesforce )</vt:lpstr>
      <vt:lpstr>Components of Event-Driven Systems</vt:lpstr>
      <vt:lpstr>Connect MuleSoft with Salesforce</vt:lpstr>
      <vt:lpstr>Scenario Overview</vt:lpstr>
      <vt:lpstr>Solution Overview</vt:lpstr>
      <vt:lpstr>Live Demo</vt:lpstr>
      <vt:lpstr>References</vt:lpstr>
      <vt:lpstr>Q&amp;A</vt:lpstr>
      <vt:lpstr>Quiz Time</vt:lpstr>
      <vt:lpstr>Question 1</vt:lpstr>
      <vt:lpstr>What’s next?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Surat MuleSoft Meetup Group</dc:title>
  <cp:lastModifiedBy>Amit Singh</cp:lastModifiedBy>
  <cp:revision>33</cp:revision>
  <dcterms:modified xsi:type="dcterms:W3CDTF">2021-05-29T14:01:31Z</dcterms:modified>
</cp:coreProperties>
</file>