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277" r:id="rId4"/>
    <p:sldId id="278" r:id="rId5"/>
    <p:sldId id="264" r:id="rId6"/>
    <p:sldId id="279" r:id="rId7"/>
    <p:sldId id="265" r:id="rId8"/>
    <p:sldId id="280" r:id="rId9"/>
    <p:sldId id="282" r:id="rId10"/>
    <p:sldId id="266" r:id="rId11"/>
    <p:sldId id="284" r:id="rId12"/>
    <p:sldId id="285" r:id="rId13"/>
    <p:sldId id="286" r:id="rId14"/>
    <p:sldId id="289" r:id="rId15"/>
    <p:sldId id="283" r:id="rId16"/>
    <p:sldId id="287" r:id="rId17"/>
    <p:sldId id="281" r:id="rId18"/>
    <p:sldId id="291" r:id="rId19"/>
    <p:sldId id="295" r:id="rId20"/>
    <p:sldId id="296" r:id="rId21"/>
    <p:sldId id="292" r:id="rId22"/>
    <p:sldId id="288" r:id="rId23"/>
    <p:sldId id="293" r:id="rId24"/>
    <p:sldId id="294" r:id="rId25"/>
    <p:sldId id="267" r:id="rId26"/>
    <p:sldId id="297" r:id="rId27"/>
    <p:sldId id="298" r:id="rId28"/>
    <p:sldId id="303" r:id="rId29"/>
    <p:sldId id="299" r:id="rId30"/>
    <p:sldId id="300" r:id="rId31"/>
    <p:sldId id="301" r:id="rId32"/>
    <p:sldId id="304" r:id="rId33"/>
    <p:sldId id="305" r:id="rId34"/>
    <p:sldId id="302" r:id="rId35"/>
    <p:sldId id="275" r:id="rId36"/>
    <p:sldId id="306" r:id="rId37"/>
    <p:sldId id="276" r:id="rId38"/>
    <p:sldId id="307" r:id="rId39"/>
    <p:sldId id="308" r:id="rId40"/>
    <p:sldId id="263" r:id="rId41"/>
    <p:sldId id="309" r:id="rId42"/>
    <p:sldId id="269" r:id="rId43"/>
    <p:sldId id="310" r:id="rId44"/>
    <p:sldId id="311" r:id="rId45"/>
    <p:sldId id="360" r:id="rId46"/>
    <p:sldId id="361" r:id="rId47"/>
    <p:sldId id="362" r:id="rId48"/>
    <p:sldId id="363" r:id="rId49"/>
    <p:sldId id="364" r:id="rId50"/>
    <p:sldId id="365" r:id="rId51"/>
    <p:sldId id="270" r:id="rId52"/>
    <p:sldId id="313" r:id="rId53"/>
    <p:sldId id="312" r:id="rId54"/>
    <p:sldId id="314" r:id="rId55"/>
    <p:sldId id="271" r:id="rId56"/>
    <p:sldId id="317" r:id="rId57"/>
    <p:sldId id="315" r:id="rId58"/>
    <p:sldId id="316" r:id="rId59"/>
    <p:sldId id="318" r:id="rId60"/>
    <p:sldId id="319" r:id="rId61"/>
    <p:sldId id="320" r:id="rId62"/>
    <p:sldId id="272" r:id="rId63"/>
    <p:sldId id="321" r:id="rId64"/>
    <p:sldId id="322" r:id="rId65"/>
    <p:sldId id="323" r:id="rId66"/>
    <p:sldId id="273" r:id="rId67"/>
    <p:sldId id="324" r:id="rId68"/>
    <p:sldId id="325" r:id="rId69"/>
    <p:sldId id="329" r:id="rId70"/>
    <p:sldId id="336" r:id="rId71"/>
    <p:sldId id="335" r:id="rId72"/>
    <p:sldId id="330" r:id="rId73"/>
    <p:sldId id="334" r:id="rId74"/>
    <p:sldId id="326" r:id="rId75"/>
    <p:sldId id="327" r:id="rId76"/>
    <p:sldId id="328" r:id="rId77"/>
    <p:sldId id="337" r:id="rId78"/>
    <p:sldId id="338" r:id="rId79"/>
    <p:sldId id="339" r:id="rId80"/>
    <p:sldId id="340" r:id="rId81"/>
    <p:sldId id="342" r:id="rId82"/>
    <p:sldId id="343" r:id="rId83"/>
    <p:sldId id="344" r:id="rId84"/>
    <p:sldId id="345" r:id="rId85"/>
    <p:sldId id="346" r:id="rId86"/>
    <p:sldId id="348" r:id="rId87"/>
    <p:sldId id="347" r:id="rId88"/>
    <p:sldId id="274" r:id="rId89"/>
    <p:sldId id="349" r:id="rId90"/>
    <p:sldId id="352" r:id="rId91"/>
    <p:sldId id="350" r:id="rId92"/>
    <p:sldId id="351" r:id="rId93"/>
    <p:sldId id="353" r:id="rId94"/>
    <p:sldId id="354" r:id="rId95"/>
    <p:sldId id="355" r:id="rId96"/>
    <p:sldId id="356" r:id="rId97"/>
    <p:sldId id="357" r:id="rId98"/>
    <p:sldId id="359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70D65-3AAF-4528-B1C9-4F219CF0D8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4752E-4C12-47CE-8571-8CBAE090FC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6B98F-4602-4732-993E-248E7ED91661}" type="datetimeFigureOut">
              <a:rPr lang="en-IN" smtClean="0"/>
              <a:t>2021-06-27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A7D86-427A-434E-B6A2-18BFE9C22C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F5FF5-A1B6-4F3A-96AC-60F1C748DC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8DBC3-5D81-4ADF-8133-A12578BAD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08:19:09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9190 5186 0,'17'0'47,"1"0"-47,17 35 0,36 18 15,-18 18 17,-35-54-32,-1-17 62,1 0-62,-1 0 16,54 0-1,141-247 17,-159 194-32,-18 18 0,159-194 15,-35 35 1,-1 0 15,-140 176-31,17-17 31,-17 17-31,0 18 141</inkml:trace>
  <inkml:trace contextRef="#ctx0" brushRef="#br0" timeOffset="2057.46">9066 6085 0,'0'-17'78,"18"17"-46,0 17-32,-1 1 0,1 0 15,35 35 1,-18-36-1,18 36 1,-35-53 62,17 0-62,0 0-16,53-35 15,71-142 1,53 1 0,-36 70-1,-123 53 1,-18 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9T08:22:20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10636 0,'36'0'94,"34"0"-94,36 18 0,-18-18 0,565 35 31,723-35-16,-1165 0-15,318 0 16,-229 0 0,35 0-1,-35 0 1,-282 18 140,0-1-156,-1-17 0,-17 36 0,18 211 16,52 123 15,-17 71-15,53 176-1,-18-158 1,-70 70 0,0-458-1,-18 35-15,0 88 31,0-159-31,0-17 125,-71-18-125,1 0 0,-36 0 16,-670-36 0,511 19-16,-546-36 15,-159-18 1,758 71-16,-229-18 16,18 18 15,352 0-31,-123 0 15,159 0-15,-142 36 16,-52 17 15,123-36-15,-141 36 0,106-17-16,123-36 31,-17 0 16,18-53-32,17-124 1,0-211 0,35-18-1,53-35 1,-70 336-16,52-160 15,18-17 1,-70 158 0,35-105-1,-18 35 17,-17 123-17,-18 54-15,18-36 16,-18 18-16,52-142 15,-52 124 1,0 0 0,0 36 93,0-1-93,0-17-1,0 17 1,0 1-16,0-1 16,36 18 109,-19 0-125,54 0 0,-53 0 15,34 0-15,1 0 0,53 0 16,-53 0-1,53 18 1,-88-18 0,-1 0-1,1 0 32,0 0-47</inkml:trace>
  <inkml:trace contextRef="#ctx0" brushRef="#br0" timeOffset="1863.16">18609 10636 0,'53'0'78,"0"0"-78,35 0 0,36 0 16,1146 0-1,-812 0 1,336 0 0,-336 0-1,-387 0-15,-36 0 0,1 0 16,-19 0 78,1 18-94,0 35 0,-1 0 0,18 264 15,36 265 16,-53-458-31,-1-18 16,54 511 0,-36-494-16,18 265 15,141 459 1,-176-741 0,-1-53-16,54 194 15,-71-159 1,-18-88 62,-17-35-62,-18-1-16,-35-16 0,-18-19 0,-652-194 15,-160 18 1,707 195-1,-565-54 1,317 35 0,124 71-1,264 0 1,1 0 0,-54 35-1,36 1 1,53-19-1,-1-17 48,36-17-63,-88-142 16,35-53-1,36 124 1,-19-494-1,36 335 1,0-141 0,0-18-1,0 301 1,0-72 0,0 107-1,0 52 1,0 0-1,0-35 1,0 0 0,0 18 46,0 18-46,0-19-16,0 1 0,36-106 31,-1 17-15,-35 107-16,18-54 15</inkml:trace>
  <inkml:trace contextRef="#ctx0" brushRef="#br0" timeOffset="2824.67">6579 12294 0,'0'18'16,"0"17"-16,0 0 15,0 89-15,36-1 16,-19-34 0,1-72-1,-18-34 48,0-1-48,17-88-15,-17 0 16,0 53-16,0-141 16,0-88-1,0 212-15,0-107 16,36-105-1,-19 229-15,1 0 16,35-35 0,-53 70-1,18 18 17,17 0-17,-17 18 1,34 105-16,-16-52 0,87 264 31,106 212-15,-211-477-1,0 1 1</inkml:trace>
  <inkml:trace contextRef="#ctx0" brushRef="#br0" timeOffset="3411.58">6685 12083 0,'18'-18'47,"17"18"-32,0-18-15,89-17 16,-18 0 0,-89 17-1</inkml:trace>
  <inkml:trace contextRef="#ctx0" brushRef="#br0" timeOffset="4893.74">19332 12065 0,'18'0'16,"-1"18"-1,-17-1-15,0 1 16,53 141 0,-17 17-1,-36-141-15,35 106 16,-35-88-1,-18-88 64,1-18-79,-1 0 0,-194-793 46,195 775-46,17-70 16,0-18 0,17 36-1,-17 87-15,89-34 16,-37 52 0,-16 18 15,17 0-31,0 0 15,88 106 1,-18 70 0,-70 36 15,-88-36-15,-106-17-1,70-123 1,54-36 15,17-18-15,35-17-1,141-36 1,53 18 0,-176 53-16,53 0 15,-70 0 1,34 18-1,-17 52 1,0 54 0,-35-89-16,-1 124 15,-17-18 1,-35 18 15,0-124-31,-124 53 16,-70-17-1,-124-18-15,159-53 32,123 0-17,54 0 48,-1 17 46</inkml:trace>
  <inkml:trace contextRef="#ctx0" brushRef="#br0" timeOffset="7935.3">6562 9701 0,'0'18'47,"0"17"-47,17 1 15,1-1-15,17 35 16,-17-17-1,-18-35 1,17 0 31,1-1-47,-18 1 16</inkml:trace>
  <inkml:trace contextRef="#ctx0" brushRef="#br0" timeOffset="8585.12">6315 9860 0,'0'-18'47,"0"1"-31,35-1-16,-17 1 0,105-36 16,-105 35-16,158-70 15,-17 0 1,-71 35-1,-70 53 142</inkml:trace>
  <inkml:trace contextRef="#ctx0" brushRef="#br0" timeOffset="9591.9">6650 9984 0,'17'0'47,"1"0"-47,0 0 16,-1 0-16,1 35 15,0 18 1,17 17 15,-35-52-15</inkml:trace>
  <inkml:trace contextRef="#ctx0" brushRef="#br0" timeOffset="10180.57">6597 10354 0,'18'0'31,"34"0"-31,-34 0 0,35 0 16,176-88-1,-88 35 1,-105 35-16,52-35 15,-53 36 1,-17 17 15</inkml:trace>
  <inkml:trace contextRef="#ctx0" brushRef="#br0" timeOffset="12128.88">19773 10213 0,'0'-18'63,"-17"18"-48,-1 0 1,0 0-16,-17 0 15,-53 0 1,-89 0 0,-34 0-1,-124-17 1,246 17-16,-704 0 31,493 0-31,-212 0 16,54 0-1,158 0 1,-18 0 0,-17 0 15,176 0-15,-317 0 15,406 0-31,-230 0 15,35 17 1,53 19 0,160-36-16,-125 52 15,-229 19 1,354-53-16,-213 17 16,0 18-1,54 17 1,17-17-1,70-17 1,-87 52 15,175-71-31,-17 1 16,-141 70 0,18-35-1,70 18 1,53-54-1,-88 54 1,71-18 0,-1-36-1,18 1 1,-17 35 0,34-35-1,1 17 1,-18-35-1,-18 53 17,1-18-17,35-35 1,17 18-16,18-1 16</inkml:trace>
  <inkml:trace contextRef="#ctx0" brushRef="#br0" timeOffset="13693.69">11236 10813 0,'0'-18'47,"-18"18"-32,1 0-15,17 18 16,-53 52-1,0 18 1,-35 36 0,35-54-1,17-17-15,-16 36 16,34-54 0,-17 18-1,-1-18 1,36-17 421,0-1-437,0 1 16,71 17 0,-36-17-1,0 17 1,1-35-16,17 18 15,-36-1 1,1-17 62,0 0 94,34 36-141,-34-19-31,0-17 16,-1 0 46,1 0 48</inkml:trace>
  <inkml:trace contextRef="#ctx0" brushRef="#br0" timeOffset="33086.97">19456 9049 0,'-18'0'62,"18"17"-46,-18 1-16,1 17 15,17-17-15,-36 35 16,36 17 15,0-34-31,0-19 0,0 19 0,0-1 31,0-17-31,0 17 0,0-18 16,0 36 0,36-17-1,-1-1 1,-35-17-16,18-18 16,-1 17-16,36 1 15,35-18 1,1 0-1,-72 0-15,124 0 16,-123 0-16,53 0 16,34-18-1,19-70 1,-124 70-16,35-17 16,18-35 15,-53 34-16,0 1 1,0 17-16,0-17 0,-18-36 31,-34 19-15,16 16 0,19 19-1,-19-19 1,-34-17-1,-18 18 1,35 18 0,35 17-1,0 0 32,1 0-31,-19 0-1,19 0-15,-1 0 16,1 0 15,-1 0-15,0 0 0,1 0 109,-1 0-125,0 0 15,1 0 32,-1 0-31,0 0-1,1 0 1,-1 0 0,-17 0-1,17 0 1,1 0-1</inkml:trace>
  <inkml:trace contextRef="#ctx0" brushRef="#br0" timeOffset="35228.24">13776 9737 0,'18'-18'16,"-1"18"15,1 0-31,0 0 0,-1 35 16,1-17-16,35 35 15,-36-18 1,1-35 47,0 0-63,123-106 15,-18-52 1,18-36-1,0-1 17,-52 54-17,-72 106-15,1 35 125</inkml:trace>
  <inkml:trace contextRef="#ctx0" brushRef="#br0" timeOffset="36545.56">13882 9366 0,'17'36'46,"1"-19"-46,-18 1 0,18-1 0,17 19 16,-35-19-16,35 19 16,-35-19 46,18-17-62,52-17 16,36-89-1,0-53 17,-71 106-32,71-106 15,0 18 1,-35 0 0,-36 88-1,-17 53 1</inkml:trace>
  <inkml:trace contextRef="#ctx0" brushRef="#br0" timeOffset="43135.63">8943 14570 0,'0'-18'0,"88"18"31,-53 0-31,18 18 0,18 17 16,211 53-1,265 89 16,53-19-31,-124-34 16,371-18 0,-195-106 15,-123 0-15,18 0-1,-159 0 1,-282-18-1,159-17 1,-71-1 0,-159 19-16,106-36 15,0 0 1,-17 0 0,-107 53-16,124-53 15,-17 18 1,-71 17-16,123-52 31,-88 52-15,-70 18-16,123-88 15,35 17-15,54 1 16,-71-18 15,-54 35-15,-34 17-1,-1 1 1,-52 17-16,53-17 16,-18-18-1,35-17 1,-35 34 0,-18 1-1,-17 35 1,17-35-1,35-18 1,-34 35-16,70-52 31,-18 17-15,-53 35-16,36-17 16,-54 17-16,54-17 15,-1-18 1,-52 53-1,17-18 48,1 1-47,-1-19-16,18 1 15,-36 18 1</inkml:trace>
  <inkml:trace contextRef="#ctx0" brushRef="#br0" timeOffset="44505.78">16757 13600 0,'35'0'94,"0"0"-94,1 0 16,-19 0-16,36 0 15,-17 0-15,69 0 16,-69 0-16,52 0 16,106 0-1,-106 0 1,71 0 0,-89 0-1,-34 0 1,-1 0 171,-17 0-187,-1 0 0,1 0 16,35 0 0,-36 0-1,1 0 32,0 0-31,-1 0 124,-17 17-124,0 1-16,0 17 16,-17 18-16,-1-35 0,-52 211 15,52-176-15,-35 88 31,35-88-31,1 35 0,-1-35 32,18-18-17,0-17 1</inkml:trace>
  <inkml:trace contextRef="#ctx0" brushRef="#br0" timeOffset="48796.5">18203 14570 0,'0'17'31,"36"-17"1,-1 0-32,53 0 0,88-35 15,107-106 1,-72 17 0,-87 36 15,-89 71-31</inkml:trace>
  <inkml:trace contextRef="#ctx0" brushRef="#br0" timeOffset="50063.67">18644 14464 0,'18'0'47,"0"0"-47,-1 0 0,1 18 16,-18-1-16,106 124 15,52 53 1,-52 36 15,-106-213-31,36 19 32,-19-19-32,-17 1 140,0 17-124,0-17-16,0 17 0,-88 71 15,-159-18 1,212-70-16,-142 35 16,160-53-1,-19 17-15,54-17 125,0-17-109,35-1-16,88-53 0,-88 36 16,0 0-16,211-106 15,-229 123-15,107-35 16,-54-17-1,-71 70-15</inkml:trace>
  <inkml:trace contextRef="#ctx0" brushRef="#br0" timeOffset="52660.02">7408 14711 0,'0'-18'32,"-17"18"-17,-1 0-15,-17 0 16,-36 0 15,36 18-31,-71 17 16,36 18-1,52-53-15,0 18 0,-17 17 16,17 0-16,-17 36 16,17-18-1,1 53 1,17 52 15,0-34-15,0-18-1,17-18 1,19-18 0,-1-34-1,18 17 1,0-1-1,0-52 1,35 0 0,35 0-1,1 0 1,-1-88 0,1 35-1,-71 18 16,-18 0-31,0-1 32,-17-16-17,0 16 1,-1-52 0,-17 0-1,0 0 1,18 35-1,-18-106 17,0 141-32,0-17 15,0 0 17,0 0-32,-35 17 15,17-17 16,-17-1-15,-1 1 0,1 0-1,0 0 1,17 35 0,-17-18-1,35 0-15,-71 18 16,-70 0-1,53 0 1,35 0 0,35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B9EF-8834-4F21-9CF0-91E1D4A9181D}" type="datetimeFigureOut">
              <a:rPr lang="en-IN" smtClean="0"/>
              <a:t>2021-06-27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8E36-620F-4DFF-80C8-A67AC58FF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5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68E36-620F-4DFF-80C8-A67AC58FF7EA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0D8-5E83-422D-A948-96C3BEBC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E8A4-2376-473E-8DFC-57EBDCFC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1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141C-E128-415B-8319-01561C8D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7711-F144-4353-8C95-D9F1881F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79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757E4-52D5-480C-B9D9-EC85F7C9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068F0-8FD6-4CAE-AEA6-F200C1D9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8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095A-18B7-4BD8-9F52-C435E8FC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AA0C-ECEA-465F-AA8D-64DC48F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5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0C6B-0382-4B83-A3EE-B87BBA0F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365A-28EC-4EC8-83A7-F9653EA4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1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16D1-7FE3-463A-96D8-8278EB7B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DFEB-2677-421E-A7AB-31641118E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D9B6-70C7-4B88-A762-6F558201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7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39F-8AD7-497F-B560-8AB18D6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7BB9-7346-4B04-B181-9B289AD5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DD69-6452-46EB-8DD8-10CFBD3F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DB58D-82D8-47B5-BEFC-72F19CCB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22826-F99D-4654-84BB-ABADD1CD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41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551B-9EBF-4862-B030-7BEBD172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1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50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F8DE-3810-455F-8688-1D22425F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C886-0DCA-41AB-8646-F6CDE34A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5D3E-8D09-44FD-B0B3-1F01A0FA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2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F3FA-0BFB-41EA-9404-E2904D4E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E6F86-329F-42F7-AC8F-E65CB926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CFD5-DC58-4C2E-A42A-DDD7FA3DA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4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DFF66-AD1B-4890-9D77-EAA03410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B83E-5288-4399-9388-D54D7527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534C1-62FF-4AF2-B4FD-D32A3B87BE3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31" y="0"/>
            <a:ext cx="1421423" cy="14214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4B61A5-DB83-46A8-9968-4D2CEAAD1298}"/>
              </a:ext>
            </a:extLst>
          </p:cNvPr>
          <p:cNvSpPr/>
          <p:nvPr userDrawn="1"/>
        </p:nvSpPr>
        <p:spPr>
          <a:xfrm>
            <a:off x="0" y="6435967"/>
            <a:ext cx="12192000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bg1"/>
                </a:solidFill>
                <a:latin typeface="helvetica neue"/>
              </a:rPr>
              <a:t>                @cloudyamit                                                                        /in/</a:t>
            </a:r>
            <a:r>
              <a:rPr lang="en-IN" sz="1200" b="1" dirty="0" err="1">
                <a:solidFill>
                  <a:schemeClr val="bg1"/>
                </a:solidFill>
                <a:latin typeface="helvetica neue"/>
              </a:rPr>
              <a:t>simplyamit</a:t>
            </a:r>
            <a:r>
              <a:rPr lang="en-IN" sz="1200" b="1" dirty="0">
                <a:solidFill>
                  <a:schemeClr val="bg1"/>
                </a:solidFill>
                <a:latin typeface="helvetica neue"/>
              </a:rPr>
              <a:t>                                                                               </a:t>
            </a:r>
            <a:r>
              <a:rPr lang="en-IN" sz="1200" dirty="0">
                <a:solidFill>
                  <a:schemeClr val="bg1"/>
                </a:solidFill>
                <a:latin typeface="apple color emoji"/>
              </a:rPr>
              <a:t>©️</a:t>
            </a:r>
            <a:r>
              <a:rPr lang="en-IN" sz="1200" b="1" dirty="0">
                <a:solidFill>
                  <a:schemeClr val="bg1"/>
                </a:solidFill>
                <a:latin typeface="helvetica neue"/>
              </a:rPr>
              <a:t> Copyright to Technical Amit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40C63-7264-4715-8E12-689FC62F00DB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twitter company png logo 5862">
            <a:extLst>
              <a:ext uri="{FF2B5EF4-FFF2-40B4-BE49-F238E27FC236}">
                <a16:creationId xmlns:a16="http://schemas.microsoft.com/office/drawing/2014/main" id="{D0A39DFF-65A7-40F1-81B1-13BD17C579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" y="6471136"/>
            <a:ext cx="422031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3A49BD-88BD-45AE-BD16-E04E4E3045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42" y="6471135"/>
            <a:ext cx="344098" cy="3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bitbucket.org" TargetMode="External"/><Relationship Id="rId2" Type="http://schemas.openxmlformats.org/officeDocument/2006/relationships/hyperlink" Target="https://support.atlassian.com/bitbucket-cloud/docs/set-up-an-ssh-ke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projects/quick-start-lightning-web-components/set-up-visual-studio-code" TargetMode="External"/><Relationship Id="rId2" Type="http://schemas.openxmlformats.org/officeDocument/2006/relationships/hyperlink" Target="https://www.apexhours.com/how-to-setup-visual-studio-code-for-salesforc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sfdx_cli_reference.meta/sfdx_cli_reference/cli_reference_force_mdapi.htm#cli_reference_force_mdapi_deploy" TargetMode="External"/><Relationship Id="rId2" Type="http://schemas.openxmlformats.org/officeDocument/2006/relationships/hyperlink" Target="https://developer.salesforce.com/docs/atlas.en-us.sfdx_cli_reference.meta/sfdx_cli_reference/cli_reference_auth_web.htm#cli_reference_auth_web_logi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atlas.en-us.sfdx_cli_reference.meta/sfdx_cli_reference/cli_reference_force_mdapi.htm#cli_reference_force_mdapi_deploy" TargetMode="External"/><Relationship Id="rId2" Type="http://schemas.openxmlformats.org/officeDocument/2006/relationships/hyperlink" Target="https://developer.salesforce.com/docs/atlas.en-us.sfdx_cli_reference.meta/sfdx_cli_reference/cli_reference_auth_web.htm#cli_reference_auth_web_logi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jenkins.io/download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.filehorse.com/download-openssl/" TargetMode="External"/><Relationship Id="rId2" Type="http://schemas.openxmlformats.org/officeDocument/2006/relationships/hyperlink" Target="https://code.google.com/archive/p/openssl-for-windows/download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B557-8EB6-4602-80F8-915977125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Deployments in Salesforce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B6EE-731E-4A25-9B48-E84EB689B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Technical Amit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9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 to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Types of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Custom Object &amp; Fields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an Outbound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Upload an Outbound Change Set</a:t>
            </a:r>
          </a:p>
        </p:txBody>
      </p:sp>
    </p:spTree>
    <p:extLst>
      <p:ext uri="{BB962C8B-B14F-4D97-AF65-F5344CB8AC3E}">
        <p14:creationId xmlns:p14="http://schemas.microsoft.com/office/powerpoint/2010/main" val="17860449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20BF-6615-43B9-9CBC-BE447532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BitBucket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5BF-DA4F-425D-9EB5-E47BDAAC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Bitbucket is a Git-based source code repository hosting service owned by Atlassian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Bitbucket is more than just Git code management. Bitbucket gives teams one place to plan projects, collaborate on code, test, and deploy.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create free account and work there</a:t>
            </a:r>
          </a:p>
        </p:txBody>
      </p:sp>
      <p:pic>
        <p:nvPicPr>
          <p:cNvPr id="2050" name="Picture 2" descr="Bitbucket Logo PNG Transparent – Brands Logos">
            <a:extLst>
              <a:ext uri="{FF2B5EF4-FFF2-40B4-BE49-F238E27FC236}">
                <a16:creationId xmlns:a16="http://schemas.microsoft.com/office/drawing/2014/main" id="{BA637C1B-D924-4597-A81F-9F3E0AF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97" y="5446743"/>
            <a:ext cx="3417903" cy="8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319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20BF-6615-43B9-9CBC-BE447532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5BF-DA4F-425D-9EB5-E47BDAAC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SSH Key for </a:t>
            </a:r>
            <a:r>
              <a:rPr lang="en-US" dirty="0" err="1"/>
              <a:t>BitBucket</a:t>
            </a:r>
            <a:r>
              <a:rPr lang="en-US" dirty="0"/>
              <a:t>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SSH Key in </a:t>
            </a:r>
            <a:r>
              <a:rPr lang="en-US" dirty="0" err="1"/>
              <a:t>BitBucket</a:t>
            </a:r>
            <a:r>
              <a:rPr lang="en-US" dirty="0"/>
              <a:t> Account</a:t>
            </a:r>
          </a:p>
        </p:txBody>
      </p:sp>
      <p:pic>
        <p:nvPicPr>
          <p:cNvPr id="2050" name="Picture 2" descr="Bitbucket Logo PNG Transparent – Brands Logos">
            <a:extLst>
              <a:ext uri="{FF2B5EF4-FFF2-40B4-BE49-F238E27FC236}">
                <a16:creationId xmlns:a16="http://schemas.microsoft.com/office/drawing/2014/main" id="{BA637C1B-D924-4597-A81F-9F3E0AF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97" y="5446743"/>
            <a:ext cx="3417903" cy="8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032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20BF-6615-43B9-9CBC-BE447532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SSH Key for </a:t>
            </a:r>
            <a:r>
              <a:rPr lang="en-US" dirty="0" err="1"/>
              <a:t>BitBucket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5BF-DA4F-425D-9EB5-E47BDAAC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 1. Set up your default identity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>
                <a:highlight>
                  <a:srgbClr val="FFFF00"/>
                </a:highlight>
              </a:rPr>
              <a:t>ssh</a:t>
            </a:r>
            <a:r>
              <a:rPr lang="en-US" dirty="0">
                <a:highlight>
                  <a:srgbClr val="FFFF00"/>
                </a:highlight>
              </a:rPr>
              <a:t>-keygen</a:t>
            </a:r>
            <a:r>
              <a:rPr lang="en-US" dirty="0"/>
              <a:t> command from the command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will find the SSH Key file - </a:t>
            </a:r>
            <a:r>
              <a:rPr lang="en-US" dirty="0">
                <a:highlight>
                  <a:srgbClr val="FFFF00"/>
                </a:highlight>
              </a:rPr>
              <a:t>/c/Users/&lt;username&gt;/.</a:t>
            </a:r>
            <a:r>
              <a:rPr lang="en-US" dirty="0" err="1">
                <a:highlight>
                  <a:srgbClr val="FFFF00"/>
                </a:highlight>
              </a:rPr>
              <a:t>ssh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id_rsa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Here is the URL with the steps for both windows and Mac - </a:t>
            </a:r>
            <a:r>
              <a:rPr lang="en-US" dirty="0">
                <a:hlinkClick r:id="rId2"/>
              </a:rPr>
              <a:t>https://support.atlassian.com/bitbucket-cloud/docs/set-up-an-ssh-key/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validate the SSH Key – run </a:t>
            </a:r>
            <a:r>
              <a:rPr lang="de-DE" dirty="0">
                <a:highlight>
                  <a:srgbClr val="FFFF00"/>
                </a:highlight>
              </a:rPr>
              <a:t>ssh -T </a:t>
            </a:r>
            <a:r>
              <a:rPr lang="de-DE" dirty="0">
                <a:highlight>
                  <a:srgbClr val="FFFF00"/>
                </a:highlight>
                <a:hlinkClick r:id="rId3"/>
              </a:rPr>
              <a:t>git@bitbucket.org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from the Command prompt</a:t>
            </a:r>
          </a:p>
        </p:txBody>
      </p:sp>
      <p:pic>
        <p:nvPicPr>
          <p:cNvPr id="2050" name="Picture 2" descr="Bitbucket Logo PNG Transparent – Brands Logos">
            <a:extLst>
              <a:ext uri="{FF2B5EF4-FFF2-40B4-BE49-F238E27FC236}">
                <a16:creationId xmlns:a16="http://schemas.microsoft.com/office/drawing/2014/main" id="{BA637C1B-D924-4597-A81F-9F3E0AF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97" y="5446743"/>
            <a:ext cx="3417903" cy="8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452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DE8-208D-4902-B93B-BAFB01C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Multi Factor Authentication for </a:t>
            </a:r>
            <a:r>
              <a:rPr lang="en-US" dirty="0" err="1"/>
              <a:t>BitBucket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DB68E-EC20-4580-AF7A-3BE831AD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6" y="1334652"/>
            <a:ext cx="6658321" cy="50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94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DE8-208D-4902-B93B-BAFB01C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Pipeline using Bitbucket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966ED-D157-4F1C-81E5-517C85B0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6" y="1395375"/>
            <a:ext cx="6933536" cy="45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64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DE8-208D-4902-B93B-BAFB01C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Branch Specific Pipeline using Bitbucket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966ED-D157-4F1C-81E5-517C85B0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6" y="1395375"/>
            <a:ext cx="6933536" cy="45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DE8-208D-4902-B93B-BAFB01C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PR Specific Pipeline using Bitbucket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5E4F-727D-4321-9595-48C26994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pull-requests: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development:</a:t>
            </a:r>
          </a:p>
          <a:p>
            <a:pPr marL="0" indent="0">
              <a:buNone/>
            </a:pPr>
            <a:r>
              <a:rPr lang="en-IN" dirty="0"/>
              <a:t>      - step:</a:t>
            </a:r>
          </a:p>
          <a:p>
            <a:pPr marL="0" indent="0">
              <a:buNone/>
            </a:pPr>
            <a:r>
              <a:rPr lang="en-IN" dirty="0"/>
              <a:t>          name: 'Run Step from PR'</a:t>
            </a:r>
          </a:p>
          <a:p>
            <a:pPr marL="0" indent="0">
              <a:buNone/>
            </a:pPr>
            <a:r>
              <a:rPr lang="en-IN" dirty="0"/>
              <a:t>          script:</a:t>
            </a:r>
          </a:p>
          <a:p>
            <a:pPr marL="0" indent="0">
              <a:buNone/>
            </a:pPr>
            <a:r>
              <a:rPr lang="en-IN" dirty="0"/>
              <a:t>            - echo 'I am from PR in </a:t>
            </a:r>
            <a:r>
              <a:rPr lang="en-IN" dirty="0" err="1"/>
              <a:t>Developmet</a:t>
            </a:r>
            <a:r>
              <a:rPr lang="en-IN" dirty="0"/>
              <a:t> branch'</a:t>
            </a:r>
          </a:p>
          <a:p>
            <a:pPr marL="0" indent="0">
              <a:buNone/>
            </a:pPr>
            <a:r>
              <a:rPr lang="en-IN" dirty="0"/>
              <a:t>      - step:</a:t>
            </a:r>
          </a:p>
          <a:p>
            <a:pPr marL="0" indent="0">
              <a:buNone/>
            </a:pPr>
            <a:r>
              <a:rPr lang="en-IN" dirty="0"/>
              <a:t>          name: 'Perform Validation due to PR'</a:t>
            </a:r>
          </a:p>
          <a:p>
            <a:pPr marL="0" indent="0">
              <a:buNone/>
            </a:pPr>
            <a:r>
              <a:rPr lang="en-IN" dirty="0"/>
              <a:t>          script:</a:t>
            </a:r>
          </a:p>
          <a:p>
            <a:pPr marL="0" indent="0">
              <a:buNone/>
            </a:pPr>
            <a:r>
              <a:rPr lang="en-IN" dirty="0"/>
              <a:t>            - echo 'I am from PR in </a:t>
            </a:r>
            <a:r>
              <a:rPr lang="en-IN" dirty="0" err="1"/>
              <a:t>Developmet</a:t>
            </a:r>
            <a:r>
              <a:rPr lang="en-IN" dirty="0"/>
              <a:t> branch'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966ED-D157-4F1C-81E5-517C85B0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14" y="1825625"/>
            <a:ext cx="5868044" cy="3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5741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DE8-208D-4902-B93B-BAFB01C1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Pipeline using SFDX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95CBE-1681-4DED-8DB5-0821E6B1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709" y="1825625"/>
            <a:ext cx="6898581" cy="4351338"/>
          </a:xfrm>
        </p:spPr>
      </p:pic>
    </p:spTree>
    <p:extLst>
      <p:ext uri="{BB962C8B-B14F-4D97-AF65-F5344CB8AC3E}">
        <p14:creationId xmlns:p14="http://schemas.microsoft.com/office/powerpoint/2010/main" val="19525511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 Thank You Note In Five Easy Steps">
            <a:extLst>
              <a:ext uri="{FF2B5EF4-FFF2-40B4-BE49-F238E27FC236}">
                <a16:creationId xmlns:a16="http://schemas.microsoft.com/office/drawing/2014/main" id="{7EF0F45C-607C-40ED-8568-2E10EE17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66" y="1036206"/>
            <a:ext cx="9123285" cy="514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5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Change Set in Salesforce?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change sets to send customizations from one Salesforce org to another.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example, you can create and test a new object in a sandbox org, then send it to your production org using a change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sets can contain only modifications you can make through the Setup menu.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example, you can’t use a change set to upload a list of contact records. Change sets contain information about the org. They don’t contain data, such as records.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59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Change Set in Salesforce?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Inbound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Outbound Change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2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Custom Object &amp;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Custom Object Invoice &amp; Invoice Line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M-D field from Invoice Line Item to Invoice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Custom Tab for Invoice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6259-19AF-4F35-8DAC-34B7A5C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 Why </a:t>
            </a:r>
            <a:r>
              <a:rPr lang="en-US" dirty="0"/>
              <a:t>code coverage is required?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B87A-8174-457E-A990-0DDD6124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you can deploy your code or package it for the Lightning Platform​ AppExchange, at least 75% of Apex code must be covered by tests, and all those tests must pass. In addition, each trigger must have some coverage.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Ensure that Your Apex Class and Triggers are working as Expected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Meeting the code coverage Requirement for the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test your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High-quality apps delivered to the production org, which makes production users more productive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High-quality apps delivered to package subscribers, which increase your customers trust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30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Deployment/Validation Options in Salesforce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Deploy an Inbound Change Set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6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9DB-C68A-4ED2-A34B-5F271B8A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391758"/>
            <a:ext cx="10515600" cy="1325563"/>
          </a:xfrm>
        </p:spPr>
        <p:txBody>
          <a:bodyPr/>
          <a:lstStyle/>
          <a:p>
            <a:r>
              <a:rPr lang="en-IN" dirty="0"/>
              <a:t>Deployment Options in Salesforce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9C762-9656-4DA2-967F-EE38DB77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1" y="2098041"/>
            <a:ext cx="11443317" cy="35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7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Deploy Component Permissions using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Deploy Permission Set &amp; Profile Using Change Set</a:t>
            </a:r>
          </a:p>
        </p:txBody>
      </p:sp>
    </p:spTree>
    <p:extLst>
      <p:ext uri="{BB962C8B-B14F-4D97-AF65-F5344CB8AC3E}">
        <p14:creationId xmlns:p14="http://schemas.microsoft.com/office/powerpoint/2010/main" val="228454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Deploy WFR Rules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Deploy Process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Deploy Lightning Flow Builder</a:t>
            </a:r>
          </a:p>
        </p:txBody>
      </p:sp>
    </p:spTree>
    <p:extLst>
      <p:ext uri="{BB962C8B-B14F-4D97-AF65-F5344CB8AC3E}">
        <p14:creationId xmlns:p14="http://schemas.microsoft.com/office/powerpoint/2010/main" val="83583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for WFR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Whenever a new account is created then send an email to account Owner and a specific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Whenever a new opportunity is created then update the related account Annual Revenue Field.</a:t>
            </a:r>
          </a:p>
        </p:txBody>
      </p:sp>
    </p:spTree>
    <p:extLst>
      <p:ext uri="{BB962C8B-B14F-4D97-AF65-F5344CB8AC3E}">
        <p14:creationId xmlns:p14="http://schemas.microsoft.com/office/powerpoint/2010/main" val="5134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Deployment?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Deployment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1FD6B-EF84-4BE9-9DB6-07C5CEF4FF49}"/>
                  </a:ext>
                </a:extLst>
              </p14:cNvPr>
              <p14:cNvContentPartPr/>
              <p14:nvPr/>
            </p14:nvContentPartPr>
            <p14:xfrm>
              <a:off x="3263760" y="1562040"/>
              <a:ext cx="489600" cy="68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1FD6B-EF84-4BE9-9DB6-07C5CEF4F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4400" y="1552680"/>
                <a:ext cx="50832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1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for Process Builder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picklist field on Account ( Status ) and when the status is changes then update all related invoices status same as account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IN" dirty="0"/>
              <a:t>e are going to deploy the following components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Apex Class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Apex Trigger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VisualForce</a:t>
            </a:r>
            <a:r>
              <a:rPr lang="en-IN" dirty="0"/>
              <a:t> Pages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Aura Component</a:t>
            </a:r>
          </a:p>
        </p:txBody>
      </p:sp>
    </p:spTree>
    <p:extLst>
      <p:ext uri="{BB962C8B-B14F-4D97-AF65-F5344CB8AC3E}">
        <p14:creationId xmlns:p14="http://schemas.microsoft.com/office/powerpoint/2010/main" val="266841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Benefits of Change 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Limitations of Change Set</a:t>
            </a:r>
          </a:p>
        </p:txBody>
      </p:sp>
    </p:spTree>
    <p:extLst>
      <p:ext uri="{BB962C8B-B14F-4D97-AF65-F5344CB8AC3E}">
        <p14:creationId xmlns:p14="http://schemas.microsoft.com/office/powerpoint/2010/main" val="94188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Change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a nice native UI for picking changes that need to be moved between orgs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move that change it gives you a decent representation of code coverage and progress.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Provides a nice audit trail and shows what changes were deployed when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2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Change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hard to add all the components that you wanted to 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not deploy profiles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 Can't be automated so governance around change management can be a tricky and manual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 to have as part of development flow with the need to recreate the changeset every time you want to move the change to another org (e.g. dev -&gt; QA -&gt; UAT -&gt; Prod)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works with connected orgs, so you need to establish a trust relationship between orgs that can make experimentation more tricky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Doesn't allow for destructive changes (deleting objects, fields, class, trigger, &amp;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 to Apache Ant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Configure Apache Ant in Your PC For Windows</a:t>
            </a:r>
          </a:p>
        </p:txBody>
      </p:sp>
      <p:pic>
        <p:nvPicPr>
          <p:cNvPr id="1026" name="Picture 2" descr="Apache Ant - Wikipedia">
            <a:extLst>
              <a:ext uri="{FF2B5EF4-FFF2-40B4-BE49-F238E27FC236}">
                <a16:creationId xmlns:a16="http://schemas.microsoft.com/office/drawing/2014/main" id="{F43AF2A0-F8FD-4FA3-9ED1-B250A38A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81" y="1915199"/>
            <a:ext cx="5933419" cy="36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8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Apache 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ANT is a free tool provided by Apache which can be used for script building operations and in case of Salesforce we can use ANT to retrieve &amp; deploy metadata from one salesforce environment to another salesforce environment.</a:t>
            </a:r>
            <a:r>
              <a:rPr lang="en-IN" dirty="0"/>
              <a:t> ANT is much faster than the Change Set that we have discussed in earlier videos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/>
              <a:t>Setup ANT for windows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Download and Install Java in your PC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Download the ANT Binary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Set the Path for Java &amp; ANT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the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5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Apache ANT in MAC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Apache ANT for MAC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and Rename the folder to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Look for Bash profile and if not then create a new 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Bin folder of Apache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Environment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&amp; Enjoy</a:t>
            </a:r>
          </a:p>
        </p:txBody>
      </p:sp>
    </p:spTree>
    <p:extLst>
      <p:ext uri="{BB962C8B-B14F-4D97-AF65-F5344CB8AC3E}">
        <p14:creationId xmlns:p14="http://schemas.microsoft.com/office/powerpoint/2010/main" val="367097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"/>
            <a:ext cx="10515600" cy="1325563"/>
          </a:xfrm>
        </p:spPr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439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Step1 - </a:t>
            </a:r>
            <a:r>
              <a:rPr lang="en-US" dirty="0"/>
              <a:t>Download Apache ANT &amp; Extract to your location where you wanted to have</a:t>
            </a:r>
          </a:p>
          <a:p>
            <a:pPr marL="0" indent="0">
              <a:buNone/>
            </a:pPr>
            <a:r>
              <a:rPr lang="en-US" dirty="0"/>
              <a:t>tar </a:t>
            </a:r>
            <a:r>
              <a:rPr lang="en-US" dirty="0" err="1"/>
              <a:t>xvfz</a:t>
            </a:r>
            <a:r>
              <a:rPr lang="en-US" dirty="0"/>
              <a:t> apache-ant-1.9.7-bin.tar.gz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2 - </a:t>
            </a:r>
            <a:r>
              <a:rPr lang="en-US" dirty="0"/>
              <a:t>Rename folder to ant in order to make the work easy</a:t>
            </a:r>
          </a:p>
          <a:p>
            <a:pPr marL="0" indent="0">
              <a:buNone/>
            </a:pPr>
            <a:r>
              <a:rPr lang="en-US" dirty="0"/>
              <a:t>Step 3 - Go to base directory to create a bash profile if not </a:t>
            </a:r>
          </a:p>
          <a:p>
            <a:pPr marL="0" indent="0">
              <a:buNone/>
            </a:pPr>
            <a:r>
              <a:rPr lang="en-US" dirty="0"/>
              <a:t>Cd ~</a:t>
            </a:r>
          </a:p>
          <a:p>
            <a:pPr marL="0" indent="0">
              <a:buNone/>
            </a:pPr>
            <a:r>
              <a:rPr lang="en-US" dirty="0"/>
              <a:t>List our files in our home directory and look for .</a:t>
            </a:r>
            <a:r>
              <a:rPr lang="en-US" dirty="0" err="1"/>
              <a:t>bash_profileLs</a:t>
            </a:r>
            <a:r>
              <a:rPr lang="en-US" dirty="0"/>
              <a:t> –a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4 - </a:t>
            </a:r>
            <a:r>
              <a:rPr lang="en-US" dirty="0"/>
              <a:t>We can create a .</a:t>
            </a:r>
            <a:r>
              <a:rPr lang="en-US" dirty="0" err="1"/>
              <a:t>bash_profile</a:t>
            </a:r>
            <a:r>
              <a:rPr lang="en-US" dirty="0"/>
              <a:t> from terminal as well. </a:t>
            </a:r>
          </a:p>
          <a:p>
            <a:pPr marL="0" indent="0">
              <a:buNone/>
            </a:pPr>
            <a:r>
              <a:rPr lang="en-US" dirty="0"/>
              <a:t>Below we create a new bash profile and also open it in text edit with 2 simple commands </a:t>
            </a:r>
          </a:p>
          <a:p>
            <a:pPr marL="0" indent="0">
              <a:buNone/>
            </a:pPr>
            <a:r>
              <a:rPr lang="en-US" dirty="0"/>
              <a:t>touch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open -e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5 - </a:t>
            </a:r>
            <a:r>
              <a:rPr lang="en-US" dirty="0"/>
              <a:t>Got to ant bin folder Run </a:t>
            </a:r>
            <a:r>
              <a:rPr lang="en-US" dirty="0" err="1"/>
              <a:t>pwd</a:t>
            </a:r>
            <a:r>
              <a:rPr lang="en-US" dirty="0"/>
              <a:t> to see the complete path which will look like below</a:t>
            </a:r>
          </a:p>
          <a:p>
            <a:pPr marL="0" indent="0">
              <a:buNone/>
            </a:pPr>
            <a:r>
              <a:rPr lang="en-US" dirty="0"/>
              <a:t>/Users/</a:t>
            </a:r>
            <a:r>
              <a:rPr lang="en-US" dirty="0" err="1"/>
              <a:t>amit</a:t>
            </a:r>
            <a:r>
              <a:rPr lang="en-US" dirty="0"/>
              <a:t>/Desktop/ant/bin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6 - </a:t>
            </a:r>
            <a:r>
              <a:rPr lang="en-US" dirty="0"/>
              <a:t>Set the Path export ANT_HOME=${PATH}:/Users/</a:t>
            </a:r>
            <a:r>
              <a:rPr lang="en-US" dirty="0" err="1"/>
              <a:t>amit</a:t>
            </a:r>
            <a:r>
              <a:rPr lang="en-US" dirty="0"/>
              <a:t>/Desktop/ant/bin </a:t>
            </a:r>
          </a:p>
          <a:p>
            <a:pPr marL="0" indent="0">
              <a:buNone/>
            </a:pPr>
            <a:r>
              <a:rPr lang="en-US" dirty="0"/>
              <a:t>export PATH=${PATH}:$ANT_HOME/bin</a:t>
            </a:r>
          </a:p>
          <a:p>
            <a:pPr marL="0" indent="0">
              <a:buNone/>
            </a:pPr>
            <a:r>
              <a:rPr lang="en-US" dirty="0"/>
              <a:t>export PATH=${PATH}:/Users/</a:t>
            </a:r>
            <a:r>
              <a:rPr lang="en-US" dirty="0" err="1"/>
              <a:t>amit</a:t>
            </a:r>
            <a:r>
              <a:rPr lang="en-US" dirty="0"/>
              <a:t>/Desktop/ant/bin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Step 7 - </a:t>
            </a:r>
            <a:r>
              <a:rPr lang="en-US" dirty="0"/>
              <a:t>ant -v and Enjoy</a:t>
            </a:r>
          </a:p>
        </p:txBody>
      </p:sp>
    </p:spTree>
    <p:extLst>
      <p:ext uri="{BB962C8B-B14F-4D97-AF65-F5344CB8AC3E}">
        <p14:creationId xmlns:p14="http://schemas.microsoft.com/office/powerpoint/2010/main" val="3061431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 Required Component to Deploy </a:t>
            </a:r>
            <a:r>
              <a:rPr lang="en-US"/>
              <a:t>using Apache Ant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Build.properties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Build.xml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Package.xml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Walkthrough</a:t>
            </a:r>
            <a:endParaRPr lang="en-IN" dirty="0"/>
          </a:p>
        </p:txBody>
      </p:sp>
      <p:pic>
        <p:nvPicPr>
          <p:cNvPr id="4" name="Picture 2" descr="Apache Ant - Wikipedia">
            <a:extLst>
              <a:ext uri="{FF2B5EF4-FFF2-40B4-BE49-F238E27FC236}">
                <a16:creationId xmlns:a16="http://schemas.microsoft.com/office/drawing/2014/main" id="{54441E3E-A92E-46C0-9217-A55CD162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85" y="1027906"/>
            <a:ext cx="5933419" cy="36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6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Salesforce implementation </a:t>
            </a:r>
            <a:r>
              <a:rPr lang="en-US" dirty="0"/>
              <a:t>is the entire process of installing and setting up Salesforce. Larger in scope than a deployment, implementation also includes customizing Salesforce to fit your business.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Salesforce deployment </a:t>
            </a:r>
            <a:r>
              <a:rPr lang="en-US" dirty="0"/>
              <a:t>is a single, specific activity that takes place at the tail end of a project — typically, the act of moving changes from a sandbox environment over to your sandbox or production environment and pushing them live to end users and customers alike.</a:t>
            </a:r>
          </a:p>
        </p:txBody>
      </p:sp>
    </p:spTree>
    <p:extLst>
      <p:ext uri="{BB962C8B-B14F-4D97-AF65-F5344CB8AC3E}">
        <p14:creationId xmlns:p14="http://schemas.microsoft.com/office/powerpoint/2010/main" val="2030270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Retrieve &amp; Deploy using Apache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to unrelated Salesforce ORG using 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7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Retrieve </a:t>
            </a:r>
            <a:r>
              <a:rPr lang="en-US"/>
              <a:t>Package using ANT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package using ANT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61313-8F3D-4B3D-A9CB-26E308EE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39" y="3366108"/>
            <a:ext cx="1404808" cy="14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31AB91-5BE2-4D67-B1F2-809E5D48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57" y="2695312"/>
            <a:ext cx="4685036" cy="2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2EF4F92D-9EF3-41A6-8DAB-3B251D7F7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1994" y="3611312"/>
            <a:ext cx="2030963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592D9C-9D17-4D61-8664-2BD8E10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9" y="4642611"/>
            <a:ext cx="2708501" cy="16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3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Retrieve </a:t>
            </a:r>
            <a:r>
              <a:rPr lang="en-US" dirty="0" err="1"/>
              <a:t>ChangeSet</a:t>
            </a:r>
            <a:r>
              <a:rPr lang="en-US" dirty="0"/>
              <a:t> using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</a:t>
            </a:r>
            <a:r>
              <a:rPr lang="en-US" dirty="0" err="1"/>
              <a:t>ChangeSet</a:t>
            </a:r>
            <a:r>
              <a:rPr lang="en-US" dirty="0"/>
              <a:t> using ANT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61313-8F3D-4B3D-A9CB-26E308EE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39" y="3366108"/>
            <a:ext cx="1404808" cy="14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31AB91-5BE2-4D67-B1F2-809E5D48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57" y="2695312"/>
            <a:ext cx="4685036" cy="27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2EF4F92D-9EF3-41A6-8DAB-3B251D7F7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1994" y="3611312"/>
            <a:ext cx="2030963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592D9C-9D17-4D61-8664-2BD8E10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9" y="4642611"/>
            <a:ext cx="2708501" cy="16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7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Target Dependency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Case </a:t>
            </a:r>
            <a:r>
              <a:rPr lang="en-US" dirty="0"/>
              <a:t>– You wanted to run the deploy command and before performing the actual deployment you wanted to fetch the latest data from the source org.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&lt;target name="deploy" depends="retrieve, </a:t>
            </a:r>
            <a:r>
              <a:rPr lang="en-IN" dirty="0" err="1"/>
              <a:t>retrievePkg</a:t>
            </a:r>
            <a:r>
              <a:rPr lang="en-IN" dirty="0"/>
              <a:t>, </a:t>
            </a:r>
            <a:r>
              <a:rPr lang="en-IN" dirty="0" err="1"/>
              <a:t>retrieveChangeSet</a:t>
            </a:r>
            <a:r>
              <a:rPr lang="en-IN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27367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Delete Objects from production using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Class from Production using 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11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 to package in Salesforce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Types of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to use Which Package</a:t>
            </a:r>
          </a:p>
        </p:txBody>
      </p:sp>
    </p:spTree>
    <p:extLst>
      <p:ext uri="{BB962C8B-B14F-4D97-AF65-F5344CB8AC3E}">
        <p14:creationId xmlns:p14="http://schemas.microsoft.com/office/powerpoint/2010/main" val="180207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Salesforce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package is a container for something as small as an individual component or as large as a set of related apps. After creating a package, you can distribute it to other Salesforce users and organizations, including those outside your company.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Package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Unmanaged Package -  </a:t>
            </a:r>
            <a:r>
              <a:rPr lang="en-US" dirty="0"/>
              <a:t>Unmanaged packages are typically used to distribute open-source projects or application templates to provide developers with the basic building blocks for an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Managed Package - </a:t>
            </a:r>
            <a:r>
              <a:rPr lang="en-US" dirty="0"/>
              <a:t>Managed packages are typically used by Salesforce partners to distribute and sell applications to customers. These packages must be created from a Developer Edition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1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using </a:t>
            </a:r>
            <a:r>
              <a:rPr lang="en-US" dirty="0" err="1"/>
              <a:t>UnManaged</a:t>
            </a:r>
            <a:r>
              <a:rPr lang="en-US" dirty="0"/>
              <a:t>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a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a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40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C117-4998-4AA0-A3CF-96EF47C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Workbench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C62-27CB-4E0C-976F-C094F895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Workbench is a tool provided by Salesforce which can be used to perform below action.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SOAP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SOQL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Retrieve/Deployment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Import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313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C117-4998-4AA0-A3CF-96EF47C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using workbench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00A97-5803-4D77-8A22-34F18EF68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99" y="2033737"/>
            <a:ext cx="10966001" cy="3415639"/>
          </a:xfrm>
        </p:spPr>
      </p:pic>
    </p:spTree>
    <p:extLst>
      <p:ext uri="{BB962C8B-B14F-4D97-AF65-F5344CB8AC3E}">
        <p14:creationId xmlns:p14="http://schemas.microsoft.com/office/powerpoint/2010/main" val="134664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Inbound Deployment – </a:t>
            </a:r>
            <a:r>
              <a:rPr lang="en-US" dirty="0"/>
              <a:t>Inbound deployment is the deployment which is coming in from any other related salesforce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Outbound Deployment – </a:t>
            </a:r>
            <a:r>
              <a:rPr lang="en-US" dirty="0"/>
              <a:t>Outbound deployment is the deployment which is going out from the environment to another environment.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661CDC-A2FC-4FAC-928B-BEE8D0B57D17}"/>
                  </a:ext>
                </a:extLst>
              </p14:cNvPr>
              <p14:cNvContentPartPr/>
              <p14:nvPr/>
            </p14:nvContentPartPr>
            <p14:xfrm>
              <a:off x="1625760" y="3143160"/>
              <a:ext cx="6553440" cy="254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661CDC-A2FC-4FAC-928B-BEE8D0B5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3133800"/>
                <a:ext cx="657216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043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SFDX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Salesforce DX into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2470622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SFDX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Salesforce DX adds new tools that streamline the entire development life cycle.</a:t>
            </a:r>
          </a:p>
          <a:p>
            <a:pPr marL="0" indent="0">
              <a:buNone/>
            </a:pPr>
            <a:r>
              <a:rPr lang="en-US" dirty="0"/>
              <a:t>It improves team development and collaboration, facilitates automated testing and continuous integration, and makes the release cycle more efficient and agile.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you can do with SFDX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Salesforce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Salesforce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Package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408773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Salesforce DX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 to Salesforce 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the Data Using SFDX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Resource – </a:t>
            </a:r>
            <a:r>
              <a:rPr lang="en-US" dirty="0">
                <a:hlinkClick r:id="rId2"/>
              </a:rPr>
              <a:t>Setup VS Code for Salesforce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Setup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using SFDX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Authenticate to target org -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auth:web:login</a:t>
            </a:r>
            <a:r>
              <a:rPr lang="en-US" dirty="0">
                <a:highlight>
                  <a:srgbClr val="FFFF00"/>
                </a:highlight>
              </a:rPr>
              <a:t>  -r https://test.salesforce.com  -a Dev2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Perform the Deployment or validation - </a:t>
            </a:r>
            <a:r>
              <a:rPr lang="fr-FR" dirty="0" err="1">
                <a:highlight>
                  <a:srgbClr val="FFFF00"/>
                </a:highlight>
              </a:rPr>
              <a:t>sfdx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force:source:deploy</a:t>
            </a:r>
            <a:r>
              <a:rPr lang="fr-FR" dirty="0">
                <a:highlight>
                  <a:srgbClr val="FFFF00"/>
                </a:highlight>
              </a:rPr>
              <a:t> -p force-app/main/default -c -u Dev2 </a:t>
            </a: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https://developer.salesforce.com/docs/atlas.en-us.sfdx_cli_reference.meta/sfdx_cli_reference/cli_reference_auth_web.htm#cli_reference_auth_web_login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https://developer.salesforce.com/docs/atlas.en-us.sfdx_cli_reference.meta/sfdx_cli_reference/cli_reference_force_mdapi.htm#cli_reference_force_mdapi_deploy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using SFDX – Part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Authenticate -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auth:web:login</a:t>
            </a:r>
            <a:r>
              <a:rPr lang="en-US" dirty="0">
                <a:highlight>
                  <a:srgbClr val="FFFF00"/>
                </a:highlight>
              </a:rPr>
              <a:t>  -r https://test.salesforce.com  -a Dev1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Convert the </a:t>
            </a:r>
            <a:r>
              <a:rPr lang="en-US" dirty="0" err="1"/>
              <a:t>sfdx</a:t>
            </a:r>
            <a:r>
              <a:rPr lang="en-US" dirty="0"/>
              <a:t> folders to source driven folders - </a:t>
            </a:r>
            <a:r>
              <a:rPr lang="fr-FR" dirty="0" err="1">
                <a:highlight>
                  <a:srgbClr val="FFFF00"/>
                </a:highlight>
              </a:rPr>
              <a:t>sfdx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force:source:convert</a:t>
            </a:r>
            <a:r>
              <a:rPr lang="fr-FR" dirty="0">
                <a:highlight>
                  <a:srgbClr val="FFFF00"/>
                </a:highlight>
              </a:rPr>
              <a:t> -r force-app/main/default -d src</a:t>
            </a:r>
            <a:endParaRPr lang="en-US" dirty="0">
              <a:highlight>
                <a:srgbClr val="FFFF00"/>
              </a:highligh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Perform the deployment -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force:mdapi:deploy</a:t>
            </a:r>
            <a:r>
              <a:rPr lang="en-US" dirty="0">
                <a:highlight>
                  <a:srgbClr val="FFFF00"/>
                </a:highlight>
              </a:rPr>
              <a:t> -u Dev1 -c -w 20 -d </a:t>
            </a:r>
            <a:r>
              <a:rPr lang="en-US" dirty="0" err="1">
                <a:highlight>
                  <a:srgbClr val="FFFF00"/>
                </a:highlight>
              </a:rPr>
              <a:t>src</a:t>
            </a: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https://developer.salesforce.com/docs/atlas.en-us.sfdx_cli_reference.meta/sfdx_cli_reference/cli_reference_auth_web.htm#cli_reference_auth_web_login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https://developer.salesforce.com/docs/atlas.en-us.sfdx_cli_reference.meta/sfdx_cli_reference/cli_reference_force_mdapi.htm#cli_reference_force_mdapi_deploy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02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DevHub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Scratch Org?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</a:t>
            </a:r>
            <a:r>
              <a:rPr lang="en-US" dirty="0" err="1"/>
              <a:t>DevHub</a:t>
            </a:r>
            <a:r>
              <a:rPr lang="en-US" dirty="0"/>
              <a:t> in Salesforce Developer Org &amp; Production Org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Authorize to </a:t>
            </a:r>
            <a:r>
              <a:rPr lang="en-US" dirty="0" err="1"/>
              <a:t>DevHub</a:t>
            </a:r>
            <a:r>
              <a:rPr lang="en-US" dirty="0"/>
              <a:t> from VS Code Project</a:t>
            </a:r>
          </a:p>
        </p:txBody>
      </p:sp>
    </p:spTree>
    <p:extLst>
      <p:ext uri="{BB962C8B-B14F-4D97-AF65-F5344CB8AC3E}">
        <p14:creationId xmlns:p14="http://schemas.microsoft.com/office/powerpoint/2010/main" val="1518086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DevHub</a:t>
            </a:r>
            <a:r>
              <a:rPr lang="en-US" dirty="0"/>
              <a:t> &amp; Scratch ORG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Developer Hub (Dev Hub) lets you create and manage scratch orgs. The scratch org is a source-driven and disposable deployment of Salesforce code and metadata, made for developers and automation.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scratch org is fully configurable, allowing developers to emulate different Salesforce editions with different features and preferences.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Scratch orgs are a central feature of Salesforce DX, an open developer experience for developing and managing Salesforce apps across their entire lifecycle.</a:t>
            </a:r>
          </a:p>
        </p:txBody>
      </p:sp>
    </p:spTree>
    <p:extLst>
      <p:ext uri="{BB962C8B-B14F-4D97-AF65-F5344CB8AC3E}">
        <p14:creationId xmlns:p14="http://schemas.microsoft.com/office/powerpoint/2010/main" val="395414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Modify the Scratch Org Def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Scratch Org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Scratch Org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Org Tour</a:t>
            </a:r>
          </a:p>
        </p:txBody>
      </p:sp>
    </p:spTree>
    <p:extLst>
      <p:ext uri="{BB962C8B-B14F-4D97-AF65-F5344CB8AC3E}">
        <p14:creationId xmlns:p14="http://schemas.microsoft.com/office/powerpoint/2010/main" val="2627516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Authorize a </a:t>
            </a:r>
            <a:r>
              <a:rPr lang="en-US" dirty="0" err="1"/>
              <a:t>DevHub</a:t>
            </a:r>
            <a:r>
              <a:rPr lang="en-US" dirty="0"/>
              <a:t> -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force:auth:web:login</a:t>
            </a:r>
            <a:r>
              <a:rPr lang="en-US" dirty="0">
                <a:highlight>
                  <a:srgbClr val="FFFF00"/>
                </a:highlight>
              </a:rPr>
              <a:t> –</a:t>
            </a:r>
            <a:r>
              <a:rPr lang="en-US" dirty="0" err="1">
                <a:highlight>
                  <a:srgbClr val="FFFF00"/>
                </a:highlight>
              </a:rPr>
              <a:t>setdefaultdevhubusername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Scratch org -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force:org:create</a:t>
            </a:r>
            <a:r>
              <a:rPr lang="en-US" dirty="0">
                <a:highlight>
                  <a:srgbClr val="FFFF00"/>
                </a:highlight>
              </a:rPr>
              <a:t> -f config\project-scratch-</a:t>
            </a:r>
            <a:r>
              <a:rPr lang="en-US" dirty="0" err="1">
                <a:highlight>
                  <a:srgbClr val="FFFF00"/>
                </a:highlight>
              </a:rPr>
              <a:t>def.json</a:t>
            </a:r>
            <a:r>
              <a:rPr lang="en-US" dirty="0">
                <a:highlight>
                  <a:srgbClr val="FFFF00"/>
                </a:highlight>
              </a:rPr>
              <a:t> --</a:t>
            </a:r>
            <a:r>
              <a:rPr lang="en-US" dirty="0" err="1">
                <a:highlight>
                  <a:srgbClr val="FFFF00"/>
                </a:highlight>
              </a:rPr>
              <a:t>setalias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deploymentdemo</a:t>
            </a:r>
            <a:r>
              <a:rPr lang="en-US" dirty="0">
                <a:highlight>
                  <a:srgbClr val="FFFF00"/>
                </a:highlight>
              </a:rPr>
              <a:t> --</a:t>
            </a:r>
            <a:r>
              <a:rPr lang="en-US" dirty="0" err="1">
                <a:highlight>
                  <a:srgbClr val="FFFF00"/>
                </a:highlight>
              </a:rPr>
              <a:t>durationdays</a:t>
            </a:r>
            <a:r>
              <a:rPr lang="en-US" dirty="0">
                <a:highlight>
                  <a:srgbClr val="FFFF00"/>
                </a:highlight>
              </a:rPr>
              <a:t> 1 --</a:t>
            </a:r>
            <a:r>
              <a:rPr lang="en-US" dirty="0" err="1">
                <a:highlight>
                  <a:srgbClr val="FFFF00"/>
                </a:highlight>
              </a:rPr>
              <a:t>setdefaultusername</a:t>
            </a:r>
            <a:r>
              <a:rPr lang="en-US" dirty="0">
                <a:highlight>
                  <a:srgbClr val="FFFF00"/>
                </a:highlight>
              </a:rPr>
              <a:t> --json –</a:t>
            </a:r>
            <a:r>
              <a:rPr lang="en-US" dirty="0" err="1">
                <a:highlight>
                  <a:srgbClr val="FFFF00"/>
                </a:highlight>
              </a:rPr>
              <a:t>loglevel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Scratch org -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force:org:open</a:t>
            </a:r>
            <a:r>
              <a:rPr lang="en-US" dirty="0">
                <a:highlight>
                  <a:srgbClr val="FFFF00"/>
                </a:highlight>
              </a:rPr>
              <a:t> –a org-alias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191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Deploy Changes to Scratch org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Changes from Scratch Org</a:t>
            </a:r>
          </a:p>
        </p:txBody>
      </p:sp>
    </p:spTree>
    <p:extLst>
      <p:ext uri="{BB962C8B-B14F-4D97-AF65-F5344CB8AC3E}">
        <p14:creationId xmlns:p14="http://schemas.microsoft.com/office/powerpoint/2010/main" val="38291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Types of Environment in Salesforce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Sandbox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Sandbox</a:t>
            </a:r>
            <a:r>
              <a:rPr lang="en-IN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Types of Sandbox</a:t>
            </a:r>
          </a:p>
          <a:p>
            <a:pPr lvl="1"/>
            <a:r>
              <a:rPr lang="en-IN" dirty="0"/>
              <a:t>Developer</a:t>
            </a:r>
          </a:p>
          <a:p>
            <a:pPr lvl="1"/>
            <a:r>
              <a:rPr lang="en-IN" dirty="0"/>
              <a:t>Developer Pro</a:t>
            </a:r>
          </a:p>
          <a:p>
            <a:pPr lvl="1"/>
            <a:r>
              <a:rPr lang="en-IN" dirty="0"/>
              <a:t>Partial Copy</a:t>
            </a:r>
          </a:p>
          <a:p>
            <a:pPr lvl="1"/>
            <a:r>
              <a:rPr lang="en-IN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997580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Deploy Code to Scratch org –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force:source:push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Code from Scratch org – </a:t>
            </a:r>
            <a:r>
              <a:rPr lang="en-US" dirty="0" err="1">
                <a:highlight>
                  <a:srgbClr val="FFFF00"/>
                </a:highlight>
              </a:rPr>
              <a:t>sfdx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force:source:pull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691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Version Control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Signup for GitHub if not already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47A435-A628-41B3-8A4E-425CCA1F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87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754FF8-9DDD-453F-ABD6-57B498A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90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241F6-B522-4553-9462-38F10B685285}"/>
              </a:ext>
            </a:extLst>
          </p:cNvPr>
          <p:cNvSpPr txBox="1"/>
          <p:nvPr/>
        </p:nvSpPr>
        <p:spPr>
          <a:xfrm>
            <a:off x="9470571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95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control, also known as source control, is the practice of tracking and managing changes to software code. 4</a:t>
            </a:r>
          </a:p>
          <a:p>
            <a:pPr marL="0" indent="0">
              <a:buNone/>
            </a:pPr>
            <a:endParaRPr lang="en-US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4D4D4D"/>
                </a:solidFill>
                <a:effectLst/>
                <a:latin typeface="-apple-system"/>
              </a:rPr>
              <a:t>Benefits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A complete long-term change history of every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Branching and merging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Traceability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173B4-58CB-41F8-89B0-DB4B48DC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11" y="3344830"/>
            <a:ext cx="7858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475B"/>
                </a:solidFill>
                <a:effectLst/>
                <a:latin typeface="AvenirNext"/>
              </a:rPr>
              <a:t>Git is an open-source, version control tool created in 2005 by developers working on the Linux operating system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is an example of a DVCS (hence Distributed Version Control System).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Rather than have only one single place for the full version history of the software as is common in once-popular version control systems like CVS or Subversion (also known as SVN),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Git, every developer's working copy of the code is also a repository that can contain the full history of all changes.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06EF-15DC-4B0F-A18B-3BC20525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87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6A566-BC3C-435E-9D6D-A0A4FF36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90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66836-4C8A-46E3-BF8C-9B362EF6786C}"/>
              </a:ext>
            </a:extLst>
          </p:cNvPr>
          <p:cNvSpPr txBox="1"/>
          <p:nvPr/>
        </p:nvSpPr>
        <p:spPr>
          <a:xfrm>
            <a:off x="9470571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33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GitHub is a company founded in 2008 that makes tools which integrate with git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do not need GitHub to use git, but you cannot use GitHub without using git.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many other alternatives to GitHub, such as GitLab, </a:t>
            </a:r>
            <a:r>
              <a:rPr lang="en-US" dirty="0" err="1"/>
              <a:t>BitBucket</a:t>
            </a:r>
            <a:r>
              <a:rPr lang="en-US" dirty="0"/>
              <a:t>, Azure DevOps.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of these are referred to in git-speak as “remotes”, and all are completely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do not need to use a remote to use git, but it will make sharing your code with others easier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06EF-15DC-4B0F-A18B-3BC20525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15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6A566-BC3C-435E-9D6D-A0A4FF36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18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66836-4C8A-46E3-BF8C-9B362EF6786C}"/>
              </a:ext>
            </a:extLst>
          </p:cNvPr>
          <p:cNvSpPr txBox="1"/>
          <p:nvPr/>
        </p:nvSpPr>
        <p:spPr>
          <a:xfrm>
            <a:off x="9722499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93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How Git &amp; GitHub </a:t>
            </a:r>
            <a:r>
              <a:rPr lang="en-US" dirty="0"/>
              <a:t>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Local Repo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“repo-name”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File in Repo</a:t>
            </a:r>
          </a:p>
          <a:p>
            <a:pPr lvl="1"/>
            <a:r>
              <a:rPr lang="en-US" dirty="0"/>
              <a:t>notepad yourname.txt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file to staging Area</a:t>
            </a:r>
          </a:p>
          <a:p>
            <a:pPr lvl="1"/>
            <a:r>
              <a:rPr lang="en-US" dirty="0"/>
              <a:t>git add . Or git add filename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Changes</a:t>
            </a:r>
          </a:p>
          <a:p>
            <a:pPr lvl="1"/>
            <a:r>
              <a:rPr lang="en-US" dirty="0"/>
              <a:t>git commit –m “Message Here”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FEE294-0D43-429C-9995-D36419B1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02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C9ABAE-3759-4B67-B63B-8C6C4BD3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05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3A2E8-0CF8-4A35-AA85-6199DBFDBC28}"/>
              </a:ext>
            </a:extLst>
          </p:cNvPr>
          <p:cNvSpPr txBox="1"/>
          <p:nvPr/>
        </p:nvSpPr>
        <p:spPr>
          <a:xfrm>
            <a:off x="9535886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1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&amp; GitHub Works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7E831-18EF-4CAA-9629-30ED396D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4" y="1513644"/>
            <a:ext cx="6402671" cy="3601503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1FEE294-0D43-429C-9995-D36419B1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02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C9ABAE-3759-4B67-B63B-8C6C4BD3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05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3A2E8-0CF8-4A35-AA85-6199DBFDBC28}"/>
              </a:ext>
            </a:extLst>
          </p:cNvPr>
          <p:cNvSpPr txBox="1"/>
          <p:nvPr/>
        </p:nvSpPr>
        <p:spPr>
          <a:xfrm>
            <a:off x="9535886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4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Remo Repo in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Associate the Local repo with Remote Repo</a:t>
            </a:r>
          </a:p>
          <a:p>
            <a:pPr lvl="1"/>
            <a:r>
              <a:rPr lang="en-US" dirty="0"/>
              <a:t>git remote add origin “</a:t>
            </a:r>
            <a:r>
              <a:rPr lang="en-US" dirty="0" err="1"/>
              <a:t>url</a:t>
            </a:r>
            <a:r>
              <a:rPr lang="en-US" dirty="0"/>
              <a:t> to origin”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the changes from Remote</a:t>
            </a:r>
          </a:p>
          <a:p>
            <a:pPr lvl="1"/>
            <a:r>
              <a:rPr lang="en-US" dirty="0"/>
              <a:t>git pull origin </a:t>
            </a:r>
            <a:r>
              <a:rPr lang="en-US" dirty="0" err="1"/>
              <a:t>branchname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the changes from Local to Remote</a:t>
            </a:r>
          </a:p>
          <a:p>
            <a:pPr lvl="1"/>
            <a:r>
              <a:rPr lang="en-US" dirty="0"/>
              <a:t>git push origin </a:t>
            </a:r>
            <a:r>
              <a:rPr lang="en-US" dirty="0" err="1"/>
              <a:t>branchname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D338D1-4A7A-494D-8ACB-A3DFE365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474CBFA-A52D-4935-AA6D-E200069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3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52DE-793B-44D5-B7BC-7E69D191817D}"/>
              </a:ext>
            </a:extLst>
          </p:cNvPr>
          <p:cNvSpPr txBox="1"/>
          <p:nvPr/>
        </p:nvSpPr>
        <p:spPr>
          <a:xfrm>
            <a:off x="9657184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69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Branch in Local Repo</a:t>
            </a:r>
          </a:p>
          <a:p>
            <a:pPr lvl="1"/>
            <a:r>
              <a:rPr lang="en-US" dirty="0"/>
              <a:t>git branch branch-name</a:t>
            </a:r>
          </a:p>
          <a:p>
            <a:pPr lvl="1"/>
            <a:r>
              <a:rPr lang="en-US" dirty="0"/>
              <a:t>git checkout –b branch-name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Newly Created Branch in Remote</a:t>
            </a:r>
          </a:p>
          <a:p>
            <a:pPr lvl="1"/>
            <a:r>
              <a:rPr lang="en-US" dirty="0"/>
              <a:t>git push origin branch-name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the Remote Changes to Local</a:t>
            </a:r>
          </a:p>
          <a:p>
            <a:pPr lvl="1"/>
            <a:r>
              <a:rPr lang="en-US" dirty="0"/>
              <a:t>git pull origin branch-name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few more files</a:t>
            </a:r>
          </a:p>
          <a:p>
            <a:pPr lvl="1"/>
            <a:r>
              <a:rPr lang="en-US" dirty="0"/>
              <a:t>Manual add the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the branch in Remote Repo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the remote branch </a:t>
            </a:r>
            <a:r>
              <a:rPr lang="en-US"/>
              <a:t>to Local Repo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D338D1-4A7A-494D-8ACB-A3DFE365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474CBFA-A52D-4935-AA6D-E200069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3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52DE-793B-44D5-B7BC-7E69D191817D}"/>
              </a:ext>
            </a:extLst>
          </p:cNvPr>
          <p:cNvSpPr txBox="1"/>
          <p:nvPr/>
        </p:nvSpPr>
        <p:spPr>
          <a:xfrm>
            <a:off x="9657184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34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Pull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&amp; Merge a Pull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delete a branch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git branch -d &lt;local-branch&gt;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git branch -D &lt;local-branch&gt;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git push origin --delete &lt;remote-branch-name&gt;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D338D1-4A7A-494D-8ACB-A3DFE365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474CBFA-A52D-4935-AA6D-E200069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3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52DE-793B-44D5-B7BC-7E69D191817D}"/>
              </a:ext>
            </a:extLst>
          </p:cNvPr>
          <p:cNvSpPr txBox="1"/>
          <p:nvPr/>
        </p:nvSpPr>
        <p:spPr>
          <a:xfrm>
            <a:off x="9657184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CA275-CB19-4BD6-ACD9-4C4B3181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5" y="511483"/>
            <a:ext cx="10271464" cy="45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3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Pull requests let you tell others about changes you've pushed to a branch in a repository on GitHub.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a pull request is opened, you can discuss and review the potential changes with collaborators and add follow-up commits before your changes are merged into the base branch.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D338D1-4A7A-494D-8ACB-A3DFE365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474CBFA-A52D-4935-AA6D-E200069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3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52DE-793B-44D5-B7BC-7E69D191817D}"/>
              </a:ext>
            </a:extLst>
          </p:cNvPr>
          <p:cNvSpPr txBox="1"/>
          <p:nvPr/>
        </p:nvSpPr>
        <p:spPr>
          <a:xfrm>
            <a:off x="9657184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46E3D-315B-4BA1-BD3E-9F9657B1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5" y="2800152"/>
            <a:ext cx="6465699" cy="3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7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Merge conflicts occur when competing changes are made to the same line of a file, or when one person edits a file and another person deletes the same file. For more information, see "About merge conflicts.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D338D1-4A7A-494D-8ACB-A3DFE365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5118157"/>
            <a:ext cx="1850182" cy="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474CBFA-A52D-4935-AA6D-E200069A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3" y="4949104"/>
            <a:ext cx="1699812" cy="9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D52DE-793B-44D5-B7BC-7E69D191817D}"/>
              </a:ext>
            </a:extLst>
          </p:cNvPr>
          <p:cNvSpPr txBox="1"/>
          <p:nvPr/>
        </p:nvSpPr>
        <p:spPr>
          <a:xfrm>
            <a:off x="9657184" y="5115147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!=</a:t>
            </a:r>
            <a:endParaRPr lang="en-IN" sz="4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ull-push.">
            <a:extLst>
              <a:ext uri="{FF2B5EF4-FFF2-40B4-BE49-F238E27FC236}">
                <a16:creationId xmlns:a16="http://schemas.microsoft.com/office/drawing/2014/main" id="{4788C7EA-E65C-4785-99FC-318649BC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00" y="2478822"/>
            <a:ext cx="3475361" cy="185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043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Config Commands</a:t>
            </a:r>
          </a:p>
          <a:p>
            <a:pPr lvl="1"/>
            <a:r>
              <a:rPr lang="en-US" dirty="0"/>
              <a:t>git config –global user.name &lt;name&gt;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Existing Repo</a:t>
            </a:r>
          </a:p>
          <a:p>
            <a:pPr lvl="1"/>
            <a:r>
              <a:rPr lang="en-US" dirty="0"/>
              <a:t>git clone “git-repo-link”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GitHub Logs</a:t>
            </a:r>
          </a:p>
          <a:p>
            <a:pPr lvl="1"/>
            <a:r>
              <a:rPr lang="en-US" dirty="0"/>
              <a:t>git log</a:t>
            </a:r>
          </a:p>
          <a:p>
            <a:pPr lvl="1"/>
            <a:r>
              <a:rPr lang="en-US" dirty="0"/>
              <a:t>git log –graph</a:t>
            </a:r>
          </a:p>
          <a:p>
            <a:pPr lvl="1"/>
            <a:r>
              <a:rPr lang="en-US" dirty="0"/>
              <a:t>git log -p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file difference</a:t>
            </a:r>
          </a:p>
          <a:p>
            <a:pPr lvl="1"/>
            <a:r>
              <a:rPr lang="en-US" dirty="0"/>
              <a:t>git diff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Stash Commands</a:t>
            </a:r>
          </a:p>
          <a:p>
            <a:pPr lvl="1"/>
            <a:r>
              <a:rPr lang="en-US" dirty="0"/>
              <a:t>git stash</a:t>
            </a:r>
          </a:p>
          <a:p>
            <a:pPr lvl="1"/>
            <a:r>
              <a:rPr lang="en-US" dirty="0"/>
              <a:t>git stash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Graphical Interface</a:t>
            </a:r>
          </a:p>
          <a:p>
            <a:pPr lvl="1"/>
            <a:r>
              <a:rPr lang="en-US" dirty="0" err="1"/>
              <a:t>gitk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54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Jenkins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Installation</a:t>
            </a:r>
          </a:p>
        </p:txBody>
      </p:sp>
      <p:pic>
        <p:nvPicPr>
          <p:cNvPr id="4" name="Picture 2" descr="upload.wikimedia.org/wikipedia/commons/thumb/e/...">
            <a:extLst>
              <a:ext uri="{FF2B5EF4-FFF2-40B4-BE49-F238E27FC236}">
                <a16:creationId xmlns:a16="http://schemas.microsoft.com/office/drawing/2014/main" id="{223205E4-DA84-4AD1-B394-9C7556D0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05" y="4293927"/>
            <a:ext cx="1276411" cy="176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13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Jenkins is a software that allows continuous integration. Jenkins will be installed on a server where the central build will take place.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Continuous Integration?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Continuous Integration is a development practice that requires developers to integrate code into a shared repository at regular intervals.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concept was meant to remove the problem of finding later occurrence of issues in the build lifecycle.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upload.wikimedia.org/wikipedia/commons/thumb/e/...">
            <a:extLst>
              <a:ext uri="{FF2B5EF4-FFF2-40B4-BE49-F238E27FC236}">
                <a16:creationId xmlns:a16="http://schemas.microsoft.com/office/drawing/2014/main" id="{73DEBAEB-DDB5-4811-9DC7-4A5E03F5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05" y="4293927"/>
            <a:ext cx="1276411" cy="176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38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https://www.jenkins.io/download/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and download the .war file for Windows PC .</a:t>
            </a:r>
          </a:p>
          <a:p>
            <a:pPr marL="0" indent="0">
              <a:buNone/>
            </a:pPr>
            <a:r>
              <a:rPr lang="en-US" dirty="0"/>
              <a:t>Download the appropriate file for other PCs like Linux or MAC.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are using any other PC like Mac or Linux go ahead and install the installer and follow the instructions given to complete the setup.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windows PC – Find the location where you have downloaded the Jenkins war file. Open the command prompt and then hit below command.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java –jar </a:t>
            </a:r>
            <a:r>
              <a:rPr lang="en-US" dirty="0" err="1">
                <a:highlight>
                  <a:srgbClr val="FFFF00"/>
                </a:highlight>
              </a:rPr>
              <a:t>your_war_file.here</a:t>
            </a:r>
            <a:r>
              <a:rPr lang="en-US" dirty="0">
                <a:highlight>
                  <a:srgbClr val="FFFF00"/>
                </a:highlight>
              </a:rPr>
              <a:t> –</a:t>
            </a:r>
            <a:r>
              <a:rPr lang="en-US" dirty="0" err="1">
                <a:highlight>
                  <a:srgbClr val="FFFF00"/>
                </a:highlight>
              </a:rPr>
              <a:t>httpPort</a:t>
            </a:r>
            <a:r>
              <a:rPr lang="en-US" dirty="0">
                <a:highlight>
                  <a:srgbClr val="FFFF00"/>
                </a:highlight>
              </a:rPr>
              <a:t>=9999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You can change the port no if you want.</a:t>
            </a:r>
          </a:p>
        </p:txBody>
      </p: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6CAFAB08-9BA3-430F-A685-13E04F75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05" y="4293927"/>
            <a:ext cx="1276411" cy="176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63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ANT, JAVA &amp; GIT in Jenkins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a Jenkins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85B8C-684C-47CA-8616-4C18C18C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51" y="2509935"/>
            <a:ext cx="6742665" cy="34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1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Jenkins Project to use Apache ANT for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3AF8E-780F-41B4-88F4-C5761CE8A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2" t="3731" r="11954" b="2702"/>
          <a:stretch/>
        </p:blipFill>
        <p:spPr>
          <a:xfrm>
            <a:off x="6640285" y="2351314"/>
            <a:ext cx="5551715" cy="3834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73422-ACB0-4F56-A20D-A7EA3129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08202"/>
            <a:ext cx="6680401" cy="21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6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 a Jenkins job which will run in every 5 minutes, retrieve the data from one org and then deploy it to production.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Also post the chatter notification if the build is success or not.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2F0E-8B0F-493E-BC9E-17B12597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7" y="2816425"/>
            <a:ext cx="5030784" cy="3257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CA3CA-5EEA-49E6-8444-E167F278D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6" y="2118035"/>
            <a:ext cx="5273449" cy="40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0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Continuous Integration?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Continuous Delivery?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Continuous Deployment?</a:t>
            </a:r>
          </a:p>
        </p:txBody>
      </p:sp>
    </p:spTree>
    <p:extLst>
      <p:ext uri="{BB962C8B-B14F-4D97-AF65-F5344CB8AC3E}">
        <p14:creationId xmlns:p14="http://schemas.microsoft.com/office/powerpoint/2010/main" val="226255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Different ways to deploy the code from one Salesforce Org to Another Salesforce Org.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Sandbox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 the Deployment Setting</a:t>
            </a:r>
          </a:p>
        </p:txBody>
      </p:sp>
    </p:spTree>
    <p:extLst>
      <p:ext uri="{BB962C8B-B14F-4D97-AF65-F5344CB8AC3E}">
        <p14:creationId xmlns:p14="http://schemas.microsoft.com/office/powerpoint/2010/main" val="262282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EDF1-9986-4EED-B6B5-0BFE5C2A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092543" cy="1325563"/>
          </a:xfrm>
        </p:spPr>
        <p:txBody>
          <a:bodyPr/>
          <a:lstStyle/>
          <a:p>
            <a:r>
              <a:rPr lang="en-US" dirty="0"/>
              <a:t>The Problem Statement</a:t>
            </a:r>
            <a:endParaRPr lang="en-IN" dirty="0"/>
          </a:p>
        </p:txBody>
      </p:sp>
      <p:pic>
        <p:nvPicPr>
          <p:cNvPr id="4" name="The Problem Before DevOps.png" descr="The Problem Before DevOps.png">
            <a:extLst>
              <a:ext uri="{FF2B5EF4-FFF2-40B4-BE49-F238E27FC236}">
                <a16:creationId xmlns:a16="http://schemas.microsoft.com/office/drawing/2014/main" id="{64CB67F7-8E5A-445A-8B06-110BABEA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822"/>
            <a:ext cx="12192001" cy="494805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64906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" descr="Nokia Nightly Build Job Case Study">
            <a:extLst>
              <a:ext uri="{FF2B5EF4-FFF2-40B4-BE49-F238E27FC236}">
                <a16:creationId xmlns:a16="http://schemas.microsoft.com/office/drawing/2014/main" id="{EBEFB847-859A-4372-833A-A9FFD9A0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315"/>
            <a:ext cx="12180570" cy="62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3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008B-1091-4974-9271-D86708E4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E11EB2-D4A8-470F-AEDE-1EBD2389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Integration-  The code in any Developer Branch is always ready to merge with Master branch at regular interval. </a:t>
            </a:r>
          </a:p>
          <a:p>
            <a:r>
              <a:rPr lang="en-US" dirty="0"/>
              <a:t>Continuous Delivery- CI + Automatic release creation every time a new build has been created or validated, from where you can deploy the code to production with just a button Click.</a:t>
            </a:r>
          </a:p>
          <a:p>
            <a:r>
              <a:rPr lang="en-US" dirty="0"/>
              <a:t>Continuous Deployment- CI + CD + Production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408963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-CD">
            <a:extLst>
              <a:ext uri="{FF2B5EF4-FFF2-40B4-BE49-F238E27FC236}">
                <a16:creationId xmlns:a16="http://schemas.microsoft.com/office/drawing/2014/main" id="{25286257-4E0B-4EF5-AB96-7FB8E68E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100" y="832758"/>
            <a:ext cx="12343130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91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Pipeline?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CI/CD pipeline </a:t>
            </a:r>
            <a:r>
              <a:rPr lang="en-US" dirty="0">
                <a:highlight>
                  <a:srgbClr val="FFFF00"/>
                </a:highlight>
              </a:rPr>
              <a:t>introduces monitoring and automation to improve the process of application development</a:t>
            </a:r>
            <a:r>
              <a:rPr lang="en-US" dirty="0"/>
              <a:t>, particularly at the integration and testing phases, as well as during delivery and deployment. Although it is possible to manually execute each of the steps of a CI/CD pipeline, the true value of CI/CD pipelines is realized through automation.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27069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Build</a:t>
            </a:r>
            <a:r>
              <a:rPr lang="en-US" dirty="0"/>
              <a:t> - The stage where the application is compiled.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Test</a:t>
            </a:r>
            <a:r>
              <a:rPr lang="en-US" dirty="0"/>
              <a:t> - The stage where code is tested. Automation here can save both time and effort.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Release</a:t>
            </a:r>
            <a:r>
              <a:rPr lang="en-US" dirty="0"/>
              <a:t> - The stage where the application is delivered to the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Deploy</a:t>
            </a:r>
            <a:r>
              <a:rPr lang="en-US" dirty="0"/>
              <a:t> - In this stage code is deployed to production.</a:t>
            </a:r>
          </a:p>
        </p:txBody>
      </p:sp>
      <p:pic>
        <p:nvPicPr>
          <p:cNvPr id="2050" name="Picture 2" descr="CI/CD Flow">
            <a:extLst>
              <a:ext uri="{FF2B5EF4-FFF2-40B4-BE49-F238E27FC236}">
                <a16:creationId xmlns:a16="http://schemas.microsoft.com/office/drawing/2014/main" id="{643AAD88-D2E0-4170-BBEF-EFAC78EC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4" y="3428999"/>
            <a:ext cx="10255315" cy="1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 Connect Salesforce using JWT &amp; SFDX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openssl</a:t>
            </a:r>
            <a:r>
              <a:rPr lang="en-US" dirty="0"/>
              <a:t>. Software can be downloaded from </a:t>
            </a:r>
            <a:r>
              <a:rPr lang="en-US" dirty="0">
                <a:hlinkClick r:id="rId2"/>
              </a:rPr>
              <a:t>https://code.google.com/archive/p/openssl-for-windows/downloads</a:t>
            </a:r>
            <a:endParaRPr lang="en-US" dirty="0"/>
          </a:p>
          <a:p>
            <a:pPr lvl="1"/>
            <a:r>
              <a:rPr lang="en-US" dirty="0"/>
              <a:t>For Mac OS you can download from </a:t>
            </a:r>
            <a:r>
              <a:rPr lang="en-US" dirty="0">
                <a:hlinkClick r:id="rId3"/>
              </a:rPr>
              <a:t>https://mac.filehorse.com/download-openssl/</a:t>
            </a:r>
            <a:r>
              <a:rPr lang="en-US" dirty="0"/>
              <a:t>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Certification in Local System using </a:t>
            </a:r>
            <a:r>
              <a:rPr lang="en-US" dirty="0" err="1"/>
              <a:t>openSSL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Connected Application in Salesforce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Authenticate SFDX using JWT</a:t>
            </a:r>
          </a:p>
        </p:txBody>
      </p:sp>
    </p:spTree>
    <p:extLst>
      <p:ext uri="{BB962C8B-B14F-4D97-AF65-F5344CB8AC3E}">
        <p14:creationId xmlns:p14="http://schemas.microsoft.com/office/powerpoint/2010/main" val="2546440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Generate SSL Certificate and Key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Generate Private Key  -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-des3 -</a:t>
            </a:r>
            <a:r>
              <a:rPr lang="en-US" dirty="0" err="1"/>
              <a:t>passout</a:t>
            </a:r>
            <a:r>
              <a:rPr lang="en-US" dirty="0"/>
              <a:t> pass:x123 -out </a:t>
            </a:r>
            <a:r>
              <a:rPr lang="en-US" dirty="0" err="1"/>
              <a:t>server.pass.key</a:t>
            </a:r>
            <a:r>
              <a:rPr lang="en-US" dirty="0"/>
              <a:t> 2048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Generate Key file using private key -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rsa</a:t>
            </a:r>
            <a:r>
              <a:rPr lang="en-US" dirty="0"/>
              <a:t> -</a:t>
            </a:r>
            <a:r>
              <a:rPr lang="en-US" dirty="0" err="1"/>
              <a:t>passin</a:t>
            </a:r>
            <a:r>
              <a:rPr lang="en-US" dirty="0"/>
              <a:t> pass:x123 -in </a:t>
            </a:r>
            <a:r>
              <a:rPr lang="en-US" dirty="0" err="1"/>
              <a:t>server.pass.key</a:t>
            </a:r>
            <a:r>
              <a:rPr lang="en-US" dirty="0"/>
              <a:t> -out </a:t>
            </a:r>
            <a:r>
              <a:rPr lang="en-US" dirty="0" err="1"/>
              <a:t>server.key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Generate the certificate file - </a:t>
            </a:r>
            <a:r>
              <a:rPr lang="en-US" dirty="0" err="1"/>
              <a:t>openssl</a:t>
            </a:r>
            <a:r>
              <a:rPr lang="en-US" dirty="0"/>
              <a:t> req -new -key </a:t>
            </a:r>
            <a:r>
              <a:rPr lang="en-US" dirty="0" err="1"/>
              <a:t>server.key</a:t>
            </a:r>
            <a:r>
              <a:rPr lang="en-US" dirty="0"/>
              <a:t> -out </a:t>
            </a:r>
            <a:r>
              <a:rPr lang="en-US" dirty="0" err="1"/>
              <a:t>server.csr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Generate the SSL certificate - </a:t>
            </a:r>
            <a:r>
              <a:rPr lang="en-US" dirty="0" err="1"/>
              <a:t>openssl</a:t>
            </a:r>
            <a:r>
              <a:rPr lang="en-US" dirty="0"/>
              <a:t> x509 -req -sha256 -days 365 -in </a:t>
            </a:r>
            <a:r>
              <a:rPr lang="en-US" dirty="0" err="1"/>
              <a:t>server.csr</a:t>
            </a:r>
            <a:r>
              <a:rPr lang="en-US" dirty="0"/>
              <a:t> -</a:t>
            </a:r>
            <a:r>
              <a:rPr lang="en-US" dirty="0" err="1"/>
              <a:t>signkey</a:t>
            </a:r>
            <a:r>
              <a:rPr lang="en-US" dirty="0"/>
              <a:t> </a:t>
            </a:r>
            <a:r>
              <a:rPr lang="en-US" dirty="0" err="1"/>
              <a:t>server.key</a:t>
            </a:r>
            <a:r>
              <a:rPr lang="en-US" dirty="0"/>
              <a:t> -out server.crt</a:t>
            </a:r>
          </a:p>
        </p:txBody>
      </p:sp>
    </p:spTree>
    <p:extLst>
      <p:ext uri="{BB962C8B-B14F-4D97-AF65-F5344CB8AC3E}">
        <p14:creationId xmlns:p14="http://schemas.microsoft.com/office/powerpoint/2010/main" val="399426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Connected Application in Salesforce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Lightning environment navigate </a:t>
            </a:r>
            <a:r>
              <a:rPr lang="en-US" dirty="0">
                <a:highlight>
                  <a:srgbClr val="FFFF00"/>
                </a:highlight>
              </a:rPr>
              <a:t>to Setup -&gt; App Manager -&gt; New Connect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classic environment navigate </a:t>
            </a:r>
            <a:r>
              <a:rPr lang="en-US" dirty="0">
                <a:highlight>
                  <a:srgbClr val="FFFF00"/>
                </a:highlight>
              </a:rPr>
              <a:t>to Setup -&gt; Create -&gt; Apps -&gt;</a:t>
            </a:r>
            <a:r>
              <a:rPr lang="en-US" dirty="0"/>
              <a:t> Scroll down to Connected App section then Click New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Connected App Name and Contact Email. API Name will automatically be populated.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Enable OAuth Settings under API (Enable OAuth Settings) section.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</a:t>
            </a:r>
            <a:r>
              <a:rPr lang="en-US" dirty="0">
                <a:highlight>
                  <a:srgbClr val="FFFF00"/>
                </a:highlight>
              </a:rPr>
              <a:t>http://localhost:1717/OauthRedirect </a:t>
            </a:r>
            <a:r>
              <a:rPr lang="en-US" dirty="0"/>
              <a:t>for Callback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Use digital signatures checkbox </a:t>
            </a:r>
            <a:r>
              <a:rPr lang="en-US" dirty="0">
                <a:highlight>
                  <a:srgbClr val="FFFF00"/>
                </a:highlight>
              </a:rPr>
              <a:t>and upload your server.crt file </a:t>
            </a:r>
            <a:r>
              <a:rPr lang="en-US" dirty="0"/>
              <a:t>that you generated using command prompt.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Scroll down and save the application. If it prompts, select continue.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Click on manager and then Click Edit Policies  See </a:t>
            </a:r>
            <a:r>
              <a:rPr lang="en-US" dirty="0">
                <a:highlight>
                  <a:srgbClr val="FFFF00"/>
                </a:highlight>
              </a:rPr>
              <a:t>select "Admin approved users are pre-authorized" </a:t>
            </a:r>
            <a:r>
              <a:rPr lang="en-US" dirty="0"/>
              <a:t>for Permitted Users under OAuth Policies to avoid "Not approved for access in salesforce" issue.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ahead and save the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Scroll down and </a:t>
            </a:r>
            <a:r>
              <a:rPr lang="en-US" dirty="0">
                <a:highlight>
                  <a:srgbClr val="FFFF00"/>
                </a:highlight>
              </a:rPr>
              <a:t>Click on “Manage Profiles” </a:t>
            </a:r>
            <a:r>
              <a:rPr lang="en-US" dirty="0"/>
              <a:t>and then select the appropriate profiles. So that the users with selected profiles can took the advantage of connected 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Now, go back to the connected application and copy the Consumer Key. Paste is somewhere we will use this while testing the flow.</a:t>
            </a:r>
          </a:p>
        </p:txBody>
      </p:sp>
    </p:spTree>
    <p:extLst>
      <p:ext uri="{BB962C8B-B14F-4D97-AF65-F5344CB8AC3E}">
        <p14:creationId xmlns:p14="http://schemas.microsoft.com/office/powerpoint/2010/main" val="3814989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7CF-5814-4745-B554-D5797525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Jenkins Pipeline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on Sample </a:t>
            </a:r>
            <a:r>
              <a:rPr lang="en-US" dirty="0" err="1"/>
              <a:t>Jenkinsfile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See the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the Jenkins environment Variable inside windows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D4FB-B965-49A7-BE56-1FD9C0D2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8898"/>
            <a:ext cx="8848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8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6E4-87AF-4811-8617-EBAAC445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Deploy changes from One org to Another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D1BA-8753-4F23-AA27-E7A9A7EB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Change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Apache 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Salesforce DX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Workbench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Unmanaged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962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A19-00E0-432A-97A3-8E1142D6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D4FB-B965-49A7-BE56-1FD9C0D2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42" y="2213783"/>
            <a:ext cx="6821368" cy="2430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ADC4B-A7F0-46D1-8F5E-9EFABC4F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4410546" cy="41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92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BF9-211B-444C-962E-10C41C0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Environment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FE57-B582-4212-8094-65C4A6E6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HUB_ORG_DH</a:t>
            </a:r>
            <a:r>
              <a:rPr lang="en-US" dirty="0"/>
              <a:t>:- The username for the Dev Hub org, such as amit@gmail.com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SFDC_HOST_DH</a:t>
            </a:r>
            <a:r>
              <a:rPr lang="en-US" dirty="0"/>
              <a:t>:- The login URL of the Salesforce instance that is hosting the Dev Hub org. The default is https://login.salesforce.com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CONNECTED_APP_CONSUMER_KEY_DH </a:t>
            </a:r>
            <a:r>
              <a:rPr lang="en-US" dirty="0"/>
              <a:t>:- The consumer key that was returned after you created a connected app in your Dev Hub org.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JWT_CRED_ID_DH</a:t>
            </a:r>
            <a:r>
              <a:rPr lang="en-US" dirty="0"/>
              <a:t>:- The credentials ID for the private key file that you stored in the Jenkins Admin Credentials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6034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BF9-211B-444C-962E-10C41C0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Jenkins Pipeline project using SFDX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FE57-B582-4212-8094-65C4A6E6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Project Overview </a:t>
            </a:r>
          </a:p>
          <a:p>
            <a:pPr marL="0" indent="0">
              <a:buNone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have recently joined a company </a:t>
            </a:r>
            <a:r>
              <a:rPr lang="en-US" dirty="0" err="1">
                <a:highlight>
                  <a:srgbClr val="FFFF00"/>
                </a:highlight>
              </a:rPr>
              <a:t>TechFuge</a:t>
            </a:r>
            <a:r>
              <a:rPr lang="en-US" dirty="0">
                <a:highlight>
                  <a:srgbClr val="FFFF00"/>
                </a:highlight>
              </a:rPr>
              <a:t> India Pvt. Ltd</a:t>
            </a:r>
            <a:r>
              <a:rPr lang="en-US" dirty="0"/>
              <a:t>. and they have asked you to setup a CI/CD pipeline using Jenkins and SFDX.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already have a SFDX project which is being monitored from </a:t>
            </a:r>
            <a:r>
              <a:rPr lang="en-US" dirty="0" err="1"/>
              <a:t>GtiHub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Every deployment you need to import some data for Account &amp; Contacts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the deployment is done you need to assign the permission to Admin user so that admin user can access the custom fields available included into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as a final step you need to Open the 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4065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BF9-211B-444C-962E-10C41C0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Jenkins Pipeline project using SFDX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23402-ECB9-4B87-B1D0-604BC6A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636"/>
            <a:ext cx="12192000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BF9-211B-444C-962E-10C41C0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Jenkins Pipeline project using SFDX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FE57-B582-4212-8094-65C4A6E6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Project Overview </a:t>
            </a:r>
          </a:p>
          <a:p>
            <a:pPr marL="0" indent="0">
              <a:buNone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have recently joined a company </a:t>
            </a:r>
            <a:r>
              <a:rPr lang="en-US" dirty="0" err="1">
                <a:highlight>
                  <a:srgbClr val="FFFF00"/>
                </a:highlight>
              </a:rPr>
              <a:t>TechFuge</a:t>
            </a:r>
            <a:r>
              <a:rPr lang="en-US" dirty="0">
                <a:highlight>
                  <a:srgbClr val="FFFF00"/>
                </a:highlight>
              </a:rPr>
              <a:t> India Pvt. Ltd</a:t>
            </a:r>
            <a:r>
              <a:rPr lang="en-US" dirty="0"/>
              <a:t>. and they have asked you to setup a CI/CD pipeline using Jenkins and SFDX.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already have a SFDX project which is being monitored from </a:t>
            </a:r>
            <a:r>
              <a:rPr lang="en-US" dirty="0" err="1"/>
              <a:t>GtiHub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Every deployment you need to import some data for Account &amp; Contacts as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Once the deployment is done you need to assign the permission to Admin user so that admin user can access the custom fields available included into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as a final step you need to Open the org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Note: - We need to implement this for the Sandbox ORG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5122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BF9-211B-444C-962E-10C41C0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FE57-B582-4212-8094-65C4A6E6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Connected application inside sandbox org using the same key and certificate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the Environment variables inside windows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Modify the Jenkins file to refer the newly created environment variables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259C1-602E-453F-874D-969E9E87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41" y="2697163"/>
            <a:ext cx="8052318" cy="33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695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Azeure</a:t>
            </a:r>
            <a:r>
              <a:rPr lang="en-US" dirty="0"/>
              <a:t> DevOps?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Signup for the Azure DevOps Account using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Walkthrough of DevOps Dashboard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486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Azure DevOps is a tool provided by Microsoft which is widely known for Implementing CI/CD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also manage your sprint, Task, Bug, User Story &amp; Many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Azure DevOps has it’s own Repository System or You can also use GitHub with DevOps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Developing the pipeline and Releases is very easy with DevOps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use Apache Ant Pipeline or SFDX Pipeline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172" y="2210627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329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Connect GitHub Repo in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very first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release in DevOps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9DD8B-A9DC-480E-BE29-0A9819AB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0369"/>
            <a:ext cx="5297926" cy="30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9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Ant build.xml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very pipeline using Apache 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release using that Apache Pipeline created in Steps 2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B7C0C-5DB7-4F9D-8FF9-DAC09DBA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232"/>
            <a:ext cx="6680718" cy="31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6E4-87AF-4811-8617-EBAAC445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Sandbox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D1BA-8753-4F23-AA27-E7A9A7EB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 to Salesforce production org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Setup -&gt; Sandboxes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2616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Pipeline Structure walkthrough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Pipeline using </a:t>
            </a:r>
            <a:r>
              <a:rPr lang="en-US" dirty="0" err="1"/>
              <a:t>Yml</a:t>
            </a:r>
            <a:r>
              <a:rPr lang="en-US" dirty="0"/>
              <a:t> with Jobs and Stages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BF068-ECA4-4ADB-B860-A9C3290C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8" y="2920369"/>
            <a:ext cx="8098971" cy="27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009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Prerequisite to develop a SFDX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 Structure walkthrough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your first SFDX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B2695-719E-497B-AA54-AB91A45F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67"/>
            <a:ext cx="5673012" cy="29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 develop a SFDX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Connected Application Setup in Target Org with Digital Signature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Server.key</a:t>
            </a:r>
            <a:r>
              <a:rPr lang="en-US" dirty="0"/>
              <a:t> file inside your Azure or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Understanding of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pic>
        <p:nvPicPr>
          <p:cNvPr id="1026" name="Picture 2" descr="The 5 Components of Azure DevOps - ParkMyCloud">
            <a:extLst>
              <a:ext uri="{FF2B5EF4-FFF2-40B4-BE49-F238E27FC236}">
                <a16:creationId xmlns:a16="http://schemas.microsoft.com/office/drawing/2014/main" id="{97B39828-D139-42CF-9D48-58A2EE1D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06" y="1594806"/>
            <a:ext cx="310709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B2695-719E-497B-AA54-AB91A45F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407"/>
            <a:ext cx="5673012" cy="29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78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Github</a:t>
            </a:r>
            <a:r>
              <a:rPr lang="en-US" dirty="0"/>
              <a:t>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very first action for your repo</a:t>
            </a:r>
          </a:p>
        </p:txBody>
      </p:sp>
    </p:spTree>
    <p:extLst>
      <p:ext uri="{BB962C8B-B14F-4D97-AF65-F5344CB8AC3E}">
        <p14:creationId xmlns:p14="http://schemas.microsoft.com/office/powerpoint/2010/main" val="499154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Automate, customize, and execute your software development workflows right in your repository with GitHub Actions.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discover, create, and share actions to perform any job you'd like, including CI/CD, and combine actions in a completely customized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Actions also uses </a:t>
            </a:r>
            <a:r>
              <a:rPr lang="en-US" dirty="0" err="1"/>
              <a:t>yml</a:t>
            </a:r>
            <a:r>
              <a:rPr lang="en-US" dirty="0"/>
              <a:t> format to create the workflows.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91E03-0424-4FDB-A3C8-5E7202DB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8461"/>
            <a:ext cx="10702212" cy="3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81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first GitHub Action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DC98E-783F-4C43-A1E2-2DDE3419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1" y="1434008"/>
            <a:ext cx="11252718" cy="47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00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GitHub Repo to use SFDX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046C-AE1E-4FB9-8D10-52889D30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0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Connected application setup with digital certificate in Target 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Consumer Key for target 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name of Target 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URL of the Target 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Server.key</a:t>
            </a:r>
            <a:r>
              <a:rPr lang="en-US" dirty="0"/>
              <a:t> file inside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91E03-0424-4FDB-A3C8-5E7202DB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2293"/>
            <a:ext cx="10423849" cy="31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12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52C7-727B-4345-B0A9-B98AD5E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GitHub Action using SFDX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91E03-0424-4FDB-A3C8-5E7202DB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833"/>
            <a:ext cx="10423849" cy="31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91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B0E-C235-494E-B73E-D26A1B3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061"/>
            <a:ext cx="10515600" cy="1325563"/>
          </a:xfrm>
        </p:spPr>
        <p:txBody>
          <a:bodyPr/>
          <a:lstStyle/>
          <a:p>
            <a:r>
              <a:rPr lang="en-US" dirty="0"/>
              <a:t>Branching Strategy for CI/CD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C5B0A-5307-4816-A794-60E004F8C93B}"/>
              </a:ext>
            </a:extLst>
          </p:cNvPr>
          <p:cNvSpPr txBox="1"/>
          <p:nvPr/>
        </p:nvSpPr>
        <p:spPr>
          <a:xfrm>
            <a:off x="8871341" y="3188927"/>
            <a:ext cx="24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Credit – Medium.com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DEF7D-4EDA-4694-9AD4-584CB84F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19104"/>
            <a:ext cx="7796736" cy="47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971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20BF-6615-43B9-9CBC-BE447532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BitBucket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35BF-DA4F-425D-9EB5-E47BDAAC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Signup for </a:t>
            </a:r>
            <a:r>
              <a:rPr lang="en-US" dirty="0" err="1"/>
              <a:t>BitBucket</a:t>
            </a:r>
            <a:r>
              <a:rPr lang="en-US" dirty="0"/>
              <a:t> Account</a:t>
            </a:r>
            <a:endParaRPr lang="en-IN" dirty="0"/>
          </a:p>
        </p:txBody>
      </p:sp>
      <p:pic>
        <p:nvPicPr>
          <p:cNvPr id="2050" name="Picture 2" descr="Bitbucket Logo PNG Transparent – Brands Logos">
            <a:extLst>
              <a:ext uri="{FF2B5EF4-FFF2-40B4-BE49-F238E27FC236}">
                <a16:creationId xmlns:a16="http://schemas.microsoft.com/office/drawing/2014/main" id="{BA637C1B-D924-4597-A81F-9F3E0AF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97" y="5446743"/>
            <a:ext cx="3417903" cy="8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5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4437</Words>
  <Application>Microsoft Office PowerPoint</Application>
  <PresentationFormat>Widescreen</PresentationFormat>
  <Paragraphs>525</Paragraphs>
  <Slides>108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apple color emoji</vt:lpstr>
      <vt:lpstr>-apple-system</vt:lpstr>
      <vt:lpstr>Arial</vt:lpstr>
      <vt:lpstr>AvenirNext</vt:lpstr>
      <vt:lpstr>Calibri</vt:lpstr>
      <vt:lpstr>Calibri Light</vt:lpstr>
      <vt:lpstr>helvetica neue</vt:lpstr>
      <vt:lpstr>Office Theme</vt:lpstr>
      <vt:lpstr>Deployments in Salesforce</vt:lpstr>
      <vt:lpstr>1 - Agenda</vt:lpstr>
      <vt:lpstr>What is Deployment</vt:lpstr>
      <vt:lpstr>Types of Deployment</vt:lpstr>
      <vt:lpstr>2 - Agenda</vt:lpstr>
      <vt:lpstr>PowerPoint Presentation</vt:lpstr>
      <vt:lpstr>3 - Agenda</vt:lpstr>
      <vt:lpstr>Different Ways to Deploy changes from One org to Another</vt:lpstr>
      <vt:lpstr>Create a Sandbox</vt:lpstr>
      <vt:lpstr>4 - Agenda</vt:lpstr>
      <vt:lpstr>What is Change Set in Salesforce?</vt:lpstr>
      <vt:lpstr>Types of Change Set in Salesforce?</vt:lpstr>
      <vt:lpstr>Create a Custom Object &amp; Fields</vt:lpstr>
      <vt:lpstr>4.1 Why code coverage is required?</vt:lpstr>
      <vt:lpstr>Agenda</vt:lpstr>
      <vt:lpstr>Deployment Options in Salesforce</vt:lpstr>
      <vt:lpstr>Agenda</vt:lpstr>
      <vt:lpstr>Agenda</vt:lpstr>
      <vt:lpstr>Scenario for WFR</vt:lpstr>
      <vt:lpstr>Scenario for Process Builder</vt:lpstr>
      <vt:lpstr>Agenda</vt:lpstr>
      <vt:lpstr>Agenda</vt:lpstr>
      <vt:lpstr>Benefits of Change Set</vt:lpstr>
      <vt:lpstr>Limitations of Change Set</vt:lpstr>
      <vt:lpstr>Agenda</vt:lpstr>
      <vt:lpstr>Introduction to Apache Ant</vt:lpstr>
      <vt:lpstr>Setup Apache ANT in MAC OS</vt:lpstr>
      <vt:lpstr>Steps</vt:lpstr>
      <vt:lpstr>Agenda</vt:lpstr>
      <vt:lpstr>Agenda</vt:lpstr>
      <vt:lpstr>Agenda</vt:lpstr>
      <vt:lpstr>Agenda</vt:lpstr>
      <vt:lpstr>ANT Target Dependency</vt:lpstr>
      <vt:lpstr>Agenda</vt:lpstr>
      <vt:lpstr>Agenda</vt:lpstr>
      <vt:lpstr>Packages in Salesforce</vt:lpstr>
      <vt:lpstr>Deployment using UnManaged Package</vt:lpstr>
      <vt:lpstr>Introduction to Workbench</vt:lpstr>
      <vt:lpstr>Retrieve using workbench</vt:lpstr>
      <vt:lpstr>Agenda</vt:lpstr>
      <vt:lpstr>Introduction to SFDX</vt:lpstr>
      <vt:lpstr>Agenda</vt:lpstr>
      <vt:lpstr>Deployment using SFDX</vt:lpstr>
      <vt:lpstr>Deployment using SFDX – Part 2</vt:lpstr>
      <vt:lpstr>Agenda</vt:lpstr>
      <vt:lpstr>What is DevHub &amp; Scratch ORG</vt:lpstr>
      <vt:lpstr>Agenda</vt:lpstr>
      <vt:lpstr>Walk through</vt:lpstr>
      <vt:lpstr>Agenda</vt:lpstr>
      <vt:lpstr>Walk through</vt:lpstr>
      <vt:lpstr>Agenda</vt:lpstr>
      <vt:lpstr>Version Control System</vt:lpstr>
      <vt:lpstr>Introduction to GIT</vt:lpstr>
      <vt:lpstr>Introduction to GitHub</vt:lpstr>
      <vt:lpstr>Agenda</vt:lpstr>
      <vt:lpstr>How Git &amp; GitHub Works</vt:lpstr>
      <vt:lpstr>Agenda</vt:lpstr>
      <vt:lpstr>Agenda</vt:lpstr>
      <vt:lpstr>Agenda</vt:lpstr>
      <vt:lpstr>Pull Request</vt:lpstr>
      <vt:lpstr>Merge Conflict</vt:lpstr>
      <vt:lpstr>Agenda</vt:lpstr>
      <vt:lpstr>Agenda</vt:lpstr>
      <vt:lpstr>Introduction to Jenkins</vt:lpstr>
      <vt:lpstr>Jenkins Installation</vt:lpstr>
      <vt:lpstr>Agenda</vt:lpstr>
      <vt:lpstr>Agenda</vt:lpstr>
      <vt:lpstr>Scenario</vt:lpstr>
      <vt:lpstr>Agenda</vt:lpstr>
      <vt:lpstr>The Problem Statement</vt:lpstr>
      <vt:lpstr>PowerPoint Presentation</vt:lpstr>
      <vt:lpstr>Continuous Integration</vt:lpstr>
      <vt:lpstr>PowerPoint Presentation</vt:lpstr>
      <vt:lpstr>Agenda</vt:lpstr>
      <vt:lpstr>Elements of a CI/CD pipeline</vt:lpstr>
      <vt:lpstr>Agenda ( Connect Salesforce using JWT &amp; SFDX )</vt:lpstr>
      <vt:lpstr>Steps to Generate SSL Certificate and Key file</vt:lpstr>
      <vt:lpstr>Steps to Create Connected Application in Salesforce</vt:lpstr>
      <vt:lpstr>Agenda</vt:lpstr>
      <vt:lpstr>Pipeline Syntax</vt:lpstr>
      <vt:lpstr>Configure Environment Variable</vt:lpstr>
      <vt:lpstr>Create a Jenkins Pipeline project using SFDX</vt:lpstr>
      <vt:lpstr>Create a Jenkins Pipeline project using SFDX</vt:lpstr>
      <vt:lpstr>Create a Jenkins Pipeline project using SFDX</vt:lpstr>
      <vt:lpstr>Steps</vt:lpstr>
      <vt:lpstr>Agenda</vt:lpstr>
      <vt:lpstr>Introduction</vt:lpstr>
      <vt:lpstr>Agenda</vt:lpstr>
      <vt:lpstr>Agenda</vt:lpstr>
      <vt:lpstr>Agenda</vt:lpstr>
      <vt:lpstr>Agenda</vt:lpstr>
      <vt:lpstr>Prerequisite to develop a SFDX Pipeline</vt:lpstr>
      <vt:lpstr>Agenda</vt:lpstr>
      <vt:lpstr>Introduction</vt:lpstr>
      <vt:lpstr>Setup your first GitHub Action</vt:lpstr>
      <vt:lpstr>Prepare GitHub Repo to use SFDX</vt:lpstr>
      <vt:lpstr>Develop GitHub Action using SFDX</vt:lpstr>
      <vt:lpstr>Branching Strategy for CI/CD</vt:lpstr>
      <vt:lpstr>Introduction to BitBucket</vt:lpstr>
      <vt:lpstr>Introduction to BitBucket</vt:lpstr>
      <vt:lpstr>Agenda</vt:lpstr>
      <vt:lpstr>Generate SSH Key for BitBucket Account</vt:lpstr>
      <vt:lpstr>Enable Multi Factor Authentication for BitBucket</vt:lpstr>
      <vt:lpstr>Create Your First Pipeline using Bitbucket</vt:lpstr>
      <vt:lpstr>Develop Branch Specific Pipeline using Bitbucket</vt:lpstr>
      <vt:lpstr>Develop PR Specific Pipeline using Bitbucket</vt:lpstr>
      <vt:lpstr>Develop a Pipeline using SFDX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Singh</dc:creator>
  <cp:lastModifiedBy>Amit Singh</cp:lastModifiedBy>
  <cp:revision>345</cp:revision>
  <dcterms:created xsi:type="dcterms:W3CDTF">2021-03-10T10:39:02Z</dcterms:created>
  <dcterms:modified xsi:type="dcterms:W3CDTF">2021-06-27T06:18:27Z</dcterms:modified>
</cp:coreProperties>
</file>