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71" r:id="rId2"/>
    <p:sldId id="385" r:id="rId3"/>
    <p:sldId id="387" r:id="rId4"/>
    <p:sldId id="491" r:id="rId5"/>
    <p:sldId id="372" r:id="rId6"/>
    <p:sldId id="388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963" r:id="rId15"/>
    <p:sldId id="961" r:id="rId16"/>
    <p:sldId id="962" r:id="rId17"/>
    <p:sldId id="965" r:id="rId18"/>
    <p:sldId id="966" r:id="rId19"/>
    <p:sldId id="967" r:id="rId20"/>
    <p:sldId id="964" r:id="rId21"/>
    <p:sldId id="384" r:id="rId22"/>
    <p:sldId id="390" r:id="rId23"/>
    <p:sldId id="481" r:id="rId24"/>
    <p:sldId id="492" r:id="rId25"/>
    <p:sldId id="382" r:id="rId26"/>
    <p:sldId id="373" r:id="rId27"/>
  </p:sldIdLst>
  <p:sldSz cx="12188825" cy="6858000"/>
  <p:notesSz cx="6858000" cy="9144000"/>
  <p:custDataLst>
    <p:tags r:id="rId30"/>
  </p:custDataLst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  <p15:guide id="7" orient="horz" pos="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7C"/>
    <a:srgbClr val="00A1DF"/>
    <a:srgbClr val="999899"/>
    <a:srgbClr val="000000"/>
    <a:srgbClr val="FFFFFF"/>
    <a:srgbClr val="1D1D1C"/>
    <a:srgbClr val="414042"/>
    <a:srgbClr val="646469"/>
    <a:srgbClr val="00B39C"/>
    <a:srgbClr val="9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96272" autoAdjust="0"/>
  </p:normalViewPr>
  <p:slideViewPr>
    <p:cSldViewPr snapToGrid="0">
      <p:cViewPr>
        <p:scale>
          <a:sx n="63" d="100"/>
          <a:sy n="63" d="100"/>
        </p:scale>
        <p:origin x="676" y="48"/>
      </p:cViewPr>
      <p:guideLst>
        <p:guide orient="horz" pos="2159"/>
        <p:guide orient="horz" pos="3913"/>
        <p:guide orient="horz" pos="749"/>
        <p:guide pos="393"/>
        <p:guide pos="7287"/>
        <p:guide pos="3842"/>
        <p:guide orient="horz" pos="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9/2/2020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7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4255" y="5278754"/>
            <a:ext cx="10944549" cy="430887"/>
          </a:xfrm>
        </p:spPr>
        <p:txBody>
          <a:bodyPr>
            <a:sp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282322"/>
            <a:ext cx="10959363" cy="8156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177B7-173C-E646-A987-BE16DDC16E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6141" y="1593704"/>
            <a:ext cx="7897091" cy="13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23888" y="1206501"/>
            <a:ext cx="10944225" cy="5005388"/>
          </a:xfrm>
        </p:spPr>
        <p:txBody>
          <a:bodyPr bIns="18288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738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623888" y="1206501"/>
            <a:ext cx="10944225" cy="50053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9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463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o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3251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03471"/>
            <a:ext cx="5254330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676400"/>
            <a:ext cx="5254330" cy="4535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99269" y="1203471"/>
            <a:ext cx="5254330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99269" y="1676400"/>
            <a:ext cx="5254330" cy="4535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82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9718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7"/>
            <a:ext cx="12188825" cy="6856214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3021196"/>
            <a:ext cx="10959363" cy="815608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5300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872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520" y="651600"/>
            <a:ext cx="1118578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520" y="317500"/>
            <a:ext cx="11185786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721467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6344" y="3673702"/>
            <a:ext cx="10480372" cy="492443"/>
          </a:xfrm>
        </p:spPr>
        <p:txBody>
          <a:bodyPr wrap="square">
            <a:sp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841845" y="2492782"/>
            <a:ext cx="10480372" cy="923330"/>
          </a:xfrm>
        </p:spPr>
        <p:txBody>
          <a:bodyPr wrap="square" anchor="ctr">
            <a:sp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3579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F725A-E055-2E43-9873-CDA7B1E40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0432" y="2689635"/>
            <a:ext cx="8968509" cy="15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206501"/>
            <a:ext cx="10958672" cy="50053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2452A-DE2D-D944-BD19-F9336D39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06500"/>
            <a:ext cx="10958672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685925"/>
            <a:ext cx="10958672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6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914400"/>
            <a:ext cx="12188825" cy="5943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888" y="1206500"/>
            <a:ext cx="5036683" cy="5005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2366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9405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7"/>
            <a:ext cx="12188825" cy="6856214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13392"/>
            <a:ext cx="10959363" cy="8156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6" name="Rectangle 5"/>
          <p:cNvSpPr>
            <a:spLocks/>
          </p:cNvSpPr>
          <p:nvPr userDrawn="1"/>
        </p:nvSpPr>
        <p:spPr>
          <a:xfrm>
            <a:off x="-1" y="-4308"/>
            <a:ext cx="174172" cy="6862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2" y="3643088"/>
            <a:ext cx="10959363" cy="430887"/>
          </a:xfrm>
        </p:spPr>
        <p:txBody>
          <a:bodyPr>
            <a:sp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442857" y="914400"/>
            <a:ext cx="6745968" cy="5943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889" y="1206500"/>
            <a:ext cx="4136798" cy="5005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8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3889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9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406675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189462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23889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406675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189462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406675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89462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</p:spTree>
    <p:extLst>
      <p:ext uri="{BB962C8B-B14F-4D97-AF65-F5344CB8AC3E}">
        <p14:creationId xmlns:p14="http://schemas.microsoft.com/office/powerpoint/2010/main" val="36297432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789353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4"/>
            <a:ext cx="12188825" cy="925894"/>
          </a:xfrm>
          <a:prstGeom prst="rect">
            <a:avLst/>
          </a:prstGeom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731" y="1206500"/>
            <a:ext cx="10959363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3" y="0"/>
            <a:ext cx="8673454" cy="90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-9547" y="819215"/>
            <a:ext cx="12198372" cy="95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C4C27-E75E-9A44-8CF0-64AE0D03ADF5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599788" y="209943"/>
            <a:ext cx="2268939" cy="3841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3" r:id="rId2"/>
    <p:sldLayoutId id="2147483764" r:id="rId3"/>
    <p:sldLayoutId id="2147483743" r:id="rId4"/>
    <p:sldLayoutId id="2147483766" r:id="rId5"/>
    <p:sldLayoutId id="2147483765" r:id="rId6"/>
    <p:sldLayoutId id="2147483741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70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84225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96950" marR="0" indent="-227013" algn="l" defTabSz="43656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39838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svg"/><Relationship Id="rId21" Type="http://schemas.openxmlformats.org/officeDocument/2006/relationships/image" Target="../media/image30.png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svg"/><Relationship Id="rId11" Type="http://schemas.openxmlformats.org/officeDocument/2006/relationships/image" Target="../media/image62.sv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6.svg"/><Relationship Id="rId9" Type="http://schemas.openxmlformats.org/officeDocument/2006/relationships/image" Target="../media/image6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meetup@mulesoft.com" TargetMode="External"/><Relationship Id="rId2" Type="http://schemas.openxmlformats.org/officeDocument/2006/relationships/hyperlink" Target="https://meetups.mulesoft.com/hyderabad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general/" TargetMode="External"/><Relationship Id="rId2" Type="http://schemas.openxmlformats.org/officeDocument/2006/relationships/hyperlink" Target="https://training.mulesoft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loudyamit" TargetMode="External"/><Relationship Id="rId2" Type="http://schemas.openxmlformats.org/officeDocument/2006/relationships/hyperlink" Target="https://www.linkedin.com/in/simplyam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441" y="4654081"/>
            <a:ext cx="10944549" cy="430887"/>
          </a:xfrm>
        </p:spPr>
        <p:txBody>
          <a:bodyPr/>
          <a:lstStyle/>
          <a:p>
            <a:r>
              <a:rPr lang="en-US" dirty="0"/>
              <a:t>[12</a:t>
            </a:r>
            <a:r>
              <a:rPr lang="en-US" baseline="30000" dirty="0"/>
              <a:t>th</a:t>
            </a:r>
            <a:r>
              <a:rPr lang="en-US" dirty="0"/>
              <a:t> Sept 2020, 2:00 PM]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3850504"/>
            <a:ext cx="10959363" cy="615553"/>
          </a:xfrm>
        </p:spPr>
        <p:txBody>
          <a:bodyPr/>
          <a:lstStyle/>
          <a:p>
            <a:r>
              <a:rPr lang="en-US" sz="4000" dirty="0"/>
              <a:t>HYDERABAD India, MuleSoft Group</a:t>
            </a:r>
          </a:p>
        </p:txBody>
      </p:sp>
    </p:spTree>
    <p:extLst>
      <p:ext uri="{BB962C8B-B14F-4D97-AF65-F5344CB8AC3E}">
        <p14:creationId xmlns:p14="http://schemas.microsoft.com/office/powerpoint/2010/main" val="10976006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98D1C-D42F-4B56-9185-ABD08FA9C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899E1-55A3-47B8-94D1-DD944CFE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36" y="1204214"/>
            <a:ext cx="8139351" cy="47586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4EDBFF-1CAE-4805-9CCF-9808B25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Salesforce</a:t>
            </a:r>
          </a:p>
        </p:txBody>
      </p:sp>
    </p:spTree>
    <p:extLst>
      <p:ext uri="{BB962C8B-B14F-4D97-AF65-F5344CB8AC3E}">
        <p14:creationId xmlns:p14="http://schemas.microsoft.com/office/powerpoint/2010/main" val="3165807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98D1C-D42F-4B56-9185-ABD08FA9C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4EDBFF-1CAE-4805-9CCF-9808B25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Salesforce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95D67-546F-4BC3-A29F-187717A6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8" y="985400"/>
            <a:ext cx="9862742" cy="53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2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98D1C-D42F-4B56-9185-ABD08FA9C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4EDBFF-1CAE-4805-9CCF-9808B25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MYSQL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3C999-6CBF-41E0-AF43-DFF9A8F5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3" y="1005073"/>
            <a:ext cx="7936747" cy="52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5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68626-36CE-4A1D-ACB3-F5CD779382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AB8E28-48BE-43AA-91D5-E7E65029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Order Management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79A0A8-FB94-4F0B-899E-71ADDC4F22F1}"/>
              </a:ext>
            </a:extLst>
          </p:cNvPr>
          <p:cNvGrpSpPr/>
          <p:nvPr/>
        </p:nvGrpSpPr>
        <p:grpSpPr>
          <a:xfrm>
            <a:off x="3311823" y="1999836"/>
            <a:ext cx="914400" cy="4068957"/>
            <a:chOff x="4128732" y="1653662"/>
            <a:chExt cx="914400" cy="4068957"/>
          </a:xfrm>
        </p:grpSpPr>
        <p:pic>
          <p:nvPicPr>
            <p:cNvPr id="6" name="Graphic 5" descr="Smart Phone">
              <a:extLst>
                <a:ext uri="{FF2B5EF4-FFF2-40B4-BE49-F238E27FC236}">
                  <a16:creationId xmlns:a16="http://schemas.microsoft.com/office/drawing/2014/main" id="{35120FCB-D947-438E-8AFA-A6A72C67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8732" y="3658241"/>
              <a:ext cx="914400" cy="914400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5BF036F2-7151-433A-B7FD-9E4BD718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8732" y="1653662"/>
              <a:ext cx="914400" cy="914400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D333A21C-0FE7-41A5-8820-ED1FB706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8732" y="4808219"/>
              <a:ext cx="914400" cy="914400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pic>
          <p:nvPicPr>
            <p:cNvPr id="12" name="Graphic 11" descr="Laptop">
              <a:extLst>
                <a:ext uri="{FF2B5EF4-FFF2-40B4-BE49-F238E27FC236}">
                  <a16:creationId xmlns:a16="http://schemas.microsoft.com/office/drawing/2014/main" id="{4D93786F-CE93-4390-BD7E-CA8DF52A6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8732" y="2677367"/>
              <a:ext cx="914400" cy="914400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</p:grpSp>
      <p:pic>
        <p:nvPicPr>
          <p:cNvPr id="6146" name="Picture 2" descr="Actor Definition - Dragon1">
            <a:extLst>
              <a:ext uri="{FF2B5EF4-FFF2-40B4-BE49-F238E27FC236}">
                <a16:creationId xmlns:a16="http://schemas.microsoft.com/office/drawing/2014/main" id="{50566D1F-11E1-469C-8BC4-1EA8FA1F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508"/>
            <a:ext cx="2116137" cy="211613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Arrow Slight curve">
            <a:extLst>
              <a:ext uri="{FF2B5EF4-FFF2-40B4-BE49-F238E27FC236}">
                <a16:creationId xmlns:a16="http://schemas.microsoft.com/office/drawing/2014/main" id="{01132FEF-4AD9-4B84-B3CF-B0BC0EA50B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6555" y="3670268"/>
            <a:ext cx="1825317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84B61-1D3B-43BC-BA52-35D51761BA30}"/>
              </a:ext>
            </a:extLst>
          </p:cNvPr>
          <p:cNvGrpSpPr/>
          <p:nvPr/>
        </p:nvGrpSpPr>
        <p:grpSpPr>
          <a:xfrm>
            <a:off x="5421909" y="2930015"/>
            <a:ext cx="2912148" cy="2561932"/>
            <a:chOff x="5845772" y="2604895"/>
            <a:chExt cx="2912148" cy="25619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5332FBC-AB71-4C41-8D16-B764539379FE}"/>
                </a:ext>
              </a:extLst>
            </p:cNvPr>
            <p:cNvGrpSpPr/>
            <p:nvPr/>
          </p:nvGrpSpPr>
          <p:grpSpPr>
            <a:xfrm>
              <a:off x="5845772" y="2604895"/>
              <a:ext cx="2912148" cy="2561932"/>
              <a:chOff x="6496012" y="2677226"/>
              <a:chExt cx="2312708" cy="2312708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69451A64-2E43-46F7-A8CA-F0BFB546C05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96012" y="2677226"/>
                <a:ext cx="2312708" cy="2312708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D31B6B-61C1-4B37-8474-B51A424A31D8}"/>
                  </a:ext>
                </a:extLst>
              </p:cNvPr>
              <p:cNvSpPr txBox="1"/>
              <p:nvPr/>
            </p:nvSpPr>
            <p:spPr>
              <a:xfrm rot="2042077">
                <a:off x="6939280" y="3429000"/>
                <a:ext cx="92519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buClr>
                    <a:schemeClr val="bg2"/>
                  </a:buClr>
                </a:pPr>
                <a:r>
                  <a:rPr lang="en-US" dirty="0">
                    <a:latin typeface="+mn-lt"/>
                  </a:rPr>
                  <a:t>Amazon</a:t>
                </a:r>
              </a:p>
            </p:txBody>
          </p:sp>
        </p:grpSp>
        <p:pic>
          <p:nvPicPr>
            <p:cNvPr id="25" name="Graphic 24" descr="Shopping bag">
              <a:extLst>
                <a:ext uri="{FF2B5EF4-FFF2-40B4-BE49-F238E27FC236}">
                  <a16:creationId xmlns:a16="http://schemas.microsoft.com/office/drawing/2014/main" id="{D9E35C27-558E-4A75-9337-3906AD1EB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26556" y="3099130"/>
              <a:ext cx="524964" cy="524964"/>
            </a:xfrm>
            <a:prstGeom prst="rect">
              <a:avLst/>
            </a:prstGeom>
          </p:spPr>
        </p:pic>
      </p:grpSp>
      <p:pic>
        <p:nvPicPr>
          <p:cNvPr id="27" name="Graphic 26" descr="Arrow Slight curve">
            <a:extLst>
              <a:ext uri="{FF2B5EF4-FFF2-40B4-BE49-F238E27FC236}">
                <a16:creationId xmlns:a16="http://schemas.microsoft.com/office/drawing/2014/main" id="{66E6CDE0-52B2-4965-8E67-9D80E7FAD1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36418" y="3753781"/>
            <a:ext cx="1825317" cy="914400"/>
          </a:xfrm>
          <a:prstGeom prst="rect">
            <a:avLst/>
          </a:prstGeom>
        </p:spPr>
      </p:pic>
      <p:pic>
        <p:nvPicPr>
          <p:cNvPr id="28" name="Graphic 27" descr="Arrow Slight curve">
            <a:extLst>
              <a:ext uri="{FF2B5EF4-FFF2-40B4-BE49-F238E27FC236}">
                <a16:creationId xmlns:a16="http://schemas.microsoft.com/office/drawing/2014/main" id="{764B1B2A-FDD6-4C33-AEB8-1DD315485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62280" y="3921576"/>
            <a:ext cx="1825317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7B255D8-4175-4D05-BD85-0F8FC5C4E95B}"/>
              </a:ext>
            </a:extLst>
          </p:cNvPr>
          <p:cNvSpPr txBox="1"/>
          <p:nvPr/>
        </p:nvSpPr>
        <p:spPr>
          <a:xfrm>
            <a:off x="10193979" y="4240276"/>
            <a:ext cx="18322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Order Created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0F9EA-F495-49C2-B403-5370A6CC5341}"/>
              </a:ext>
            </a:extLst>
          </p:cNvPr>
          <p:cNvSpPr txBox="1"/>
          <p:nvPr/>
        </p:nvSpPr>
        <p:spPr>
          <a:xfrm>
            <a:off x="536049" y="1178129"/>
            <a:ext cx="39209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Typical Order Processing Flow</a:t>
            </a:r>
          </a:p>
        </p:txBody>
      </p:sp>
      <p:pic>
        <p:nvPicPr>
          <p:cNvPr id="5" name="Graphic 4" descr="Chat RTL">
            <a:extLst>
              <a:ext uri="{FF2B5EF4-FFF2-40B4-BE49-F238E27FC236}">
                <a16:creationId xmlns:a16="http://schemas.microsoft.com/office/drawing/2014/main" id="{AC06A479-FB5E-4305-BBFE-C42FFE2620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42270" y="333636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E8703F-B386-4E39-BAB9-512BD4B5A3EA}"/>
              </a:ext>
            </a:extLst>
          </p:cNvPr>
          <p:cNvSpPr txBox="1"/>
          <p:nvPr/>
        </p:nvSpPr>
        <p:spPr>
          <a:xfrm>
            <a:off x="9837312" y="4609729"/>
            <a:ext cx="23628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Message Received</a:t>
            </a:r>
          </a:p>
        </p:txBody>
      </p:sp>
    </p:spTree>
    <p:extLst>
      <p:ext uri="{BB962C8B-B14F-4D97-AF65-F5344CB8AC3E}">
        <p14:creationId xmlns:p14="http://schemas.microsoft.com/office/powerpoint/2010/main" val="1614658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D709A-DE7F-4660-82E5-066FE6B48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7F69-DDA5-4E90-A8DD-2C163BFD2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Amazon or any other shopping application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OMS</a:t>
            </a:r>
          </a:p>
          <a:p>
            <a:r>
              <a:rPr lang="en-US" dirty="0"/>
              <a:t>Pricing Database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Middleware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E96021-6239-4D6C-8FC8-8E83043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2650489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"/>
          <p:cNvSpPr>
            <a:spLocks/>
          </p:cNvSpPr>
          <p:nvPr/>
        </p:nvSpPr>
        <p:spPr bwMode="blackWhite">
          <a:xfrm>
            <a:off x="5669115" y="2949568"/>
            <a:ext cx="1327167" cy="1801592"/>
          </a:xfrm>
          <a:custGeom>
            <a:avLst/>
            <a:gdLst>
              <a:gd name="T0" fmla="*/ 461616 w 852"/>
              <a:gd name="T1" fmla="*/ 1873218 h 1157"/>
              <a:gd name="T2" fmla="*/ 1493670 w 852"/>
              <a:gd name="T3" fmla="*/ 1852152 h 1157"/>
              <a:gd name="T4" fmla="*/ 1172469 w 852"/>
              <a:gd name="T5" fmla="*/ 1672284 h 1157"/>
              <a:gd name="T6" fmla="*/ 1233901 w 852"/>
              <a:gd name="T7" fmla="*/ 1552372 h 1157"/>
              <a:gd name="T8" fmla="*/ 1286557 w 852"/>
              <a:gd name="T9" fmla="*/ 1429219 h 1157"/>
              <a:gd name="T10" fmla="*/ 1330437 w 852"/>
              <a:gd name="T11" fmla="*/ 1302826 h 1157"/>
              <a:gd name="T12" fmla="*/ 1360275 w 852"/>
              <a:gd name="T13" fmla="*/ 1171571 h 1157"/>
              <a:gd name="T14" fmla="*/ 1386603 w 852"/>
              <a:gd name="T15" fmla="*/ 1040316 h 1157"/>
              <a:gd name="T16" fmla="*/ 1400645 w 852"/>
              <a:gd name="T17" fmla="*/ 909061 h 1157"/>
              <a:gd name="T18" fmla="*/ 1405910 w 852"/>
              <a:gd name="T19" fmla="*/ 774566 h 1157"/>
              <a:gd name="T20" fmla="*/ 1400645 w 852"/>
              <a:gd name="T21" fmla="*/ 640070 h 1157"/>
              <a:gd name="T22" fmla="*/ 1384848 w 852"/>
              <a:gd name="T23" fmla="*/ 508815 h 1157"/>
              <a:gd name="T24" fmla="*/ 1360275 w 852"/>
              <a:gd name="T25" fmla="*/ 377560 h 1157"/>
              <a:gd name="T26" fmla="*/ 1326926 w 852"/>
              <a:gd name="T27" fmla="*/ 247926 h 1157"/>
              <a:gd name="T28" fmla="*/ 1281291 w 852"/>
              <a:gd name="T29" fmla="*/ 121532 h 1157"/>
              <a:gd name="T30" fmla="*/ 1230391 w 852"/>
              <a:gd name="T31" fmla="*/ 0 h 1157"/>
              <a:gd name="T32" fmla="*/ 956581 w 852"/>
              <a:gd name="T33" fmla="*/ 479647 h 1157"/>
              <a:gd name="T34" fmla="*/ 365080 w 852"/>
              <a:gd name="T35" fmla="*/ 471545 h 1157"/>
              <a:gd name="T36" fmla="*/ 389653 w 852"/>
              <a:gd name="T37" fmla="*/ 559048 h 1157"/>
              <a:gd name="T38" fmla="*/ 405450 w 852"/>
              <a:gd name="T39" fmla="*/ 651413 h 1157"/>
              <a:gd name="T40" fmla="*/ 412470 w 852"/>
              <a:gd name="T41" fmla="*/ 743777 h 1157"/>
              <a:gd name="T42" fmla="*/ 410715 w 852"/>
              <a:gd name="T43" fmla="*/ 832901 h 1157"/>
              <a:gd name="T44" fmla="*/ 401939 w 852"/>
              <a:gd name="T45" fmla="*/ 925266 h 1157"/>
              <a:gd name="T46" fmla="*/ 380877 w 852"/>
              <a:gd name="T47" fmla="*/ 1016010 h 1157"/>
              <a:gd name="T48" fmla="*/ 356304 w 852"/>
              <a:gd name="T49" fmla="*/ 1106754 h 1157"/>
              <a:gd name="T50" fmla="*/ 317690 w 852"/>
              <a:gd name="T51" fmla="*/ 1189396 h 1157"/>
              <a:gd name="T52" fmla="*/ 0 w 852"/>
              <a:gd name="T53" fmla="*/ 1017630 h 1157"/>
              <a:gd name="T54" fmla="*/ 461616 w 852"/>
              <a:gd name="T55" fmla="*/ 1873218 h 11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52"/>
              <a:gd name="T85" fmla="*/ 0 h 1157"/>
              <a:gd name="T86" fmla="*/ 852 w 852"/>
              <a:gd name="T87" fmla="*/ 1157 h 115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52" h="1157">
                <a:moveTo>
                  <a:pt x="263" y="1156"/>
                </a:moveTo>
                <a:lnTo>
                  <a:pt x="851" y="1143"/>
                </a:lnTo>
                <a:lnTo>
                  <a:pt x="668" y="1032"/>
                </a:lnTo>
                <a:lnTo>
                  <a:pt x="703" y="958"/>
                </a:lnTo>
                <a:lnTo>
                  <a:pt x="733" y="882"/>
                </a:lnTo>
                <a:lnTo>
                  <a:pt x="758" y="804"/>
                </a:lnTo>
                <a:lnTo>
                  <a:pt x="775" y="723"/>
                </a:lnTo>
                <a:lnTo>
                  <a:pt x="790" y="642"/>
                </a:lnTo>
                <a:lnTo>
                  <a:pt x="798" y="561"/>
                </a:lnTo>
                <a:lnTo>
                  <a:pt x="801" y="478"/>
                </a:lnTo>
                <a:lnTo>
                  <a:pt x="798" y="395"/>
                </a:lnTo>
                <a:lnTo>
                  <a:pt x="789" y="314"/>
                </a:lnTo>
                <a:lnTo>
                  <a:pt x="775" y="233"/>
                </a:lnTo>
                <a:lnTo>
                  <a:pt x="756" y="153"/>
                </a:lnTo>
                <a:lnTo>
                  <a:pt x="730" y="75"/>
                </a:lnTo>
                <a:lnTo>
                  <a:pt x="701" y="0"/>
                </a:lnTo>
                <a:lnTo>
                  <a:pt x="545" y="296"/>
                </a:lnTo>
                <a:lnTo>
                  <a:pt x="208" y="291"/>
                </a:lnTo>
                <a:lnTo>
                  <a:pt x="222" y="345"/>
                </a:lnTo>
                <a:lnTo>
                  <a:pt x="231" y="402"/>
                </a:lnTo>
                <a:lnTo>
                  <a:pt x="235" y="459"/>
                </a:lnTo>
                <a:lnTo>
                  <a:pt x="234" y="514"/>
                </a:lnTo>
                <a:lnTo>
                  <a:pt x="229" y="571"/>
                </a:lnTo>
                <a:lnTo>
                  <a:pt x="217" y="627"/>
                </a:lnTo>
                <a:lnTo>
                  <a:pt x="203" y="683"/>
                </a:lnTo>
                <a:lnTo>
                  <a:pt x="181" y="734"/>
                </a:lnTo>
                <a:lnTo>
                  <a:pt x="0" y="628"/>
                </a:lnTo>
                <a:lnTo>
                  <a:pt x="263" y="1156"/>
                </a:lnTo>
              </a:path>
            </a:pathLst>
          </a:custGeom>
          <a:solidFill>
            <a:schemeClr val="accent6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defRPr/>
            </a:pPr>
            <a:endParaRPr lang="en-GB" sz="1200" dirty="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25" name="Freeform 3"/>
          <p:cNvSpPr>
            <a:spLocks/>
          </p:cNvSpPr>
          <p:nvPr/>
        </p:nvSpPr>
        <p:spPr bwMode="blackWhite">
          <a:xfrm>
            <a:off x="5189329" y="1848171"/>
            <a:ext cx="1725289" cy="1495000"/>
          </a:xfrm>
          <a:custGeom>
            <a:avLst/>
            <a:gdLst>
              <a:gd name="T0" fmla="*/ 2147483647 w 1109"/>
              <a:gd name="T1" fmla="*/ 2147483647 h 962"/>
              <a:gd name="T2" fmla="*/ 2147483647 w 1109"/>
              <a:gd name="T3" fmla="*/ 2147483647 h 962"/>
              <a:gd name="T4" fmla="*/ 2147483647 w 1109"/>
              <a:gd name="T5" fmla="*/ 2147483647 h 962"/>
              <a:gd name="T6" fmla="*/ 2147483647 w 1109"/>
              <a:gd name="T7" fmla="*/ 2147483647 h 962"/>
              <a:gd name="T8" fmla="*/ 2147483647 w 1109"/>
              <a:gd name="T9" fmla="*/ 2147483647 h 962"/>
              <a:gd name="T10" fmla="*/ 2147483647 w 1109"/>
              <a:gd name="T11" fmla="*/ 2147483647 h 962"/>
              <a:gd name="T12" fmla="*/ 2147483647 w 1109"/>
              <a:gd name="T13" fmla="*/ 2147483647 h 962"/>
              <a:gd name="T14" fmla="*/ 2147483647 w 1109"/>
              <a:gd name="T15" fmla="*/ 2147483647 h 962"/>
              <a:gd name="T16" fmla="*/ 2147483647 w 1109"/>
              <a:gd name="T17" fmla="*/ 2147483647 h 962"/>
              <a:gd name="T18" fmla="*/ 2147483647 w 1109"/>
              <a:gd name="T19" fmla="*/ 2147483647 h 962"/>
              <a:gd name="T20" fmla="*/ 2147483647 w 1109"/>
              <a:gd name="T21" fmla="*/ 2147483647 h 962"/>
              <a:gd name="T22" fmla="*/ 2147483647 w 1109"/>
              <a:gd name="T23" fmla="*/ 2147483647 h 962"/>
              <a:gd name="T24" fmla="*/ 2147483647 w 1109"/>
              <a:gd name="T25" fmla="*/ 2147483647 h 962"/>
              <a:gd name="T26" fmla="*/ 2147483647 w 1109"/>
              <a:gd name="T27" fmla="*/ 2147483647 h 962"/>
              <a:gd name="T28" fmla="*/ 2147483647 w 1109"/>
              <a:gd name="T29" fmla="*/ 2147483647 h 962"/>
              <a:gd name="T30" fmla="*/ 2147483647 w 1109"/>
              <a:gd name="T31" fmla="*/ 2147483647 h 962"/>
              <a:gd name="T32" fmla="*/ 2147483647 w 1109"/>
              <a:gd name="T33" fmla="*/ 2147483647 h 962"/>
              <a:gd name="T34" fmla="*/ 2147483647 w 1109"/>
              <a:gd name="T35" fmla="*/ 2147483647 h 962"/>
              <a:gd name="T36" fmla="*/ 2147483647 w 1109"/>
              <a:gd name="T37" fmla="*/ 2147483647 h 962"/>
              <a:gd name="T38" fmla="*/ 0 w 1109"/>
              <a:gd name="T39" fmla="*/ 0 h 962"/>
              <a:gd name="T40" fmla="*/ 2147483647 w 1109"/>
              <a:gd name="T41" fmla="*/ 2147483647 h 962"/>
              <a:gd name="T42" fmla="*/ 2147483647 w 1109"/>
              <a:gd name="T43" fmla="*/ 2147483647 h 962"/>
              <a:gd name="T44" fmla="*/ 2147483647 w 1109"/>
              <a:gd name="T45" fmla="*/ 2147483647 h 962"/>
              <a:gd name="T46" fmla="*/ 2147483647 w 1109"/>
              <a:gd name="T47" fmla="*/ 2147483647 h 962"/>
              <a:gd name="T48" fmla="*/ 2147483647 w 1109"/>
              <a:gd name="T49" fmla="*/ 2147483647 h 962"/>
              <a:gd name="T50" fmla="*/ 2147483647 w 1109"/>
              <a:gd name="T51" fmla="*/ 2147483647 h 962"/>
              <a:gd name="T52" fmla="*/ 2147483647 w 1109"/>
              <a:gd name="T53" fmla="*/ 2147483647 h 962"/>
              <a:gd name="T54" fmla="*/ 2147483647 w 1109"/>
              <a:gd name="T55" fmla="*/ 2147483647 h 962"/>
              <a:gd name="T56" fmla="*/ 2147483647 w 1109"/>
              <a:gd name="T57" fmla="*/ 2147483647 h 962"/>
              <a:gd name="T58" fmla="*/ 2147483647 w 1109"/>
              <a:gd name="T59" fmla="*/ 2147483647 h 962"/>
              <a:gd name="T60" fmla="*/ 2147483647 w 1109"/>
              <a:gd name="T61" fmla="*/ 2147483647 h 96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09"/>
              <a:gd name="T94" fmla="*/ 0 h 962"/>
              <a:gd name="T95" fmla="*/ 1109 w 1109"/>
              <a:gd name="T96" fmla="*/ 962 h 962"/>
              <a:gd name="connsiteX0" fmla="*/ 2218 w 9991"/>
              <a:gd name="connsiteY0" fmla="*/ 9969 h 9990"/>
              <a:gd name="connsiteX1" fmla="*/ 7565 w 9991"/>
              <a:gd name="connsiteY1" fmla="*/ 9990 h 9990"/>
              <a:gd name="connsiteX2" fmla="*/ 8422 w 9991"/>
              <a:gd name="connsiteY2" fmla="*/ 8170 h 9990"/>
              <a:gd name="connsiteX3" fmla="*/ 9225 w 9991"/>
              <a:gd name="connsiteY3" fmla="*/ 6351 h 9990"/>
              <a:gd name="connsiteX4" fmla="*/ 9991 w 9991"/>
              <a:gd name="connsiteY4" fmla="*/ 4459 h 9990"/>
              <a:gd name="connsiteX5" fmla="*/ 8386 w 9991"/>
              <a:gd name="connsiteY5" fmla="*/ 5603 h 9990"/>
              <a:gd name="connsiteX6" fmla="*/ 7980 w 9991"/>
              <a:gd name="connsiteY6" fmla="*/ 4896 h 9990"/>
              <a:gd name="connsiteX7" fmla="*/ 7547 w 9991"/>
              <a:gd name="connsiteY7" fmla="*/ 4220 h 9990"/>
              <a:gd name="connsiteX8" fmla="*/ 7060 w 9991"/>
              <a:gd name="connsiteY8" fmla="*/ 3576 h 9990"/>
              <a:gd name="connsiteX9" fmla="*/ 6528 w 9991"/>
              <a:gd name="connsiteY9" fmla="*/ 2983 h 9990"/>
              <a:gd name="connsiteX10" fmla="*/ 5978 w 9991"/>
              <a:gd name="connsiteY10" fmla="*/ 2443 h 9990"/>
              <a:gd name="connsiteX11" fmla="*/ 5392 w 9991"/>
              <a:gd name="connsiteY11" fmla="*/ 1954 h 9990"/>
              <a:gd name="connsiteX12" fmla="*/ 4779 w 9991"/>
              <a:gd name="connsiteY12" fmla="*/ 1507 h 9990"/>
              <a:gd name="connsiteX13" fmla="*/ 4148 w 9991"/>
              <a:gd name="connsiteY13" fmla="*/ 1112 h 9990"/>
              <a:gd name="connsiteX14" fmla="*/ 3490 w 9991"/>
              <a:gd name="connsiteY14" fmla="*/ 780 h 9990"/>
              <a:gd name="connsiteX15" fmla="*/ 2804 w 9991"/>
              <a:gd name="connsiteY15" fmla="*/ 499 h 9990"/>
              <a:gd name="connsiteX16" fmla="*/ 2128 w 9991"/>
              <a:gd name="connsiteY16" fmla="*/ 281 h 9990"/>
              <a:gd name="connsiteX17" fmla="*/ 1425 w 9991"/>
              <a:gd name="connsiteY17" fmla="*/ 125 h 9990"/>
              <a:gd name="connsiteX18" fmla="*/ 712 w 9991"/>
              <a:gd name="connsiteY18" fmla="*/ 21 h 9990"/>
              <a:gd name="connsiteX19" fmla="*/ 0 w 9991"/>
              <a:gd name="connsiteY19" fmla="*/ 0 h 9990"/>
              <a:gd name="connsiteX20" fmla="*/ 1894 w 9991"/>
              <a:gd name="connsiteY20" fmla="*/ 2879 h 9990"/>
              <a:gd name="connsiteX21" fmla="*/ 625 w 9991"/>
              <a:gd name="connsiteY21" fmla="*/ 6191 h 9990"/>
              <a:gd name="connsiteX22" fmla="*/ 1208 w 9991"/>
              <a:gd name="connsiteY22" fmla="*/ 6383 h 9990"/>
              <a:gd name="connsiteX23" fmla="*/ 1677 w 9991"/>
              <a:gd name="connsiteY23" fmla="*/ 6559 h 9990"/>
              <a:gd name="connsiteX24" fmla="*/ 2128 w 9991"/>
              <a:gd name="connsiteY24" fmla="*/ 6798 h 9990"/>
              <a:gd name="connsiteX25" fmla="*/ 2552 w 9991"/>
              <a:gd name="connsiteY25" fmla="*/ 7079 h 9990"/>
              <a:gd name="connsiteX26" fmla="*/ 2958 w 9991"/>
              <a:gd name="connsiteY26" fmla="*/ 7432 h 9990"/>
              <a:gd name="connsiteX27" fmla="*/ 3336 w 9991"/>
              <a:gd name="connsiteY27" fmla="*/ 7817 h 9990"/>
              <a:gd name="connsiteX28" fmla="*/ 3679 w 9991"/>
              <a:gd name="connsiteY28" fmla="*/ 8233 h 9990"/>
              <a:gd name="connsiteX29" fmla="*/ 4022 w 9991"/>
              <a:gd name="connsiteY29" fmla="*/ 8701 h 9990"/>
              <a:gd name="connsiteX30" fmla="*/ 2218 w 9991"/>
              <a:gd name="connsiteY30" fmla="*/ 9969 h 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991" h="9990">
                <a:moveTo>
                  <a:pt x="2218" y="9969"/>
                </a:moveTo>
                <a:lnTo>
                  <a:pt x="7565" y="9990"/>
                </a:lnTo>
                <a:lnTo>
                  <a:pt x="8422" y="8170"/>
                </a:lnTo>
                <a:lnTo>
                  <a:pt x="9225" y="6351"/>
                </a:lnTo>
                <a:lnTo>
                  <a:pt x="9991" y="4459"/>
                </a:lnTo>
                <a:lnTo>
                  <a:pt x="8386" y="5603"/>
                </a:lnTo>
                <a:lnTo>
                  <a:pt x="7980" y="4896"/>
                </a:lnTo>
                <a:lnTo>
                  <a:pt x="7547" y="4220"/>
                </a:lnTo>
                <a:lnTo>
                  <a:pt x="7060" y="3576"/>
                </a:lnTo>
                <a:lnTo>
                  <a:pt x="6528" y="2983"/>
                </a:lnTo>
                <a:lnTo>
                  <a:pt x="5978" y="2443"/>
                </a:lnTo>
                <a:lnTo>
                  <a:pt x="5392" y="1954"/>
                </a:lnTo>
                <a:lnTo>
                  <a:pt x="4779" y="1507"/>
                </a:lnTo>
                <a:lnTo>
                  <a:pt x="4148" y="1112"/>
                </a:lnTo>
                <a:lnTo>
                  <a:pt x="3490" y="780"/>
                </a:lnTo>
                <a:lnTo>
                  <a:pt x="2804" y="499"/>
                </a:lnTo>
                <a:lnTo>
                  <a:pt x="2128" y="281"/>
                </a:lnTo>
                <a:lnTo>
                  <a:pt x="1425" y="125"/>
                </a:lnTo>
                <a:lnTo>
                  <a:pt x="712" y="21"/>
                </a:lnTo>
                <a:lnTo>
                  <a:pt x="0" y="0"/>
                </a:lnTo>
                <a:lnTo>
                  <a:pt x="1894" y="2879"/>
                </a:lnTo>
                <a:lnTo>
                  <a:pt x="625" y="6191"/>
                </a:lnTo>
                <a:lnTo>
                  <a:pt x="1208" y="6383"/>
                </a:lnTo>
                <a:lnTo>
                  <a:pt x="1677" y="6559"/>
                </a:lnTo>
                <a:lnTo>
                  <a:pt x="2128" y="6798"/>
                </a:lnTo>
                <a:lnTo>
                  <a:pt x="2552" y="7079"/>
                </a:lnTo>
                <a:lnTo>
                  <a:pt x="2958" y="7432"/>
                </a:lnTo>
                <a:lnTo>
                  <a:pt x="3336" y="7817"/>
                </a:lnTo>
                <a:lnTo>
                  <a:pt x="3679" y="8233"/>
                </a:lnTo>
                <a:lnTo>
                  <a:pt x="4022" y="8701"/>
                </a:lnTo>
                <a:lnTo>
                  <a:pt x="2218" y="9969"/>
                </a:lnTo>
              </a:path>
            </a:pathLst>
          </a:custGeom>
          <a:solidFill>
            <a:schemeClr val="accent6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</a:pPr>
            <a:endParaRPr lang="en-GB" sz="1200" dirty="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26" name="Freeform 4"/>
          <p:cNvSpPr>
            <a:spLocks/>
          </p:cNvSpPr>
          <p:nvPr/>
        </p:nvSpPr>
        <p:spPr bwMode="blackWhite">
          <a:xfrm>
            <a:off x="1758464" y="1542537"/>
            <a:ext cx="3706974" cy="1654046"/>
          </a:xfrm>
          <a:custGeom>
            <a:avLst/>
            <a:gdLst>
              <a:gd name="T0" fmla="*/ 0 w 2206"/>
              <a:gd name="T1" fmla="*/ 2147483647 h 1099"/>
              <a:gd name="T2" fmla="*/ 2147483647 w 2206"/>
              <a:gd name="T3" fmla="*/ 2147483647 h 1099"/>
              <a:gd name="T4" fmla="*/ 2147483647 w 2206"/>
              <a:gd name="T5" fmla="*/ 2147483647 h 1099"/>
              <a:gd name="T6" fmla="*/ 2147483647 w 2206"/>
              <a:gd name="T7" fmla="*/ 2147483647 h 1099"/>
              <a:gd name="T8" fmla="*/ 2147483647 w 2206"/>
              <a:gd name="T9" fmla="*/ 2147483647 h 1099"/>
              <a:gd name="T10" fmla="*/ 2147483647 w 2206"/>
              <a:gd name="T11" fmla="*/ 2147483647 h 1099"/>
              <a:gd name="T12" fmla="*/ 2147483647 w 2206"/>
              <a:gd name="T13" fmla="*/ 2147483647 h 1099"/>
              <a:gd name="T14" fmla="*/ 2147483647 w 2206"/>
              <a:gd name="T15" fmla="*/ 2147483647 h 1099"/>
              <a:gd name="T16" fmla="*/ 2147483647 w 2206"/>
              <a:gd name="T17" fmla="*/ 2147483647 h 1099"/>
              <a:gd name="T18" fmla="*/ 2147483647 w 2206"/>
              <a:gd name="T19" fmla="*/ 2147483647 h 1099"/>
              <a:gd name="T20" fmla="*/ 2147483647 w 2206"/>
              <a:gd name="T21" fmla="*/ 2147483647 h 1099"/>
              <a:gd name="T22" fmla="*/ 2147483647 w 2206"/>
              <a:gd name="T23" fmla="*/ 2147483647 h 1099"/>
              <a:gd name="T24" fmla="*/ 2147483647 w 2206"/>
              <a:gd name="T25" fmla="*/ 2147483647 h 1099"/>
              <a:gd name="T26" fmla="*/ 2147483647 w 2206"/>
              <a:gd name="T27" fmla="*/ 2147483647 h 1099"/>
              <a:gd name="T28" fmla="*/ 2147483647 w 2206"/>
              <a:gd name="T29" fmla="*/ 0 h 1099"/>
              <a:gd name="T30" fmla="*/ 2147483647 w 2206"/>
              <a:gd name="T31" fmla="*/ 2147483647 h 1099"/>
              <a:gd name="T32" fmla="*/ 0 w 2206"/>
              <a:gd name="T33" fmla="*/ 2147483647 h 1099"/>
              <a:gd name="T34" fmla="*/ 0 w 2206"/>
              <a:gd name="T35" fmla="*/ 2147483647 h 10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06"/>
              <a:gd name="T55" fmla="*/ 0 h 1099"/>
              <a:gd name="T56" fmla="*/ 2206 w 2206"/>
              <a:gd name="T57" fmla="*/ 1099 h 1099"/>
              <a:gd name="connsiteX0" fmla="*/ 0 w 2205"/>
              <a:gd name="connsiteY0" fmla="*/ 864 h 1098"/>
              <a:gd name="connsiteX1" fmla="*/ 1339 w 2205"/>
              <a:gd name="connsiteY1" fmla="*/ 864 h 1098"/>
              <a:gd name="connsiteX2" fmla="*/ 1191 w 2205"/>
              <a:gd name="connsiteY2" fmla="*/ 1011 h 1098"/>
              <a:gd name="connsiteX3" fmla="*/ 1552 w 2205"/>
              <a:gd name="connsiteY3" fmla="*/ 1098 h 1098"/>
              <a:gd name="connsiteX4" fmla="*/ 1587 w 2205"/>
              <a:gd name="connsiteY4" fmla="*/ 1045 h 1098"/>
              <a:gd name="connsiteX5" fmla="*/ 1625 w 2205"/>
              <a:gd name="connsiteY5" fmla="*/ 996 h 1098"/>
              <a:gd name="connsiteX6" fmla="*/ 1666 w 2205"/>
              <a:gd name="connsiteY6" fmla="*/ 948 h 1098"/>
              <a:gd name="connsiteX7" fmla="*/ 1711 w 2205"/>
              <a:gd name="connsiteY7" fmla="*/ 906 h 1098"/>
              <a:gd name="connsiteX8" fmla="*/ 1754 w 2205"/>
              <a:gd name="connsiteY8" fmla="*/ 872 h 1098"/>
              <a:gd name="connsiteX9" fmla="*/ 1800 w 2205"/>
              <a:gd name="connsiteY9" fmla="*/ 845 h 1098"/>
              <a:gd name="connsiteX10" fmla="*/ 1850 w 2205"/>
              <a:gd name="connsiteY10" fmla="*/ 822 h 1098"/>
              <a:gd name="connsiteX11" fmla="*/ 1900 w 2205"/>
              <a:gd name="connsiteY11" fmla="*/ 803 h 1098"/>
              <a:gd name="connsiteX12" fmla="*/ 1953 w 2205"/>
              <a:gd name="connsiteY12" fmla="*/ 790 h 1098"/>
              <a:gd name="connsiteX13" fmla="*/ 1983 w 2205"/>
              <a:gd name="connsiteY13" fmla="*/ 1013 h 1098"/>
              <a:gd name="connsiteX14" fmla="*/ 2205 w 2205"/>
              <a:gd name="connsiteY14" fmla="*/ 471 h 1098"/>
              <a:gd name="connsiteX15" fmla="*/ 1872 w 2205"/>
              <a:gd name="connsiteY15" fmla="*/ 0 h 1098"/>
              <a:gd name="connsiteX16" fmla="*/ 1873 w 2205"/>
              <a:gd name="connsiteY16" fmla="*/ 196 h 1098"/>
              <a:gd name="connsiteX17" fmla="*/ 0 w 2205"/>
              <a:gd name="connsiteY17" fmla="*/ 196 h 1098"/>
              <a:gd name="connsiteX18" fmla="*/ 0 w 2205"/>
              <a:gd name="connsiteY18" fmla="*/ 864 h 1098"/>
              <a:gd name="connsiteX0" fmla="*/ 0 w 2205"/>
              <a:gd name="connsiteY0" fmla="*/ 864 h 1098"/>
              <a:gd name="connsiteX1" fmla="*/ 881 w 2205"/>
              <a:gd name="connsiteY1" fmla="*/ 864 h 1098"/>
              <a:gd name="connsiteX2" fmla="*/ 1191 w 2205"/>
              <a:gd name="connsiteY2" fmla="*/ 1011 h 1098"/>
              <a:gd name="connsiteX3" fmla="*/ 1552 w 2205"/>
              <a:gd name="connsiteY3" fmla="*/ 1098 h 1098"/>
              <a:gd name="connsiteX4" fmla="*/ 1587 w 2205"/>
              <a:gd name="connsiteY4" fmla="*/ 1045 h 1098"/>
              <a:gd name="connsiteX5" fmla="*/ 1625 w 2205"/>
              <a:gd name="connsiteY5" fmla="*/ 996 h 1098"/>
              <a:gd name="connsiteX6" fmla="*/ 1666 w 2205"/>
              <a:gd name="connsiteY6" fmla="*/ 948 h 1098"/>
              <a:gd name="connsiteX7" fmla="*/ 1711 w 2205"/>
              <a:gd name="connsiteY7" fmla="*/ 906 h 1098"/>
              <a:gd name="connsiteX8" fmla="*/ 1754 w 2205"/>
              <a:gd name="connsiteY8" fmla="*/ 872 h 1098"/>
              <a:gd name="connsiteX9" fmla="*/ 1800 w 2205"/>
              <a:gd name="connsiteY9" fmla="*/ 845 h 1098"/>
              <a:gd name="connsiteX10" fmla="*/ 1850 w 2205"/>
              <a:gd name="connsiteY10" fmla="*/ 822 h 1098"/>
              <a:gd name="connsiteX11" fmla="*/ 1900 w 2205"/>
              <a:gd name="connsiteY11" fmla="*/ 803 h 1098"/>
              <a:gd name="connsiteX12" fmla="*/ 1953 w 2205"/>
              <a:gd name="connsiteY12" fmla="*/ 790 h 1098"/>
              <a:gd name="connsiteX13" fmla="*/ 1983 w 2205"/>
              <a:gd name="connsiteY13" fmla="*/ 1013 h 1098"/>
              <a:gd name="connsiteX14" fmla="*/ 2205 w 2205"/>
              <a:gd name="connsiteY14" fmla="*/ 471 h 1098"/>
              <a:gd name="connsiteX15" fmla="*/ 1872 w 2205"/>
              <a:gd name="connsiteY15" fmla="*/ 0 h 1098"/>
              <a:gd name="connsiteX16" fmla="*/ 1873 w 2205"/>
              <a:gd name="connsiteY16" fmla="*/ 196 h 1098"/>
              <a:gd name="connsiteX17" fmla="*/ 0 w 2205"/>
              <a:gd name="connsiteY17" fmla="*/ 196 h 1098"/>
              <a:gd name="connsiteX18" fmla="*/ 0 w 2205"/>
              <a:gd name="connsiteY18" fmla="*/ 864 h 1098"/>
              <a:gd name="connsiteX0" fmla="*/ 0 w 2205"/>
              <a:gd name="connsiteY0" fmla="*/ 864 h 1098"/>
              <a:gd name="connsiteX1" fmla="*/ 881 w 2205"/>
              <a:gd name="connsiteY1" fmla="*/ 864 h 1098"/>
              <a:gd name="connsiteX2" fmla="*/ 760 w 2205"/>
              <a:gd name="connsiteY2" fmla="*/ 787 h 1098"/>
              <a:gd name="connsiteX3" fmla="*/ 1552 w 2205"/>
              <a:gd name="connsiteY3" fmla="*/ 1098 h 1098"/>
              <a:gd name="connsiteX4" fmla="*/ 1587 w 2205"/>
              <a:gd name="connsiteY4" fmla="*/ 1045 h 1098"/>
              <a:gd name="connsiteX5" fmla="*/ 1625 w 2205"/>
              <a:gd name="connsiteY5" fmla="*/ 996 h 1098"/>
              <a:gd name="connsiteX6" fmla="*/ 1666 w 2205"/>
              <a:gd name="connsiteY6" fmla="*/ 948 h 1098"/>
              <a:gd name="connsiteX7" fmla="*/ 1711 w 2205"/>
              <a:gd name="connsiteY7" fmla="*/ 906 h 1098"/>
              <a:gd name="connsiteX8" fmla="*/ 1754 w 2205"/>
              <a:gd name="connsiteY8" fmla="*/ 872 h 1098"/>
              <a:gd name="connsiteX9" fmla="*/ 1800 w 2205"/>
              <a:gd name="connsiteY9" fmla="*/ 845 h 1098"/>
              <a:gd name="connsiteX10" fmla="*/ 1850 w 2205"/>
              <a:gd name="connsiteY10" fmla="*/ 822 h 1098"/>
              <a:gd name="connsiteX11" fmla="*/ 1900 w 2205"/>
              <a:gd name="connsiteY11" fmla="*/ 803 h 1098"/>
              <a:gd name="connsiteX12" fmla="*/ 1953 w 2205"/>
              <a:gd name="connsiteY12" fmla="*/ 790 h 1098"/>
              <a:gd name="connsiteX13" fmla="*/ 1983 w 2205"/>
              <a:gd name="connsiteY13" fmla="*/ 1013 h 1098"/>
              <a:gd name="connsiteX14" fmla="*/ 2205 w 2205"/>
              <a:gd name="connsiteY14" fmla="*/ 471 h 1098"/>
              <a:gd name="connsiteX15" fmla="*/ 1872 w 2205"/>
              <a:gd name="connsiteY15" fmla="*/ 0 h 1098"/>
              <a:gd name="connsiteX16" fmla="*/ 1873 w 2205"/>
              <a:gd name="connsiteY16" fmla="*/ 196 h 1098"/>
              <a:gd name="connsiteX17" fmla="*/ 0 w 2205"/>
              <a:gd name="connsiteY17" fmla="*/ 196 h 1098"/>
              <a:gd name="connsiteX18" fmla="*/ 0 w 2205"/>
              <a:gd name="connsiteY18" fmla="*/ 864 h 1098"/>
              <a:gd name="connsiteX0" fmla="*/ 0 w 2205"/>
              <a:gd name="connsiteY0" fmla="*/ 864 h 1063"/>
              <a:gd name="connsiteX1" fmla="*/ 881 w 2205"/>
              <a:gd name="connsiteY1" fmla="*/ 864 h 1063"/>
              <a:gd name="connsiteX2" fmla="*/ 760 w 2205"/>
              <a:gd name="connsiteY2" fmla="*/ 787 h 1063"/>
              <a:gd name="connsiteX3" fmla="*/ 1419 w 2205"/>
              <a:gd name="connsiteY3" fmla="*/ 805 h 1063"/>
              <a:gd name="connsiteX4" fmla="*/ 1587 w 2205"/>
              <a:gd name="connsiteY4" fmla="*/ 1045 h 1063"/>
              <a:gd name="connsiteX5" fmla="*/ 1625 w 2205"/>
              <a:gd name="connsiteY5" fmla="*/ 996 h 1063"/>
              <a:gd name="connsiteX6" fmla="*/ 1666 w 2205"/>
              <a:gd name="connsiteY6" fmla="*/ 948 h 1063"/>
              <a:gd name="connsiteX7" fmla="*/ 1711 w 2205"/>
              <a:gd name="connsiteY7" fmla="*/ 906 h 1063"/>
              <a:gd name="connsiteX8" fmla="*/ 1754 w 2205"/>
              <a:gd name="connsiteY8" fmla="*/ 872 h 1063"/>
              <a:gd name="connsiteX9" fmla="*/ 1800 w 2205"/>
              <a:gd name="connsiteY9" fmla="*/ 845 h 1063"/>
              <a:gd name="connsiteX10" fmla="*/ 1850 w 2205"/>
              <a:gd name="connsiteY10" fmla="*/ 822 h 1063"/>
              <a:gd name="connsiteX11" fmla="*/ 1900 w 2205"/>
              <a:gd name="connsiteY11" fmla="*/ 803 h 1063"/>
              <a:gd name="connsiteX12" fmla="*/ 1953 w 2205"/>
              <a:gd name="connsiteY12" fmla="*/ 790 h 1063"/>
              <a:gd name="connsiteX13" fmla="*/ 1983 w 2205"/>
              <a:gd name="connsiteY13" fmla="*/ 1013 h 1063"/>
              <a:gd name="connsiteX14" fmla="*/ 2205 w 2205"/>
              <a:gd name="connsiteY14" fmla="*/ 471 h 1063"/>
              <a:gd name="connsiteX15" fmla="*/ 1872 w 2205"/>
              <a:gd name="connsiteY15" fmla="*/ 0 h 1063"/>
              <a:gd name="connsiteX16" fmla="*/ 1873 w 2205"/>
              <a:gd name="connsiteY16" fmla="*/ 196 h 1063"/>
              <a:gd name="connsiteX17" fmla="*/ 0 w 2205"/>
              <a:gd name="connsiteY17" fmla="*/ 196 h 1063"/>
              <a:gd name="connsiteX18" fmla="*/ 0 w 2205"/>
              <a:gd name="connsiteY18" fmla="*/ 864 h 1063"/>
              <a:gd name="connsiteX0" fmla="*/ 0 w 2205"/>
              <a:gd name="connsiteY0" fmla="*/ 864 h 1063"/>
              <a:gd name="connsiteX1" fmla="*/ 881 w 2205"/>
              <a:gd name="connsiteY1" fmla="*/ 864 h 1063"/>
              <a:gd name="connsiteX2" fmla="*/ 760 w 2205"/>
              <a:gd name="connsiteY2" fmla="*/ 787 h 1063"/>
              <a:gd name="connsiteX3" fmla="*/ 1419 w 2205"/>
              <a:gd name="connsiteY3" fmla="*/ 805 h 1063"/>
              <a:gd name="connsiteX4" fmla="*/ 1587 w 2205"/>
              <a:gd name="connsiteY4" fmla="*/ 1045 h 1063"/>
              <a:gd name="connsiteX5" fmla="*/ 1625 w 2205"/>
              <a:gd name="connsiteY5" fmla="*/ 996 h 1063"/>
              <a:gd name="connsiteX6" fmla="*/ 1666 w 2205"/>
              <a:gd name="connsiteY6" fmla="*/ 948 h 1063"/>
              <a:gd name="connsiteX7" fmla="*/ 1711 w 2205"/>
              <a:gd name="connsiteY7" fmla="*/ 906 h 1063"/>
              <a:gd name="connsiteX8" fmla="*/ 1754 w 2205"/>
              <a:gd name="connsiteY8" fmla="*/ 872 h 1063"/>
              <a:gd name="connsiteX9" fmla="*/ 1800 w 2205"/>
              <a:gd name="connsiteY9" fmla="*/ 845 h 1063"/>
              <a:gd name="connsiteX10" fmla="*/ 1850 w 2205"/>
              <a:gd name="connsiteY10" fmla="*/ 822 h 1063"/>
              <a:gd name="connsiteX11" fmla="*/ 1900 w 2205"/>
              <a:gd name="connsiteY11" fmla="*/ 803 h 1063"/>
              <a:gd name="connsiteX12" fmla="*/ 1953 w 2205"/>
              <a:gd name="connsiteY12" fmla="*/ 790 h 1063"/>
              <a:gd name="connsiteX13" fmla="*/ 1983 w 2205"/>
              <a:gd name="connsiteY13" fmla="*/ 1013 h 1063"/>
              <a:gd name="connsiteX14" fmla="*/ 2205 w 2205"/>
              <a:gd name="connsiteY14" fmla="*/ 471 h 1063"/>
              <a:gd name="connsiteX15" fmla="*/ 1872 w 2205"/>
              <a:gd name="connsiteY15" fmla="*/ 0 h 1063"/>
              <a:gd name="connsiteX16" fmla="*/ 1873 w 2205"/>
              <a:gd name="connsiteY16" fmla="*/ 196 h 1063"/>
              <a:gd name="connsiteX17" fmla="*/ 0 w 2205"/>
              <a:gd name="connsiteY17" fmla="*/ 196 h 1063"/>
              <a:gd name="connsiteX18" fmla="*/ 0 w 2205"/>
              <a:gd name="connsiteY18" fmla="*/ 864 h 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5" h="1063">
                <a:moveTo>
                  <a:pt x="0" y="864"/>
                </a:moveTo>
                <a:lnTo>
                  <a:pt x="881" y="864"/>
                </a:lnTo>
                <a:cubicBezTo>
                  <a:pt x="881" y="869"/>
                  <a:pt x="760" y="782"/>
                  <a:pt x="760" y="787"/>
                </a:cubicBezTo>
                <a:cubicBezTo>
                  <a:pt x="983" y="797"/>
                  <a:pt x="1199" y="799"/>
                  <a:pt x="1419" y="805"/>
                </a:cubicBezTo>
                <a:cubicBezTo>
                  <a:pt x="1431" y="787"/>
                  <a:pt x="1575" y="1063"/>
                  <a:pt x="1587" y="1045"/>
                </a:cubicBezTo>
                <a:cubicBezTo>
                  <a:pt x="1600" y="1029"/>
                  <a:pt x="1612" y="1012"/>
                  <a:pt x="1625" y="996"/>
                </a:cubicBezTo>
                <a:cubicBezTo>
                  <a:pt x="1639" y="980"/>
                  <a:pt x="1652" y="964"/>
                  <a:pt x="1666" y="948"/>
                </a:cubicBezTo>
                <a:lnTo>
                  <a:pt x="1711" y="906"/>
                </a:lnTo>
                <a:lnTo>
                  <a:pt x="1754" y="872"/>
                </a:lnTo>
                <a:cubicBezTo>
                  <a:pt x="1769" y="863"/>
                  <a:pt x="1785" y="854"/>
                  <a:pt x="1800" y="845"/>
                </a:cubicBezTo>
                <a:cubicBezTo>
                  <a:pt x="1817" y="837"/>
                  <a:pt x="1833" y="830"/>
                  <a:pt x="1850" y="822"/>
                </a:cubicBezTo>
                <a:cubicBezTo>
                  <a:pt x="1867" y="816"/>
                  <a:pt x="1883" y="809"/>
                  <a:pt x="1900" y="803"/>
                </a:cubicBezTo>
                <a:cubicBezTo>
                  <a:pt x="1918" y="799"/>
                  <a:pt x="1935" y="794"/>
                  <a:pt x="1953" y="790"/>
                </a:cubicBezTo>
                <a:cubicBezTo>
                  <a:pt x="1963" y="864"/>
                  <a:pt x="1973" y="939"/>
                  <a:pt x="1983" y="1013"/>
                </a:cubicBezTo>
                <a:lnTo>
                  <a:pt x="2205" y="471"/>
                </a:lnTo>
                <a:lnTo>
                  <a:pt x="1872" y="0"/>
                </a:lnTo>
                <a:cubicBezTo>
                  <a:pt x="1872" y="65"/>
                  <a:pt x="1873" y="131"/>
                  <a:pt x="1873" y="196"/>
                </a:cubicBezTo>
                <a:lnTo>
                  <a:pt x="0" y="196"/>
                </a:lnTo>
                <a:lnTo>
                  <a:pt x="0" y="864"/>
                </a:lnTo>
              </a:path>
            </a:pathLst>
          </a:custGeom>
          <a:solidFill>
            <a:schemeClr val="accent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</a:pPr>
            <a:endParaRPr lang="en-GB" sz="1200" dirty="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blackWhite">
          <a:xfrm>
            <a:off x="4840778" y="4272161"/>
            <a:ext cx="1735996" cy="1649043"/>
          </a:xfrm>
          <a:custGeom>
            <a:avLst/>
            <a:gdLst>
              <a:gd name="T0" fmla="*/ 0 w 1115"/>
              <a:gd name="T1" fmla="*/ 857233 h 1059"/>
              <a:gd name="T2" fmla="*/ 489786 w 1115"/>
              <a:gd name="T3" fmla="*/ 1714467 h 1059"/>
              <a:gd name="T4" fmla="*/ 489786 w 1115"/>
              <a:gd name="T5" fmla="*/ 1320690 h 1059"/>
              <a:gd name="T6" fmla="*/ 619693 w 1115"/>
              <a:gd name="T7" fmla="*/ 1309347 h 1059"/>
              <a:gd name="T8" fmla="*/ 753111 w 1115"/>
              <a:gd name="T9" fmla="*/ 1288280 h 1059"/>
              <a:gd name="T10" fmla="*/ 881263 w 1115"/>
              <a:gd name="T11" fmla="*/ 1259112 h 1059"/>
              <a:gd name="T12" fmla="*/ 1005904 w 1115"/>
              <a:gd name="T13" fmla="*/ 1221841 h 1059"/>
              <a:gd name="T14" fmla="*/ 1128789 w 1115"/>
              <a:gd name="T15" fmla="*/ 1176467 h 1059"/>
              <a:gd name="T16" fmla="*/ 1249919 w 1115"/>
              <a:gd name="T17" fmla="*/ 1122992 h 1059"/>
              <a:gd name="T18" fmla="*/ 1365782 w 1115"/>
              <a:gd name="T19" fmla="*/ 1061413 h 1059"/>
              <a:gd name="T20" fmla="*/ 1479890 w 1115"/>
              <a:gd name="T21" fmla="*/ 993353 h 1059"/>
              <a:gd name="T22" fmla="*/ 1581709 w 1115"/>
              <a:gd name="T23" fmla="*/ 913950 h 1059"/>
              <a:gd name="T24" fmla="*/ 1687039 w 1115"/>
              <a:gd name="T25" fmla="*/ 831306 h 1059"/>
              <a:gd name="T26" fmla="*/ 1781836 w 1115"/>
              <a:gd name="T27" fmla="*/ 738938 h 1059"/>
              <a:gd name="T28" fmla="*/ 1874878 w 1115"/>
              <a:gd name="T29" fmla="*/ 640089 h 1059"/>
              <a:gd name="T30" fmla="*/ 1955631 w 1115"/>
              <a:gd name="T31" fmla="*/ 539619 h 1059"/>
              <a:gd name="T32" fmla="*/ 1362271 w 1115"/>
              <a:gd name="T33" fmla="*/ 570408 h 1059"/>
              <a:gd name="T34" fmla="*/ 1093679 w 1115"/>
              <a:gd name="T35" fmla="*/ 58337 h 1059"/>
              <a:gd name="T36" fmla="*/ 1037503 w 1115"/>
              <a:gd name="T37" fmla="*/ 111813 h 1059"/>
              <a:gd name="T38" fmla="*/ 977816 w 1115"/>
              <a:gd name="T39" fmla="*/ 158807 h 1059"/>
              <a:gd name="T40" fmla="*/ 905840 w 1115"/>
              <a:gd name="T41" fmla="*/ 207421 h 1059"/>
              <a:gd name="T42" fmla="*/ 828598 w 1115"/>
              <a:gd name="T43" fmla="*/ 254415 h 1059"/>
              <a:gd name="T44" fmla="*/ 746089 w 1115"/>
              <a:gd name="T45" fmla="*/ 288445 h 1059"/>
              <a:gd name="T46" fmla="*/ 665336 w 1115"/>
              <a:gd name="T47" fmla="*/ 319234 h 1059"/>
              <a:gd name="T48" fmla="*/ 579316 w 1115"/>
              <a:gd name="T49" fmla="*/ 341921 h 1059"/>
              <a:gd name="T50" fmla="*/ 489786 w 1115"/>
              <a:gd name="T51" fmla="*/ 356505 h 1059"/>
              <a:gd name="T52" fmla="*/ 489786 w 1115"/>
              <a:gd name="T53" fmla="*/ 0 h 1059"/>
              <a:gd name="T54" fmla="*/ 0 w 1115"/>
              <a:gd name="T55" fmla="*/ 857233 h 10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15"/>
              <a:gd name="T85" fmla="*/ 0 h 1059"/>
              <a:gd name="T86" fmla="*/ 1115 w 1115"/>
              <a:gd name="T87" fmla="*/ 1059 h 105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15" h="1059">
                <a:moveTo>
                  <a:pt x="0" y="529"/>
                </a:moveTo>
                <a:lnTo>
                  <a:pt x="279" y="1058"/>
                </a:lnTo>
                <a:lnTo>
                  <a:pt x="279" y="815"/>
                </a:lnTo>
                <a:lnTo>
                  <a:pt x="353" y="808"/>
                </a:lnTo>
                <a:lnTo>
                  <a:pt x="429" y="795"/>
                </a:lnTo>
                <a:lnTo>
                  <a:pt x="502" y="777"/>
                </a:lnTo>
                <a:lnTo>
                  <a:pt x="573" y="754"/>
                </a:lnTo>
                <a:lnTo>
                  <a:pt x="643" y="726"/>
                </a:lnTo>
                <a:lnTo>
                  <a:pt x="712" y="693"/>
                </a:lnTo>
                <a:lnTo>
                  <a:pt x="778" y="655"/>
                </a:lnTo>
                <a:lnTo>
                  <a:pt x="843" y="613"/>
                </a:lnTo>
                <a:lnTo>
                  <a:pt x="901" y="564"/>
                </a:lnTo>
                <a:lnTo>
                  <a:pt x="961" y="513"/>
                </a:lnTo>
                <a:lnTo>
                  <a:pt x="1015" y="456"/>
                </a:lnTo>
                <a:lnTo>
                  <a:pt x="1068" y="395"/>
                </a:lnTo>
                <a:lnTo>
                  <a:pt x="1114" y="333"/>
                </a:lnTo>
                <a:lnTo>
                  <a:pt x="776" y="352"/>
                </a:lnTo>
                <a:lnTo>
                  <a:pt x="623" y="36"/>
                </a:lnTo>
                <a:lnTo>
                  <a:pt x="591" y="69"/>
                </a:lnTo>
                <a:lnTo>
                  <a:pt x="557" y="98"/>
                </a:lnTo>
                <a:lnTo>
                  <a:pt x="516" y="128"/>
                </a:lnTo>
                <a:lnTo>
                  <a:pt x="472" y="157"/>
                </a:lnTo>
                <a:lnTo>
                  <a:pt x="425" y="178"/>
                </a:lnTo>
                <a:lnTo>
                  <a:pt x="379" y="197"/>
                </a:lnTo>
                <a:lnTo>
                  <a:pt x="330" y="211"/>
                </a:lnTo>
                <a:lnTo>
                  <a:pt x="279" y="220"/>
                </a:lnTo>
                <a:lnTo>
                  <a:pt x="279" y="0"/>
                </a:lnTo>
                <a:lnTo>
                  <a:pt x="0" y="529"/>
                </a:lnTo>
              </a:path>
            </a:pathLst>
          </a:custGeom>
          <a:solidFill>
            <a:schemeClr val="accent6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defRPr/>
            </a:pPr>
            <a:endParaRPr lang="en-GB" sz="1200" dirty="0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blackWhite">
          <a:xfrm rot="120000">
            <a:off x="3142375" y="2836571"/>
            <a:ext cx="1507132" cy="1691589"/>
          </a:xfrm>
          <a:custGeom>
            <a:avLst/>
            <a:gdLst>
              <a:gd name="T0" fmla="*/ 2147483647 w 866"/>
              <a:gd name="T1" fmla="*/ 0 h 1055"/>
              <a:gd name="T2" fmla="*/ 0 w 866"/>
              <a:gd name="T3" fmla="*/ 2147483647 h 1055"/>
              <a:gd name="T4" fmla="*/ 2147483647 w 866"/>
              <a:gd name="T5" fmla="*/ 2147483647 h 1055"/>
              <a:gd name="T6" fmla="*/ 2147483647 w 866"/>
              <a:gd name="T7" fmla="*/ 2147483647 h 1055"/>
              <a:gd name="T8" fmla="*/ 2147483647 w 866"/>
              <a:gd name="T9" fmla="*/ 2147483647 h 1055"/>
              <a:gd name="T10" fmla="*/ 2147483647 w 866"/>
              <a:gd name="T11" fmla="*/ 2147483647 h 1055"/>
              <a:gd name="T12" fmla="*/ 2147483647 w 866"/>
              <a:gd name="T13" fmla="*/ 2147483647 h 1055"/>
              <a:gd name="T14" fmla="*/ 2147483647 w 866"/>
              <a:gd name="T15" fmla="*/ 2147483647 h 1055"/>
              <a:gd name="T16" fmla="*/ 2147483647 w 866"/>
              <a:gd name="T17" fmla="*/ 2147483647 h 1055"/>
              <a:gd name="T18" fmla="*/ 2147483647 w 866"/>
              <a:gd name="T19" fmla="*/ 2147483647 h 1055"/>
              <a:gd name="T20" fmla="*/ 2147483647 w 866"/>
              <a:gd name="T21" fmla="*/ 2147483647 h 1055"/>
              <a:gd name="T22" fmla="*/ 2147483647 w 866"/>
              <a:gd name="T23" fmla="*/ 2147483647 h 1055"/>
              <a:gd name="T24" fmla="*/ 2147483647 w 866"/>
              <a:gd name="T25" fmla="*/ 2147483647 h 1055"/>
              <a:gd name="T26" fmla="*/ 2147483647 w 866"/>
              <a:gd name="T27" fmla="*/ 2147483647 h 1055"/>
              <a:gd name="T28" fmla="*/ 2147483647 w 866"/>
              <a:gd name="T29" fmla="*/ 2147483647 h 1055"/>
              <a:gd name="T30" fmla="*/ 2147483647 w 866"/>
              <a:gd name="T31" fmla="*/ 2147483647 h 1055"/>
              <a:gd name="T32" fmla="*/ 2147483647 w 866"/>
              <a:gd name="T33" fmla="*/ 2147483647 h 1055"/>
              <a:gd name="T34" fmla="*/ 2147483647 w 866"/>
              <a:gd name="T35" fmla="*/ 2147483647 h 1055"/>
              <a:gd name="T36" fmla="*/ 2147483647 w 866"/>
              <a:gd name="T37" fmla="*/ 2147483647 h 1055"/>
              <a:gd name="T38" fmla="*/ 2147483647 w 866"/>
              <a:gd name="T39" fmla="*/ 2147483647 h 1055"/>
              <a:gd name="T40" fmla="*/ 2147483647 w 866"/>
              <a:gd name="T41" fmla="*/ 2147483647 h 1055"/>
              <a:gd name="T42" fmla="*/ 2147483647 w 866"/>
              <a:gd name="T43" fmla="*/ 2147483647 h 1055"/>
              <a:gd name="T44" fmla="*/ 2147483647 w 866"/>
              <a:gd name="T45" fmla="*/ 2147483647 h 1055"/>
              <a:gd name="T46" fmla="*/ 2147483647 w 866"/>
              <a:gd name="T47" fmla="*/ 2147483647 h 1055"/>
              <a:gd name="T48" fmla="*/ 2147483647 w 866"/>
              <a:gd name="T49" fmla="*/ 2147483647 h 1055"/>
              <a:gd name="T50" fmla="*/ 2147483647 w 866"/>
              <a:gd name="T51" fmla="*/ 0 h 105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66"/>
              <a:gd name="T79" fmla="*/ 0 h 1055"/>
              <a:gd name="T80" fmla="*/ 866 w 866"/>
              <a:gd name="T81" fmla="*/ 1055 h 105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12 w 865"/>
              <a:gd name="connsiteY15" fmla="*/ 766 h 1125"/>
              <a:gd name="connsiteX16" fmla="*/ 702 w 865"/>
              <a:gd name="connsiteY16" fmla="*/ 816 h 1125"/>
              <a:gd name="connsiteX17" fmla="*/ 681 w 865"/>
              <a:gd name="connsiteY17" fmla="*/ 760 h 1125"/>
              <a:gd name="connsiteX18" fmla="*/ 666 w 865"/>
              <a:gd name="connsiteY18" fmla="*/ 705 h 1125"/>
              <a:gd name="connsiteX19" fmla="*/ 658 w 865"/>
              <a:gd name="connsiteY19" fmla="*/ 647 h 1125"/>
              <a:gd name="connsiteX20" fmla="*/ 652 w 865"/>
              <a:gd name="connsiteY20" fmla="*/ 588 h 1125"/>
              <a:gd name="connsiteX21" fmla="*/ 652 w 865"/>
              <a:gd name="connsiteY21" fmla="*/ 529 h 1125"/>
              <a:gd name="connsiteX22" fmla="*/ 660 w 865"/>
              <a:gd name="connsiteY22" fmla="*/ 470 h 1125"/>
              <a:gd name="connsiteX23" fmla="*/ 672 w 865"/>
              <a:gd name="connsiteY23" fmla="*/ 413 h 1125"/>
              <a:gd name="connsiteX24" fmla="*/ 865 w 865"/>
              <a:gd name="connsiteY24" fmla="*/ 531 h 1125"/>
              <a:gd name="connsiteX25" fmla="*/ 571 w 865"/>
              <a:gd name="connsiteY25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702 w 865"/>
              <a:gd name="connsiteY16" fmla="*/ 816 h 1125"/>
              <a:gd name="connsiteX17" fmla="*/ 681 w 865"/>
              <a:gd name="connsiteY17" fmla="*/ 760 h 1125"/>
              <a:gd name="connsiteX18" fmla="*/ 666 w 865"/>
              <a:gd name="connsiteY18" fmla="*/ 705 h 1125"/>
              <a:gd name="connsiteX19" fmla="*/ 658 w 865"/>
              <a:gd name="connsiteY19" fmla="*/ 647 h 1125"/>
              <a:gd name="connsiteX20" fmla="*/ 652 w 865"/>
              <a:gd name="connsiteY20" fmla="*/ 588 h 1125"/>
              <a:gd name="connsiteX21" fmla="*/ 652 w 865"/>
              <a:gd name="connsiteY21" fmla="*/ 529 h 1125"/>
              <a:gd name="connsiteX22" fmla="*/ 660 w 865"/>
              <a:gd name="connsiteY22" fmla="*/ 470 h 1125"/>
              <a:gd name="connsiteX23" fmla="*/ 672 w 865"/>
              <a:gd name="connsiteY23" fmla="*/ 413 h 1125"/>
              <a:gd name="connsiteX24" fmla="*/ 865 w 865"/>
              <a:gd name="connsiteY24" fmla="*/ 531 h 1125"/>
              <a:gd name="connsiteX25" fmla="*/ 571 w 865"/>
              <a:gd name="connsiteY25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557 w 865"/>
              <a:gd name="connsiteY16" fmla="*/ 786 h 1125"/>
              <a:gd name="connsiteX17" fmla="*/ 702 w 865"/>
              <a:gd name="connsiteY17" fmla="*/ 816 h 1125"/>
              <a:gd name="connsiteX18" fmla="*/ 681 w 865"/>
              <a:gd name="connsiteY18" fmla="*/ 760 h 1125"/>
              <a:gd name="connsiteX19" fmla="*/ 666 w 865"/>
              <a:gd name="connsiteY19" fmla="*/ 705 h 1125"/>
              <a:gd name="connsiteX20" fmla="*/ 658 w 865"/>
              <a:gd name="connsiteY20" fmla="*/ 647 h 1125"/>
              <a:gd name="connsiteX21" fmla="*/ 652 w 865"/>
              <a:gd name="connsiteY21" fmla="*/ 588 h 1125"/>
              <a:gd name="connsiteX22" fmla="*/ 652 w 865"/>
              <a:gd name="connsiteY22" fmla="*/ 529 h 1125"/>
              <a:gd name="connsiteX23" fmla="*/ 660 w 865"/>
              <a:gd name="connsiteY23" fmla="*/ 470 h 1125"/>
              <a:gd name="connsiteX24" fmla="*/ 672 w 865"/>
              <a:gd name="connsiteY24" fmla="*/ 413 h 1125"/>
              <a:gd name="connsiteX25" fmla="*/ 865 w 865"/>
              <a:gd name="connsiteY25" fmla="*/ 531 h 1125"/>
              <a:gd name="connsiteX26" fmla="*/ 571 w 865"/>
              <a:gd name="connsiteY26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557 w 865"/>
              <a:gd name="connsiteY16" fmla="*/ 786 h 1125"/>
              <a:gd name="connsiteX17" fmla="*/ 702 w 865"/>
              <a:gd name="connsiteY17" fmla="*/ 816 h 1125"/>
              <a:gd name="connsiteX18" fmla="*/ 681 w 865"/>
              <a:gd name="connsiteY18" fmla="*/ 760 h 1125"/>
              <a:gd name="connsiteX19" fmla="*/ 666 w 865"/>
              <a:gd name="connsiteY19" fmla="*/ 705 h 1125"/>
              <a:gd name="connsiteX20" fmla="*/ 658 w 865"/>
              <a:gd name="connsiteY20" fmla="*/ 647 h 1125"/>
              <a:gd name="connsiteX21" fmla="*/ 652 w 865"/>
              <a:gd name="connsiteY21" fmla="*/ 588 h 1125"/>
              <a:gd name="connsiteX22" fmla="*/ 652 w 865"/>
              <a:gd name="connsiteY22" fmla="*/ 529 h 1125"/>
              <a:gd name="connsiteX23" fmla="*/ 660 w 865"/>
              <a:gd name="connsiteY23" fmla="*/ 470 h 1125"/>
              <a:gd name="connsiteX24" fmla="*/ 672 w 865"/>
              <a:gd name="connsiteY24" fmla="*/ 413 h 1125"/>
              <a:gd name="connsiteX25" fmla="*/ 865 w 865"/>
              <a:gd name="connsiteY25" fmla="*/ 531 h 1125"/>
              <a:gd name="connsiteX26" fmla="*/ 571 w 865"/>
              <a:gd name="connsiteY26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557 w 865"/>
              <a:gd name="connsiteY16" fmla="*/ 786 h 1125"/>
              <a:gd name="connsiteX17" fmla="*/ 702 w 865"/>
              <a:gd name="connsiteY17" fmla="*/ 816 h 1125"/>
              <a:gd name="connsiteX18" fmla="*/ 681 w 865"/>
              <a:gd name="connsiteY18" fmla="*/ 760 h 1125"/>
              <a:gd name="connsiteX19" fmla="*/ 666 w 865"/>
              <a:gd name="connsiteY19" fmla="*/ 705 h 1125"/>
              <a:gd name="connsiteX20" fmla="*/ 658 w 865"/>
              <a:gd name="connsiteY20" fmla="*/ 647 h 1125"/>
              <a:gd name="connsiteX21" fmla="*/ 652 w 865"/>
              <a:gd name="connsiteY21" fmla="*/ 588 h 1125"/>
              <a:gd name="connsiteX22" fmla="*/ 652 w 865"/>
              <a:gd name="connsiteY22" fmla="*/ 529 h 1125"/>
              <a:gd name="connsiteX23" fmla="*/ 660 w 865"/>
              <a:gd name="connsiteY23" fmla="*/ 470 h 1125"/>
              <a:gd name="connsiteX24" fmla="*/ 672 w 865"/>
              <a:gd name="connsiteY24" fmla="*/ 413 h 1125"/>
              <a:gd name="connsiteX25" fmla="*/ 865 w 865"/>
              <a:gd name="connsiteY25" fmla="*/ 531 h 1125"/>
              <a:gd name="connsiteX26" fmla="*/ 571 w 865"/>
              <a:gd name="connsiteY26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702 w 865"/>
              <a:gd name="connsiteY16" fmla="*/ 816 h 1125"/>
              <a:gd name="connsiteX17" fmla="*/ 681 w 865"/>
              <a:gd name="connsiteY17" fmla="*/ 760 h 1125"/>
              <a:gd name="connsiteX18" fmla="*/ 666 w 865"/>
              <a:gd name="connsiteY18" fmla="*/ 705 h 1125"/>
              <a:gd name="connsiteX19" fmla="*/ 658 w 865"/>
              <a:gd name="connsiteY19" fmla="*/ 647 h 1125"/>
              <a:gd name="connsiteX20" fmla="*/ 652 w 865"/>
              <a:gd name="connsiteY20" fmla="*/ 588 h 1125"/>
              <a:gd name="connsiteX21" fmla="*/ 652 w 865"/>
              <a:gd name="connsiteY21" fmla="*/ 529 h 1125"/>
              <a:gd name="connsiteX22" fmla="*/ 660 w 865"/>
              <a:gd name="connsiteY22" fmla="*/ 470 h 1125"/>
              <a:gd name="connsiteX23" fmla="*/ 672 w 865"/>
              <a:gd name="connsiteY23" fmla="*/ 413 h 1125"/>
              <a:gd name="connsiteX24" fmla="*/ 865 w 865"/>
              <a:gd name="connsiteY24" fmla="*/ 531 h 1125"/>
              <a:gd name="connsiteX25" fmla="*/ 571 w 865"/>
              <a:gd name="connsiteY25" fmla="*/ 0 h 1125"/>
              <a:gd name="connsiteX0" fmla="*/ 571 w 865"/>
              <a:gd name="connsiteY0" fmla="*/ 0 h 1125"/>
              <a:gd name="connsiteX1" fmla="*/ 0 w 865"/>
              <a:gd name="connsiteY1" fmla="*/ 1 h 1125"/>
              <a:gd name="connsiteX2" fmla="*/ 178 w 865"/>
              <a:gd name="connsiteY2" fmla="*/ 111 h 1125"/>
              <a:gd name="connsiteX3" fmla="*/ 153 w 865"/>
              <a:gd name="connsiteY3" fmla="*/ 187 h 1125"/>
              <a:gd name="connsiteX4" fmla="*/ 130 w 865"/>
              <a:gd name="connsiteY4" fmla="*/ 264 h 1125"/>
              <a:gd name="connsiteX5" fmla="*/ 113 w 865"/>
              <a:gd name="connsiteY5" fmla="*/ 343 h 1125"/>
              <a:gd name="connsiteX6" fmla="*/ 100 w 865"/>
              <a:gd name="connsiteY6" fmla="*/ 423 h 1125"/>
              <a:gd name="connsiteX7" fmla="*/ 94 w 865"/>
              <a:gd name="connsiteY7" fmla="*/ 504 h 1125"/>
              <a:gd name="connsiteX8" fmla="*/ 93 w 865"/>
              <a:gd name="connsiteY8" fmla="*/ 583 h 1125"/>
              <a:gd name="connsiteX9" fmla="*/ 95 w 865"/>
              <a:gd name="connsiteY9" fmla="*/ 664 h 1125"/>
              <a:gd name="connsiteX10" fmla="*/ 104 w 865"/>
              <a:gd name="connsiteY10" fmla="*/ 744 h 1125"/>
              <a:gd name="connsiteX11" fmla="*/ 118 w 865"/>
              <a:gd name="connsiteY11" fmla="*/ 824 h 1125"/>
              <a:gd name="connsiteX12" fmla="*/ 136 w 865"/>
              <a:gd name="connsiteY12" fmla="*/ 903 h 1125"/>
              <a:gd name="connsiteX13" fmla="*/ 159 w 865"/>
              <a:gd name="connsiteY13" fmla="*/ 979 h 1125"/>
              <a:gd name="connsiteX14" fmla="*/ 227 w 865"/>
              <a:gd name="connsiteY14" fmla="*/ 1125 h 1125"/>
              <a:gd name="connsiteX15" fmla="*/ 460 w 865"/>
              <a:gd name="connsiteY15" fmla="*/ 766 h 1125"/>
              <a:gd name="connsiteX16" fmla="*/ 702 w 865"/>
              <a:gd name="connsiteY16" fmla="*/ 816 h 1125"/>
              <a:gd name="connsiteX17" fmla="*/ 681 w 865"/>
              <a:gd name="connsiteY17" fmla="*/ 760 h 1125"/>
              <a:gd name="connsiteX18" fmla="*/ 666 w 865"/>
              <a:gd name="connsiteY18" fmla="*/ 705 h 1125"/>
              <a:gd name="connsiteX19" fmla="*/ 658 w 865"/>
              <a:gd name="connsiteY19" fmla="*/ 647 h 1125"/>
              <a:gd name="connsiteX20" fmla="*/ 652 w 865"/>
              <a:gd name="connsiteY20" fmla="*/ 588 h 1125"/>
              <a:gd name="connsiteX21" fmla="*/ 652 w 865"/>
              <a:gd name="connsiteY21" fmla="*/ 529 h 1125"/>
              <a:gd name="connsiteX22" fmla="*/ 660 w 865"/>
              <a:gd name="connsiteY22" fmla="*/ 470 h 1125"/>
              <a:gd name="connsiteX23" fmla="*/ 672 w 865"/>
              <a:gd name="connsiteY23" fmla="*/ 413 h 1125"/>
              <a:gd name="connsiteX24" fmla="*/ 865 w 865"/>
              <a:gd name="connsiteY24" fmla="*/ 531 h 1125"/>
              <a:gd name="connsiteX25" fmla="*/ 571 w 865"/>
              <a:gd name="connsiteY25" fmla="*/ 0 h 1125"/>
              <a:gd name="connsiteX0" fmla="*/ 571 w 887"/>
              <a:gd name="connsiteY0" fmla="*/ 0 h 1125"/>
              <a:gd name="connsiteX1" fmla="*/ 0 w 887"/>
              <a:gd name="connsiteY1" fmla="*/ 1 h 1125"/>
              <a:gd name="connsiteX2" fmla="*/ 178 w 887"/>
              <a:gd name="connsiteY2" fmla="*/ 111 h 1125"/>
              <a:gd name="connsiteX3" fmla="*/ 153 w 887"/>
              <a:gd name="connsiteY3" fmla="*/ 187 h 1125"/>
              <a:gd name="connsiteX4" fmla="*/ 130 w 887"/>
              <a:gd name="connsiteY4" fmla="*/ 264 h 1125"/>
              <a:gd name="connsiteX5" fmla="*/ 113 w 887"/>
              <a:gd name="connsiteY5" fmla="*/ 343 h 1125"/>
              <a:gd name="connsiteX6" fmla="*/ 100 w 887"/>
              <a:gd name="connsiteY6" fmla="*/ 423 h 1125"/>
              <a:gd name="connsiteX7" fmla="*/ 94 w 887"/>
              <a:gd name="connsiteY7" fmla="*/ 504 h 1125"/>
              <a:gd name="connsiteX8" fmla="*/ 93 w 887"/>
              <a:gd name="connsiteY8" fmla="*/ 583 h 1125"/>
              <a:gd name="connsiteX9" fmla="*/ 95 w 887"/>
              <a:gd name="connsiteY9" fmla="*/ 664 h 1125"/>
              <a:gd name="connsiteX10" fmla="*/ 104 w 887"/>
              <a:gd name="connsiteY10" fmla="*/ 744 h 1125"/>
              <a:gd name="connsiteX11" fmla="*/ 118 w 887"/>
              <a:gd name="connsiteY11" fmla="*/ 824 h 1125"/>
              <a:gd name="connsiteX12" fmla="*/ 136 w 887"/>
              <a:gd name="connsiteY12" fmla="*/ 903 h 1125"/>
              <a:gd name="connsiteX13" fmla="*/ 159 w 887"/>
              <a:gd name="connsiteY13" fmla="*/ 979 h 1125"/>
              <a:gd name="connsiteX14" fmla="*/ 227 w 887"/>
              <a:gd name="connsiteY14" fmla="*/ 1125 h 1125"/>
              <a:gd name="connsiteX15" fmla="*/ 460 w 887"/>
              <a:gd name="connsiteY15" fmla="*/ 766 h 1125"/>
              <a:gd name="connsiteX16" fmla="*/ 702 w 887"/>
              <a:gd name="connsiteY16" fmla="*/ 816 h 1125"/>
              <a:gd name="connsiteX17" fmla="*/ 681 w 887"/>
              <a:gd name="connsiteY17" fmla="*/ 760 h 1125"/>
              <a:gd name="connsiteX18" fmla="*/ 666 w 887"/>
              <a:gd name="connsiteY18" fmla="*/ 705 h 1125"/>
              <a:gd name="connsiteX19" fmla="*/ 658 w 887"/>
              <a:gd name="connsiteY19" fmla="*/ 647 h 1125"/>
              <a:gd name="connsiteX20" fmla="*/ 652 w 887"/>
              <a:gd name="connsiteY20" fmla="*/ 588 h 1125"/>
              <a:gd name="connsiteX21" fmla="*/ 652 w 887"/>
              <a:gd name="connsiteY21" fmla="*/ 529 h 1125"/>
              <a:gd name="connsiteX22" fmla="*/ 660 w 887"/>
              <a:gd name="connsiteY22" fmla="*/ 470 h 1125"/>
              <a:gd name="connsiteX23" fmla="*/ 672 w 887"/>
              <a:gd name="connsiteY23" fmla="*/ 413 h 1125"/>
              <a:gd name="connsiteX24" fmla="*/ 887 w 887"/>
              <a:gd name="connsiteY24" fmla="*/ 508 h 1125"/>
              <a:gd name="connsiteX25" fmla="*/ 571 w 887"/>
              <a:gd name="connsiteY25" fmla="*/ 0 h 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7" h="1125">
                <a:moveTo>
                  <a:pt x="571" y="0"/>
                </a:moveTo>
                <a:lnTo>
                  <a:pt x="0" y="1"/>
                </a:lnTo>
                <a:lnTo>
                  <a:pt x="178" y="111"/>
                </a:lnTo>
                <a:cubicBezTo>
                  <a:pt x="170" y="136"/>
                  <a:pt x="161" y="162"/>
                  <a:pt x="153" y="187"/>
                </a:cubicBezTo>
                <a:cubicBezTo>
                  <a:pt x="145" y="213"/>
                  <a:pt x="138" y="238"/>
                  <a:pt x="130" y="264"/>
                </a:cubicBezTo>
                <a:cubicBezTo>
                  <a:pt x="124" y="290"/>
                  <a:pt x="119" y="317"/>
                  <a:pt x="113" y="343"/>
                </a:cubicBezTo>
                <a:cubicBezTo>
                  <a:pt x="109" y="370"/>
                  <a:pt x="104" y="396"/>
                  <a:pt x="100" y="423"/>
                </a:cubicBezTo>
                <a:lnTo>
                  <a:pt x="94" y="504"/>
                </a:lnTo>
                <a:cubicBezTo>
                  <a:pt x="94" y="530"/>
                  <a:pt x="93" y="557"/>
                  <a:pt x="93" y="583"/>
                </a:cubicBezTo>
                <a:cubicBezTo>
                  <a:pt x="94" y="610"/>
                  <a:pt x="94" y="637"/>
                  <a:pt x="95" y="664"/>
                </a:cubicBezTo>
                <a:cubicBezTo>
                  <a:pt x="98" y="691"/>
                  <a:pt x="101" y="717"/>
                  <a:pt x="104" y="744"/>
                </a:cubicBezTo>
                <a:cubicBezTo>
                  <a:pt x="109" y="771"/>
                  <a:pt x="113" y="797"/>
                  <a:pt x="118" y="824"/>
                </a:cubicBezTo>
                <a:cubicBezTo>
                  <a:pt x="124" y="850"/>
                  <a:pt x="130" y="877"/>
                  <a:pt x="136" y="903"/>
                </a:cubicBezTo>
                <a:cubicBezTo>
                  <a:pt x="144" y="928"/>
                  <a:pt x="151" y="954"/>
                  <a:pt x="159" y="979"/>
                </a:cubicBezTo>
                <a:cubicBezTo>
                  <a:pt x="182" y="1028"/>
                  <a:pt x="204" y="1076"/>
                  <a:pt x="227" y="1125"/>
                </a:cubicBezTo>
                <a:lnTo>
                  <a:pt x="460" y="766"/>
                </a:lnTo>
                <a:lnTo>
                  <a:pt x="702" y="816"/>
                </a:lnTo>
                <a:cubicBezTo>
                  <a:pt x="695" y="797"/>
                  <a:pt x="688" y="779"/>
                  <a:pt x="681" y="760"/>
                </a:cubicBezTo>
                <a:cubicBezTo>
                  <a:pt x="676" y="742"/>
                  <a:pt x="671" y="723"/>
                  <a:pt x="666" y="705"/>
                </a:cubicBezTo>
                <a:cubicBezTo>
                  <a:pt x="663" y="686"/>
                  <a:pt x="661" y="666"/>
                  <a:pt x="658" y="647"/>
                </a:cubicBezTo>
                <a:cubicBezTo>
                  <a:pt x="656" y="627"/>
                  <a:pt x="654" y="608"/>
                  <a:pt x="652" y="588"/>
                </a:cubicBezTo>
                <a:lnTo>
                  <a:pt x="652" y="529"/>
                </a:lnTo>
                <a:cubicBezTo>
                  <a:pt x="655" y="509"/>
                  <a:pt x="657" y="490"/>
                  <a:pt x="660" y="470"/>
                </a:cubicBezTo>
                <a:lnTo>
                  <a:pt x="672" y="413"/>
                </a:lnTo>
                <a:lnTo>
                  <a:pt x="887" y="508"/>
                </a:lnTo>
                <a:lnTo>
                  <a:pt x="571" y="0"/>
                </a:lnTo>
              </a:path>
            </a:pathLst>
          </a:custGeom>
          <a:solidFill>
            <a:schemeClr val="accent6"/>
          </a:solidFill>
          <a:ln w="57150" cap="rnd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defRPr/>
            </a:pPr>
            <a:endParaRPr lang="en-GB" sz="1200" dirty="0">
              <a:ln cap="flat">
                <a:noFill/>
                <a:round/>
              </a:ln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blackWhite">
          <a:xfrm>
            <a:off x="3137505" y="2308867"/>
            <a:ext cx="981038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Order Created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blackWhite">
          <a:xfrm>
            <a:off x="5618757" y="2565147"/>
            <a:ext cx="726161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In Process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blackWhite">
          <a:xfrm>
            <a:off x="6174830" y="3854177"/>
            <a:ext cx="535404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shipped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blackWhite">
          <a:xfrm>
            <a:off x="5274670" y="4923539"/>
            <a:ext cx="666849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At currier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blackWhite">
          <a:xfrm>
            <a:off x="3484131" y="3417890"/>
            <a:ext cx="646011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Delivered</a:t>
            </a:r>
          </a:p>
        </p:txBody>
      </p:sp>
      <p:sp>
        <p:nvSpPr>
          <p:cNvPr id="34" name="Freeform 6"/>
          <p:cNvSpPr>
            <a:spLocks/>
          </p:cNvSpPr>
          <p:nvPr/>
        </p:nvSpPr>
        <p:spPr bwMode="blackWhite">
          <a:xfrm>
            <a:off x="3365639" y="4066220"/>
            <a:ext cx="1652094" cy="1472088"/>
          </a:xfrm>
          <a:custGeom>
            <a:avLst/>
            <a:gdLst>
              <a:gd name="T0" fmla="*/ 2147483647 w 1061"/>
              <a:gd name="T1" fmla="*/ 0 h 946"/>
              <a:gd name="T2" fmla="*/ 0 w 1061"/>
              <a:gd name="T3" fmla="*/ 2147483647 h 946"/>
              <a:gd name="T4" fmla="*/ 2147483647 w 1061"/>
              <a:gd name="T5" fmla="*/ 2147483647 h 946"/>
              <a:gd name="T6" fmla="*/ 2147483647 w 1061"/>
              <a:gd name="T7" fmla="*/ 2147483647 h 946"/>
              <a:gd name="T8" fmla="*/ 2147483647 w 1061"/>
              <a:gd name="T9" fmla="*/ 2147483647 h 946"/>
              <a:gd name="T10" fmla="*/ 2147483647 w 1061"/>
              <a:gd name="T11" fmla="*/ 2147483647 h 946"/>
              <a:gd name="T12" fmla="*/ 2147483647 w 1061"/>
              <a:gd name="T13" fmla="*/ 2147483647 h 946"/>
              <a:gd name="T14" fmla="*/ 2147483647 w 1061"/>
              <a:gd name="T15" fmla="*/ 2147483647 h 946"/>
              <a:gd name="T16" fmla="*/ 2147483647 w 1061"/>
              <a:gd name="T17" fmla="*/ 2147483647 h 946"/>
              <a:gd name="T18" fmla="*/ 2147483647 w 1061"/>
              <a:gd name="T19" fmla="*/ 2147483647 h 946"/>
              <a:gd name="T20" fmla="*/ 2147483647 w 1061"/>
              <a:gd name="T21" fmla="*/ 2147483647 h 946"/>
              <a:gd name="T22" fmla="*/ 2147483647 w 1061"/>
              <a:gd name="T23" fmla="*/ 2147483647 h 946"/>
              <a:gd name="T24" fmla="*/ 2147483647 w 1061"/>
              <a:gd name="T25" fmla="*/ 2147483647 h 946"/>
              <a:gd name="T26" fmla="*/ 2147483647 w 1061"/>
              <a:gd name="T27" fmla="*/ 2147483647 h 946"/>
              <a:gd name="T28" fmla="*/ 2147483647 w 1061"/>
              <a:gd name="T29" fmla="*/ 2147483647 h 946"/>
              <a:gd name="T30" fmla="*/ 2147483647 w 1061"/>
              <a:gd name="T31" fmla="*/ 2147483647 h 946"/>
              <a:gd name="T32" fmla="*/ 2147483647 w 1061"/>
              <a:gd name="T33" fmla="*/ 2147483647 h 946"/>
              <a:gd name="T34" fmla="*/ 2147483647 w 1061"/>
              <a:gd name="T35" fmla="*/ 2147483647 h 946"/>
              <a:gd name="T36" fmla="*/ 2147483647 w 1061"/>
              <a:gd name="T37" fmla="*/ 2147483647 h 946"/>
              <a:gd name="T38" fmla="*/ 2147483647 w 1061"/>
              <a:gd name="T39" fmla="*/ 2147483647 h 946"/>
              <a:gd name="T40" fmla="*/ 2147483647 w 1061"/>
              <a:gd name="T41" fmla="*/ 2147483647 h 946"/>
              <a:gd name="T42" fmla="*/ 2147483647 w 1061"/>
              <a:gd name="T43" fmla="*/ 2147483647 h 946"/>
              <a:gd name="T44" fmla="*/ 2147483647 w 1061"/>
              <a:gd name="T45" fmla="*/ 2147483647 h 946"/>
              <a:gd name="T46" fmla="*/ 2147483647 w 1061"/>
              <a:gd name="T47" fmla="*/ 2147483647 h 946"/>
              <a:gd name="T48" fmla="*/ 2147483647 w 1061"/>
              <a:gd name="T49" fmla="*/ 2147483647 h 946"/>
              <a:gd name="T50" fmla="*/ 2147483647 w 1061"/>
              <a:gd name="T51" fmla="*/ 0 h 94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61"/>
              <a:gd name="T79" fmla="*/ 0 h 946"/>
              <a:gd name="T80" fmla="*/ 1061 w 1061"/>
              <a:gd name="T81" fmla="*/ 946 h 94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61" h="946">
                <a:moveTo>
                  <a:pt x="372" y="0"/>
                </a:moveTo>
                <a:lnTo>
                  <a:pt x="0" y="477"/>
                </a:lnTo>
                <a:lnTo>
                  <a:pt x="207" y="395"/>
                </a:lnTo>
                <a:lnTo>
                  <a:pt x="252" y="466"/>
                </a:lnTo>
                <a:lnTo>
                  <a:pt x="302" y="531"/>
                </a:lnTo>
                <a:lnTo>
                  <a:pt x="354" y="592"/>
                </a:lnTo>
                <a:lnTo>
                  <a:pt x="410" y="649"/>
                </a:lnTo>
                <a:lnTo>
                  <a:pt x="471" y="703"/>
                </a:lnTo>
                <a:lnTo>
                  <a:pt x="535" y="751"/>
                </a:lnTo>
                <a:lnTo>
                  <a:pt x="602" y="795"/>
                </a:lnTo>
                <a:lnTo>
                  <a:pt x="670" y="833"/>
                </a:lnTo>
                <a:lnTo>
                  <a:pt x="745" y="867"/>
                </a:lnTo>
                <a:lnTo>
                  <a:pt x="818" y="894"/>
                </a:lnTo>
                <a:lnTo>
                  <a:pt x="894" y="917"/>
                </a:lnTo>
                <a:lnTo>
                  <a:pt x="970" y="934"/>
                </a:lnTo>
                <a:lnTo>
                  <a:pt x="1048" y="945"/>
                </a:lnTo>
                <a:lnTo>
                  <a:pt x="896" y="669"/>
                </a:lnTo>
                <a:lnTo>
                  <a:pt x="1060" y="347"/>
                </a:lnTo>
                <a:lnTo>
                  <a:pt x="1004" y="334"/>
                </a:lnTo>
                <a:lnTo>
                  <a:pt x="951" y="315"/>
                </a:lnTo>
                <a:lnTo>
                  <a:pt x="898" y="290"/>
                </a:lnTo>
                <a:lnTo>
                  <a:pt x="850" y="260"/>
                </a:lnTo>
                <a:lnTo>
                  <a:pt x="802" y="223"/>
                </a:lnTo>
                <a:lnTo>
                  <a:pt x="761" y="184"/>
                </a:lnTo>
                <a:lnTo>
                  <a:pt x="938" y="113"/>
                </a:lnTo>
                <a:lnTo>
                  <a:pt x="372" y="0"/>
                </a:lnTo>
              </a:path>
            </a:pathLst>
          </a:custGeom>
          <a:solidFill>
            <a:schemeClr val="accent6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defRPr/>
            </a:pPr>
            <a:endParaRPr lang="en-GB" sz="1200" dirty="0">
              <a:solidFill>
                <a:srgbClr val="002776"/>
              </a:solidFill>
              <a:ea typeface="+mn-ea"/>
              <a:cs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blackWhite">
          <a:xfrm>
            <a:off x="3817015" y="4638274"/>
            <a:ext cx="1016305" cy="1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chemeClr val="bg1"/>
              </a:buClr>
            </a:pPr>
            <a:r>
              <a:rPr lang="en-GB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>Out of Delivery</a:t>
            </a:r>
          </a:p>
        </p:txBody>
      </p:sp>
      <p:pic>
        <p:nvPicPr>
          <p:cNvPr id="7170" name="Picture 2" descr="Brands, Amazon, Logo, Amazon Backgrounds, Brand Amazon Logo | Smile logo, Amazon  logo, Logos">
            <a:extLst>
              <a:ext uri="{FF2B5EF4-FFF2-40B4-BE49-F238E27FC236}">
                <a16:creationId xmlns:a16="http://schemas.microsoft.com/office/drawing/2014/main" id="{16871516-F0EB-4634-ACE9-A5E2E567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35" y="1391570"/>
            <a:ext cx="2874852" cy="16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3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F197E-DB7E-4A50-A130-05F2A8CF0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D9CB7-25F4-45D3-9109-55EBC2F4C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Sync Customers to Salesforce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DAF39F-7C47-487C-A99C-325C882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 – LIVE DEMO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8AA55F-20FC-4B7C-A43D-31D85A716CEE}"/>
              </a:ext>
            </a:extLst>
          </p:cNvPr>
          <p:cNvGrpSpPr/>
          <p:nvPr/>
        </p:nvGrpSpPr>
        <p:grpSpPr>
          <a:xfrm>
            <a:off x="649060" y="2675442"/>
            <a:ext cx="3250890" cy="2721516"/>
            <a:chOff x="1695280" y="2988068"/>
            <a:chExt cx="3250890" cy="2721516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532A4C49-A8C4-4925-9597-E20F5A2A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0412" y="2988068"/>
              <a:ext cx="1032548" cy="1032548"/>
            </a:xfrm>
            <a:prstGeom prst="rect">
              <a:avLst/>
            </a:prstGeom>
          </p:spPr>
        </p:pic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679373E0-0A5F-46AD-B658-46085914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8012" y="3869932"/>
              <a:ext cx="1337348" cy="13373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075598-BA3D-4D28-952E-2CE489BD41CA}"/>
                </a:ext>
              </a:extLst>
            </p:cNvPr>
            <p:cNvSpPr txBox="1"/>
            <p:nvPr/>
          </p:nvSpPr>
          <p:spPr>
            <a:xfrm>
              <a:off x="1695280" y="5094031"/>
              <a:ext cx="325089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2000" b="1" dirty="0">
                  <a:latin typeface="+mn-lt"/>
                </a:rPr>
                <a:t>Customer information </a:t>
              </a:r>
            </a:p>
            <a:p>
              <a:pPr>
                <a:buClr>
                  <a:schemeClr val="bg2"/>
                </a:buClr>
              </a:pPr>
              <a:r>
                <a:rPr lang="en-US" sz="2000" b="1" dirty="0">
                  <a:latin typeface="+mn-lt"/>
                </a:rPr>
                <a:t>in OMS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DD503D-8FA6-4514-A7B5-DA8C9B2D4070}"/>
              </a:ext>
            </a:extLst>
          </p:cNvPr>
          <p:cNvGrpSpPr/>
          <p:nvPr/>
        </p:nvGrpSpPr>
        <p:grpSpPr>
          <a:xfrm>
            <a:off x="7949843" y="3048163"/>
            <a:ext cx="2933495" cy="2049378"/>
            <a:chOff x="7949843" y="3048163"/>
            <a:chExt cx="2933495" cy="2049378"/>
          </a:xfrm>
        </p:grpSpPr>
        <p:pic>
          <p:nvPicPr>
            <p:cNvPr id="12" name="Graphic 11" descr="Syncing cloud">
              <a:extLst>
                <a:ext uri="{FF2B5EF4-FFF2-40B4-BE49-F238E27FC236}">
                  <a16:creationId xmlns:a16="http://schemas.microsoft.com/office/drawing/2014/main" id="{0A0E7704-C024-4986-BC55-25FC6C73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02535" y="3048163"/>
              <a:ext cx="2045868" cy="204586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041160-0F8C-460A-A7F1-2F06043E62F6}"/>
                </a:ext>
              </a:extLst>
            </p:cNvPr>
            <p:cNvSpPr txBox="1"/>
            <p:nvPr/>
          </p:nvSpPr>
          <p:spPr>
            <a:xfrm>
              <a:off x="7949843" y="4789764"/>
              <a:ext cx="29334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2000" b="1" dirty="0">
                  <a:latin typeface="+mn-lt"/>
                </a:rPr>
                <a:t>Salesforce Database</a:t>
              </a:r>
            </a:p>
          </p:txBody>
        </p:sp>
      </p:grpSp>
      <p:pic>
        <p:nvPicPr>
          <p:cNvPr id="20" name="Graphic 19" descr="Arrow Slight curve">
            <a:extLst>
              <a:ext uri="{FF2B5EF4-FFF2-40B4-BE49-F238E27FC236}">
                <a16:creationId xmlns:a16="http://schemas.microsoft.com/office/drawing/2014/main" id="{8E604124-C2B5-4E66-931D-2BC720EF09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4699" y="3567952"/>
            <a:ext cx="1571251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3D43D9-9DF2-4CF3-9A7A-4B48033F147A}"/>
              </a:ext>
            </a:extLst>
          </p:cNvPr>
          <p:cNvGrpSpPr/>
          <p:nvPr/>
        </p:nvGrpSpPr>
        <p:grpSpPr>
          <a:xfrm>
            <a:off x="4860886" y="2654712"/>
            <a:ext cx="2019784" cy="2129620"/>
            <a:chOff x="4860886" y="2654712"/>
            <a:chExt cx="2019784" cy="21296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CD4568-179B-4BC6-B9A1-FA361E1AC41A}"/>
                </a:ext>
              </a:extLst>
            </p:cNvPr>
            <p:cNvGrpSpPr/>
            <p:nvPr/>
          </p:nvGrpSpPr>
          <p:grpSpPr>
            <a:xfrm>
              <a:off x="4860886" y="3588832"/>
              <a:ext cx="2019784" cy="1195500"/>
              <a:chOff x="4860886" y="3588832"/>
              <a:chExt cx="2019784" cy="1195500"/>
            </a:xfrm>
          </p:grpSpPr>
          <p:pic>
            <p:nvPicPr>
              <p:cNvPr id="8" name="Graphic 7" descr="Clock">
                <a:extLst>
                  <a:ext uri="{FF2B5EF4-FFF2-40B4-BE49-F238E27FC236}">
                    <a16:creationId xmlns:a16="http://schemas.microsoft.com/office/drawing/2014/main" id="{22E3621B-4678-4E72-B73C-1952816A4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13578" y="38699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E5BF4D-D88C-4253-B41C-D96A9143DFA1}"/>
                  </a:ext>
                </a:extLst>
              </p:cNvPr>
              <p:cNvSpPr txBox="1"/>
              <p:nvPr/>
            </p:nvSpPr>
            <p:spPr>
              <a:xfrm>
                <a:off x="4860886" y="3588832"/>
                <a:ext cx="20197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buClr>
                    <a:schemeClr val="bg2"/>
                  </a:buClr>
                </a:pPr>
                <a:r>
                  <a:rPr lang="en-US" sz="2000" b="1" dirty="0">
                    <a:latin typeface="+mn-lt"/>
                  </a:rPr>
                  <a:t>Every 2 Hours</a:t>
                </a:r>
              </a:p>
            </p:txBody>
          </p:sp>
        </p:grpSp>
        <p:pic>
          <p:nvPicPr>
            <p:cNvPr id="22" name="Graphic 21" descr="Repeat">
              <a:extLst>
                <a:ext uri="{FF2B5EF4-FFF2-40B4-BE49-F238E27FC236}">
                  <a16:creationId xmlns:a16="http://schemas.microsoft.com/office/drawing/2014/main" id="{487C746E-587C-4E03-867D-2750563F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94028" y="2654712"/>
              <a:ext cx="1074008" cy="1074008"/>
            </a:xfrm>
            <a:prstGeom prst="rect">
              <a:avLst/>
            </a:prstGeom>
          </p:spPr>
        </p:pic>
      </p:grpSp>
      <p:pic>
        <p:nvPicPr>
          <p:cNvPr id="23" name="Graphic 22" descr="Arrow Slight curve">
            <a:extLst>
              <a:ext uri="{FF2B5EF4-FFF2-40B4-BE49-F238E27FC236}">
                <a16:creationId xmlns:a16="http://schemas.microsoft.com/office/drawing/2014/main" id="{77023CEF-3FC3-41AE-9718-D733EF85B4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53190" y="3896609"/>
            <a:ext cx="15712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1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41665-4816-4C0F-9236-2B4838683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C75214-B8DF-47CC-9151-5B2106D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Event-Driven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DB667-B832-46ED-AB46-25A69F8C05D5}"/>
              </a:ext>
            </a:extLst>
          </p:cNvPr>
          <p:cNvSpPr/>
          <p:nvPr/>
        </p:nvSpPr>
        <p:spPr>
          <a:xfrm>
            <a:off x="4708523" y="1462087"/>
            <a:ext cx="3076575" cy="809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Producer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6011F8EA-8D92-491B-AACA-BC7F86DE2DFB}"/>
              </a:ext>
            </a:extLst>
          </p:cNvPr>
          <p:cNvSpPr/>
          <p:nvPr/>
        </p:nvSpPr>
        <p:spPr>
          <a:xfrm>
            <a:off x="2079624" y="3024187"/>
            <a:ext cx="8029575" cy="809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Bus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2C698-A773-4480-BCB6-C63502F5BDCE}"/>
              </a:ext>
            </a:extLst>
          </p:cNvPr>
          <p:cNvSpPr/>
          <p:nvPr/>
        </p:nvSpPr>
        <p:spPr>
          <a:xfrm>
            <a:off x="2079624" y="4729162"/>
            <a:ext cx="19240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7E421-CD8D-42E0-BD09-9CAFAC839D3B}"/>
              </a:ext>
            </a:extLst>
          </p:cNvPr>
          <p:cNvSpPr/>
          <p:nvPr/>
        </p:nvSpPr>
        <p:spPr>
          <a:xfrm>
            <a:off x="5084761" y="4729162"/>
            <a:ext cx="19240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F476C-7974-41FB-BF29-9BDFBA382288}"/>
              </a:ext>
            </a:extLst>
          </p:cNvPr>
          <p:cNvSpPr/>
          <p:nvPr/>
        </p:nvSpPr>
        <p:spPr>
          <a:xfrm>
            <a:off x="8089899" y="4729162"/>
            <a:ext cx="19240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825686-7076-4E1A-85F5-399C9A309A04}"/>
              </a:ext>
            </a:extLst>
          </p:cNvPr>
          <p:cNvSpPr/>
          <p:nvPr/>
        </p:nvSpPr>
        <p:spPr>
          <a:xfrm>
            <a:off x="5851524" y="2414587"/>
            <a:ext cx="65722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2387D11-A923-4A6F-BC79-BC6938944DAE}"/>
              </a:ext>
            </a:extLst>
          </p:cNvPr>
          <p:cNvSpPr/>
          <p:nvPr/>
        </p:nvSpPr>
        <p:spPr>
          <a:xfrm>
            <a:off x="2715417" y="3833812"/>
            <a:ext cx="819151" cy="895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BAEE5D-576E-46E4-AB10-0D4910AFDA70}"/>
              </a:ext>
            </a:extLst>
          </p:cNvPr>
          <p:cNvSpPr/>
          <p:nvPr/>
        </p:nvSpPr>
        <p:spPr>
          <a:xfrm>
            <a:off x="5851524" y="4062412"/>
            <a:ext cx="657225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0922FE0-82A7-4BD9-BA86-059ABBACC62E}"/>
              </a:ext>
            </a:extLst>
          </p:cNvPr>
          <p:cNvSpPr/>
          <p:nvPr/>
        </p:nvSpPr>
        <p:spPr>
          <a:xfrm>
            <a:off x="8728074" y="3976687"/>
            <a:ext cx="819150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52F3F621-0D6F-4D28-A3F5-BFEF0CCF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177" y="5366104"/>
            <a:ext cx="914400" cy="914400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6FC5073F-4FA0-4477-ACA8-7022CCAF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341" y="5484336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0B9CB72-7F73-40B0-8F06-10BA20BA3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0509" y="5567362"/>
            <a:ext cx="684775" cy="684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6D3E97-1F48-49C9-8F55-0269844D1B8E}"/>
              </a:ext>
            </a:extLst>
          </p:cNvPr>
          <p:cNvSpPr txBox="1"/>
          <p:nvPr/>
        </p:nvSpPr>
        <p:spPr>
          <a:xfrm>
            <a:off x="2697715" y="6121737"/>
            <a:ext cx="451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SAP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CEA1D-47DF-4F8F-A659-53C15F4D32E9}"/>
              </a:ext>
            </a:extLst>
          </p:cNvPr>
          <p:cNvSpPr txBox="1"/>
          <p:nvPr/>
        </p:nvSpPr>
        <p:spPr>
          <a:xfrm>
            <a:off x="5812663" y="6419003"/>
            <a:ext cx="7349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Oracle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A125CF-FF95-4812-AE92-A215BB72B0AA}"/>
              </a:ext>
            </a:extLst>
          </p:cNvPr>
          <p:cNvSpPr txBox="1"/>
          <p:nvPr/>
        </p:nvSpPr>
        <p:spPr>
          <a:xfrm>
            <a:off x="8728074" y="6299818"/>
            <a:ext cx="10064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Workday</a:t>
            </a:r>
          </a:p>
        </p:txBody>
      </p:sp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D3D2B039-1DEA-4C6D-B3C9-5B1C3D60C9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3965" y="832884"/>
            <a:ext cx="1753637" cy="1753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7DADA-7CCF-47C3-913A-8115443AD0DA}"/>
              </a:ext>
            </a:extLst>
          </p:cNvPr>
          <p:cNvSpPr txBox="1"/>
          <p:nvPr/>
        </p:nvSpPr>
        <p:spPr>
          <a:xfrm>
            <a:off x="8495648" y="1797718"/>
            <a:ext cx="1350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Salesforce</a:t>
            </a:r>
          </a:p>
        </p:txBody>
      </p:sp>
    </p:spTree>
    <p:extLst>
      <p:ext uri="{BB962C8B-B14F-4D97-AF65-F5344CB8AC3E}">
        <p14:creationId xmlns:p14="http://schemas.microsoft.com/office/powerpoint/2010/main" val="38139499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41665-4816-4C0F-9236-2B4838683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C75214-B8DF-47CC-9151-5B2106D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Order-Management ( Salesforce – App 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3BA0FC-BFFB-420A-A8CE-98335FF221CA}"/>
              </a:ext>
            </a:extLst>
          </p:cNvPr>
          <p:cNvSpPr/>
          <p:nvPr/>
        </p:nvSpPr>
        <p:spPr>
          <a:xfrm>
            <a:off x="2257623" y="1464168"/>
            <a:ext cx="7673577" cy="2643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C0DC5E-A886-48B4-B622-6D03B35CEED1}"/>
              </a:ext>
            </a:extLst>
          </p:cNvPr>
          <p:cNvSpPr/>
          <p:nvPr/>
        </p:nvSpPr>
        <p:spPr>
          <a:xfrm>
            <a:off x="4785399" y="1664192"/>
            <a:ext cx="2638425" cy="76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Application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0F0194E9-EACB-491D-9E9E-BE421D4FAB4B}"/>
              </a:ext>
            </a:extLst>
          </p:cNvPr>
          <p:cNvSpPr/>
          <p:nvPr/>
        </p:nvSpPr>
        <p:spPr>
          <a:xfrm>
            <a:off x="4173655" y="3156515"/>
            <a:ext cx="3808968" cy="57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Bus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D85B4F-09CC-4CA7-9524-754B10F8D4E2}"/>
              </a:ext>
            </a:extLst>
          </p:cNvPr>
          <p:cNvSpPr/>
          <p:nvPr/>
        </p:nvSpPr>
        <p:spPr>
          <a:xfrm>
            <a:off x="2653863" y="5215255"/>
            <a:ext cx="177165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67179D-27A6-47B2-A1FE-A03C307D74C1}"/>
              </a:ext>
            </a:extLst>
          </p:cNvPr>
          <p:cNvSpPr/>
          <p:nvPr/>
        </p:nvSpPr>
        <p:spPr>
          <a:xfrm>
            <a:off x="2653863" y="1753842"/>
            <a:ext cx="1539240" cy="37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67857D3-9241-4E61-BB55-68EEB4A43213}"/>
              </a:ext>
            </a:extLst>
          </p:cNvPr>
          <p:cNvSpPr/>
          <p:nvPr/>
        </p:nvSpPr>
        <p:spPr>
          <a:xfrm>
            <a:off x="5852754" y="3886835"/>
            <a:ext cx="661988" cy="1282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774B8AB-939B-4EB5-8D7B-B2727BD5501A}"/>
              </a:ext>
            </a:extLst>
          </p:cNvPr>
          <p:cNvSpPr/>
          <p:nvPr/>
        </p:nvSpPr>
        <p:spPr>
          <a:xfrm>
            <a:off x="8422123" y="4344036"/>
            <a:ext cx="661988" cy="80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95AC48D-C325-4E77-86F3-BD19E4AA6690}"/>
              </a:ext>
            </a:extLst>
          </p:cNvPr>
          <p:cNvSpPr/>
          <p:nvPr/>
        </p:nvSpPr>
        <p:spPr>
          <a:xfrm>
            <a:off x="3240520" y="4377373"/>
            <a:ext cx="661988" cy="80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AA81745-4C1D-4DCE-B19B-B27F308BE2D9}"/>
              </a:ext>
            </a:extLst>
          </p:cNvPr>
          <p:cNvSpPr/>
          <p:nvPr/>
        </p:nvSpPr>
        <p:spPr>
          <a:xfrm>
            <a:off x="5852754" y="2669151"/>
            <a:ext cx="490538" cy="423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0166EC-79C9-412C-A7FE-EA43C1C1626E}"/>
              </a:ext>
            </a:extLst>
          </p:cNvPr>
          <p:cNvSpPr/>
          <p:nvPr/>
        </p:nvSpPr>
        <p:spPr>
          <a:xfrm>
            <a:off x="5297923" y="5249546"/>
            <a:ext cx="177165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AE1492-243F-4042-A7AB-D17608606E95}"/>
              </a:ext>
            </a:extLst>
          </p:cNvPr>
          <p:cNvSpPr/>
          <p:nvPr/>
        </p:nvSpPr>
        <p:spPr>
          <a:xfrm>
            <a:off x="7982623" y="5220336"/>
            <a:ext cx="177165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App</a:t>
            </a:r>
          </a:p>
        </p:txBody>
      </p:sp>
    </p:spTree>
    <p:extLst>
      <p:ext uri="{BB962C8B-B14F-4D97-AF65-F5344CB8AC3E}">
        <p14:creationId xmlns:p14="http://schemas.microsoft.com/office/powerpoint/2010/main" val="22523718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41665-4816-4C0F-9236-2B4838683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C75214-B8DF-47CC-9151-5B2106D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Order-Management ( App - Salesforce 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1FD4AF-9749-4855-9758-3AC1D5ECB11D}"/>
              </a:ext>
            </a:extLst>
          </p:cNvPr>
          <p:cNvSpPr/>
          <p:nvPr/>
        </p:nvSpPr>
        <p:spPr>
          <a:xfrm>
            <a:off x="2878922" y="1412240"/>
            <a:ext cx="6403975" cy="3195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940820-7A0A-4EC3-8472-C46FAD4192AB}"/>
              </a:ext>
            </a:extLst>
          </p:cNvPr>
          <p:cNvSpPr/>
          <p:nvPr/>
        </p:nvSpPr>
        <p:spPr>
          <a:xfrm>
            <a:off x="4706134" y="1735852"/>
            <a:ext cx="2638425" cy="76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Application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80E1FDC-9902-4CB4-BC6B-FE5F00E128D2}"/>
              </a:ext>
            </a:extLst>
          </p:cNvPr>
          <p:cNvSpPr/>
          <p:nvPr/>
        </p:nvSpPr>
        <p:spPr>
          <a:xfrm>
            <a:off x="4016843" y="3417570"/>
            <a:ext cx="4161154" cy="571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Bus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7F2642-C077-4B5E-B890-640E88C176D1}"/>
              </a:ext>
            </a:extLst>
          </p:cNvPr>
          <p:cNvSpPr/>
          <p:nvPr/>
        </p:nvSpPr>
        <p:spPr>
          <a:xfrm>
            <a:off x="5225601" y="5436069"/>
            <a:ext cx="1771650" cy="604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60B7A-ADEC-408C-B460-A2F9BC693B71}"/>
              </a:ext>
            </a:extLst>
          </p:cNvPr>
          <p:cNvSpPr/>
          <p:nvPr/>
        </p:nvSpPr>
        <p:spPr>
          <a:xfrm>
            <a:off x="3115935" y="1712072"/>
            <a:ext cx="1457960" cy="381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5F9ECFDF-5478-4299-9BA7-3F1D516A3BAE}"/>
              </a:ext>
            </a:extLst>
          </p:cNvPr>
          <p:cNvSpPr/>
          <p:nvPr/>
        </p:nvSpPr>
        <p:spPr>
          <a:xfrm>
            <a:off x="5820914" y="4171038"/>
            <a:ext cx="438150" cy="1072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5DCAAB5-01CB-43DE-8C34-4287F6CA765A}"/>
              </a:ext>
            </a:extLst>
          </p:cNvPr>
          <p:cNvSpPr/>
          <p:nvPr/>
        </p:nvSpPr>
        <p:spPr>
          <a:xfrm>
            <a:off x="5794524" y="2501026"/>
            <a:ext cx="438150" cy="8609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7D5CE2-6740-4468-9C0E-0D63E8DD8403}"/>
              </a:ext>
            </a:extLst>
          </p:cNvPr>
          <p:cNvSpPr txBox="1"/>
          <p:nvPr/>
        </p:nvSpPr>
        <p:spPr>
          <a:xfrm>
            <a:off x="6337345" y="47510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1BFD8-C7D8-44C6-9892-B48285F43DE9}"/>
              </a:ext>
            </a:extLst>
          </p:cNvPr>
          <p:cNvSpPr txBox="1"/>
          <p:nvPr/>
        </p:nvSpPr>
        <p:spPr>
          <a:xfrm>
            <a:off x="6110873" y="2835791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5680638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0"/>
            <a:ext cx="8673454" cy="9023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MuleSoft</a:t>
            </a:r>
            <a:r>
              <a:rPr lang="en-US" dirty="0"/>
              <a:t> for Beginners</a:t>
            </a:r>
          </a:p>
          <a:p>
            <a:r>
              <a:rPr lang="en-US" dirty="0"/>
              <a:t>LIVE DEMO ( Order Management System Module )</a:t>
            </a:r>
          </a:p>
          <a:p>
            <a:r>
              <a:rPr lang="en-US" dirty="0"/>
              <a:t>Fun Quiz ( Win certification voucher )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Next Event Announcement</a:t>
            </a:r>
          </a:p>
        </p:txBody>
      </p:sp>
    </p:spTree>
    <p:extLst>
      <p:ext uri="{BB962C8B-B14F-4D97-AF65-F5344CB8AC3E}">
        <p14:creationId xmlns:p14="http://schemas.microsoft.com/office/powerpoint/2010/main" val="10105270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BBBD0-EAC5-4C11-A36B-F80CCB8C4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52ADC-EBDE-4E14-B85E-20D1D198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– Use Case 2</a:t>
            </a:r>
          </a:p>
        </p:txBody>
      </p:sp>
      <p:pic>
        <p:nvPicPr>
          <p:cNvPr id="5" name="Picture 2" descr="Actor Definition - Dragon1">
            <a:extLst>
              <a:ext uri="{FF2B5EF4-FFF2-40B4-BE49-F238E27FC236}">
                <a16:creationId xmlns:a16="http://schemas.microsoft.com/office/drawing/2014/main" id="{BB2CC9B6-6037-47C5-930B-20E57AEF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" y="2411534"/>
            <a:ext cx="2116137" cy="2116137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68B7DA05-92F0-4894-99D2-82C0CE2B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119" y="3240786"/>
            <a:ext cx="1276781" cy="639609"/>
          </a:xfrm>
          <a:prstGeom prst="rect">
            <a:avLst/>
          </a:prstGeom>
        </p:spPr>
      </p:pic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2D1E41CC-79E1-4688-97B7-573FB3EA2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3113" y="2509433"/>
            <a:ext cx="1825317" cy="1825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D2CD8-EF04-4BA9-BDA7-42FADD21CEBD}"/>
              </a:ext>
            </a:extLst>
          </p:cNvPr>
          <p:cNvSpPr txBox="1"/>
          <p:nvPr/>
        </p:nvSpPr>
        <p:spPr>
          <a:xfrm>
            <a:off x="3078652" y="3429001"/>
            <a:ext cx="1194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  <a:latin typeface="+mn-lt"/>
              </a:rPr>
              <a:t>Salesforce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35C22-E660-4CC5-8759-35F4010B32A3}"/>
              </a:ext>
            </a:extLst>
          </p:cNvPr>
          <p:cNvSpPr txBox="1"/>
          <p:nvPr/>
        </p:nvSpPr>
        <p:spPr>
          <a:xfrm>
            <a:off x="2931907" y="3916644"/>
            <a:ext cx="18851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Creates Order </a:t>
            </a:r>
          </a:p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in SFDC</a:t>
            </a:r>
          </a:p>
        </p:txBody>
      </p:sp>
      <p:pic>
        <p:nvPicPr>
          <p:cNvPr id="6146" name="Picture 2" descr="MuleSoft - Crunchbase Company Profile &amp; Funding">
            <a:extLst>
              <a:ext uri="{FF2B5EF4-FFF2-40B4-BE49-F238E27FC236}">
                <a16:creationId xmlns:a16="http://schemas.microsoft.com/office/drawing/2014/main" id="{5D57799F-D721-4523-B864-CDF7D072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3" y="3115734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FB132D6C-76B8-49CC-BA9E-7E705FFF9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8429" y="3240785"/>
            <a:ext cx="1276781" cy="6396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1BE857-FF09-4E80-9B7C-6B66C358CDA9}"/>
              </a:ext>
            </a:extLst>
          </p:cNvPr>
          <p:cNvSpPr txBox="1"/>
          <p:nvPr/>
        </p:nvSpPr>
        <p:spPr>
          <a:xfrm>
            <a:off x="5621484" y="4052493"/>
            <a:ext cx="22762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MuleSoft Listener</a:t>
            </a:r>
          </a:p>
        </p:txBody>
      </p:sp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A6503A6C-960D-4985-A75F-5AC5D5868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6957" y="3109195"/>
            <a:ext cx="1276781" cy="639609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64D92C04-4385-44EA-A0D1-8516337A92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346" y="30022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5D06EF-2F3F-419D-8F85-58CB39118DA3}"/>
              </a:ext>
            </a:extLst>
          </p:cNvPr>
          <p:cNvSpPr txBox="1"/>
          <p:nvPr/>
        </p:nvSpPr>
        <p:spPr>
          <a:xfrm>
            <a:off x="9221005" y="4030135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latin typeface="+mn-lt"/>
              </a:rPr>
              <a:t>OMS</a:t>
            </a:r>
          </a:p>
        </p:txBody>
      </p:sp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5915E34-6B7E-4661-AFCD-024869E50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8726" y="3149799"/>
            <a:ext cx="1276781" cy="639609"/>
          </a:xfrm>
          <a:prstGeom prst="rect">
            <a:avLst/>
          </a:prstGeom>
        </p:spPr>
      </p:pic>
      <p:pic>
        <p:nvPicPr>
          <p:cNvPr id="19" name="Graphic 18" descr="Chat RTL">
            <a:extLst>
              <a:ext uri="{FF2B5EF4-FFF2-40B4-BE49-F238E27FC236}">
                <a16:creationId xmlns:a16="http://schemas.microsoft.com/office/drawing/2014/main" id="{28F738CB-45FA-428C-B672-E17CD8B434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15507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2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11106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39B71E-B687-41C6-B4BF-A6301CA0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0" y="3291722"/>
            <a:ext cx="10959363" cy="815608"/>
          </a:xfrm>
        </p:spPr>
        <p:txBody>
          <a:bodyPr/>
          <a:lstStyle/>
          <a:p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33820005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stand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2" y="1957588"/>
            <a:ext cx="4672805" cy="4381511"/>
          </a:xfrm>
        </p:spPr>
        <p:txBody>
          <a:bodyPr/>
          <a:lstStyle/>
          <a:p>
            <a:r>
              <a:rPr lang="en-US" dirty="0"/>
              <a:t>Nominate yourself for the next meetup speaker and suggest a topic as well.</a:t>
            </a:r>
          </a:p>
          <a:p>
            <a:r>
              <a:rPr lang="tr-TR" dirty="0"/>
              <a:t>Either for our virtual meetup speaker, or in-person meetup speaker</a:t>
            </a:r>
            <a:r>
              <a:rPr lang="en-US" dirty="0"/>
              <a:t>.</a:t>
            </a:r>
          </a:p>
          <a:p>
            <a:r>
              <a:rPr lang="tr-TR" dirty="0"/>
              <a:t>Surprise swag for upcoming  Speakers.</a:t>
            </a:r>
            <a:r>
              <a:rPr lang="en-US" dirty="0"/>
              <a:t> </a:t>
            </a:r>
          </a:p>
          <a:p>
            <a:r>
              <a:rPr lang="en-US" dirty="0"/>
              <a:t>Fill this form -</a:t>
            </a:r>
            <a:endParaRPr lang="tr-TR" sz="1800" b="1" dirty="0">
              <a:solidFill>
                <a:srgbClr val="0000FF"/>
              </a:solidFill>
            </a:endParaRPr>
          </a:p>
          <a:p>
            <a:endParaRPr lang="en-US" sz="1800" b="1" dirty="0">
              <a:solidFill>
                <a:srgbClr val="00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1412240"/>
            <a:ext cx="4978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1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441" y="1206500"/>
            <a:ext cx="10958672" cy="5132599"/>
          </a:xfrm>
        </p:spPr>
        <p:txBody>
          <a:bodyPr/>
          <a:lstStyle/>
          <a:p>
            <a:r>
              <a:rPr lang="en-US" sz="1700" dirty="0"/>
              <a:t>Share:</a:t>
            </a:r>
          </a:p>
          <a:p>
            <a:pPr lvl="1"/>
            <a:r>
              <a:rPr lang="en-US" sz="1700" dirty="0"/>
              <a:t>Tweet/share in LinkedIn , </a:t>
            </a:r>
            <a:r>
              <a:rPr lang="en-US" sz="1700" dirty="0" err="1"/>
              <a:t>facebook</a:t>
            </a:r>
            <a:r>
              <a:rPr lang="en-US" sz="1700" dirty="0"/>
              <a:t>, Instagram with  your pictures with the hashtag </a:t>
            </a:r>
            <a:r>
              <a:rPr lang="en-US" sz="1700" b="1" dirty="0"/>
              <a:t>#</a:t>
            </a:r>
            <a:r>
              <a:rPr lang="en-US" sz="1700" b="1" dirty="0" err="1"/>
              <a:t>HyderabadMuleMeetup</a:t>
            </a:r>
            <a:r>
              <a:rPr lang="en-US" sz="1700" b="1" dirty="0"/>
              <a:t> #</a:t>
            </a:r>
            <a:r>
              <a:rPr lang="en-US" sz="1700" b="1" dirty="0" err="1"/>
              <a:t>MuleSoftMeetup</a:t>
            </a:r>
            <a:endParaRPr lang="en-US" sz="1700" b="1" dirty="0"/>
          </a:p>
          <a:p>
            <a:pPr lvl="1"/>
            <a:r>
              <a:rPr lang="en-US" sz="1700" dirty="0"/>
              <a:t>Also use </a:t>
            </a:r>
            <a:r>
              <a:rPr lang="en-US" sz="1700" b="1" dirty="0"/>
              <a:t>#</a:t>
            </a:r>
            <a:r>
              <a:rPr lang="en-US" sz="1700" b="1" dirty="0" err="1"/>
              <a:t>BringMuleSoftConnectToHyderabad</a:t>
            </a:r>
            <a:r>
              <a:rPr lang="en-US" sz="1700" b="1" dirty="0"/>
              <a:t> </a:t>
            </a:r>
            <a:r>
              <a:rPr lang="en-US" sz="1700" dirty="0"/>
              <a:t>to reach our wish to MuleSoft </a:t>
            </a:r>
            <a:r>
              <a:rPr lang="en-US" sz="1700" dirty="0">
                <a:sym typeface="Wingdings" panose="05000000000000000000" pitchFamily="2" charset="2"/>
              </a:rPr>
              <a:t> </a:t>
            </a:r>
            <a:endParaRPr lang="en-US" sz="1700" b="1" dirty="0"/>
          </a:p>
          <a:p>
            <a:pPr lvl="1"/>
            <a:r>
              <a:rPr lang="en-US" sz="1700" dirty="0"/>
              <a:t>Invite your network to join: </a:t>
            </a:r>
            <a:r>
              <a:rPr lang="en-US" sz="1700" dirty="0">
                <a:hlinkClick r:id="rId2"/>
              </a:rPr>
              <a:t>https://meetups.mulesoft.com/hyderabad/</a:t>
            </a:r>
            <a:endParaRPr lang="en-US" sz="1700" dirty="0"/>
          </a:p>
          <a:p>
            <a:r>
              <a:rPr lang="en-US" sz="1700" dirty="0"/>
              <a:t>Feedback:</a:t>
            </a:r>
          </a:p>
          <a:p>
            <a:pPr lvl="1"/>
            <a:r>
              <a:rPr lang="en-US" sz="1700" dirty="0"/>
              <a:t>Please fill out the slips with details like are you new to Mule? If so what technology you are currently working , What makes you to think of adopting MuleSoft and what topic you are expecting in future Meetups</a:t>
            </a:r>
          </a:p>
          <a:p>
            <a:pPr lvl="1"/>
            <a:r>
              <a:rPr lang="en-US" sz="1700" dirty="0"/>
              <a:t>Contact MuleSoft at </a:t>
            </a:r>
            <a:r>
              <a:rPr lang="en-US" sz="1700" dirty="0">
                <a:hlinkClick r:id="rId3"/>
              </a:rPr>
              <a:t>meetup@mulesoft.com</a:t>
            </a:r>
            <a:r>
              <a:rPr lang="en-US" sz="1700" dirty="0"/>
              <a:t> for ways to improve the program</a:t>
            </a:r>
          </a:p>
          <a:p>
            <a:pPr lvl="1"/>
            <a:r>
              <a:rPr lang="en-US" sz="1700" dirty="0"/>
              <a:t>Your Feedback is Food for us. You can get </a:t>
            </a:r>
            <a:r>
              <a:rPr lang="en-US" sz="1700" b="1" dirty="0"/>
              <a:t>$50 </a:t>
            </a:r>
            <a:r>
              <a:rPr lang="en-US" sz="1700" dirty="0"/>
              <a:t>as a price money.</a:t>
            </a:r>
          </a:p>
          <a:p>
            <a:pPr lvl="1"/>
            <a:r>
              <a:rPr lang="en-US" sz="1700" dirty="0"/>
              <a:t>Our next meetup:</a:t>
            </a:r>
          </a:p>
          <a:p>
            <a:pPr lvl="2"/>
            <a:r>
              <a:rPr lang="en-US" sz="1500" dirty="0"/>
              <a:t>Date:  TBD</a:t>
            </a:r>
          </a:p>
          <a:p>
            <a:pPr lvl="2"/>
            <a:r>
              <a:rPr lang="en-US" sz="1500" dirty="0"/>
              <a:t>Location: Faridabad/Virtual</a:t>
            </a:r>
          </a:p>
          <a:p>
            <a:pPr lvl="2"/>
            <a:r>
              <a:rPr lang="en-US" sz="1500" dirty="0"/>
              <a:t>Topic: TBD</a:t>
            </a:r>
          </a:p>
        </p:txBody>
      </p:sp>
    </p:spTree>
    <p:extLst>
      <p:ext uri="{BB962C8B-B14F-4D97-AF65-F5344CB8AC3E}">
        <p14:creationId xmlns:p14="http://schemas.microsoft.com/office/powerpoint/2010/main" val="35018658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1797784"/>
            <a:ext cx="10959363" cy="3262432"/>
          </a:xfrm>
        </p:spPr>
        <p:txBody>
          <a:bodyPr/>
          <a:lstStyle/>
          <a:p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  <a:t>THANK  YOU </a:t>
            </a:r>
            <a:r>
              <a:rPr lang="en-US" i="1" dirty="0">
                <a:solidFill>
                  <a:srgbClr val="FFC000"/>
                </a:solidFill>
                <a:latin typeface="Vani" panose="020B0502040204020203" pitchFamily="34" charset="0"/>
                <a:cs typeface="Vani" panose="020B0502040204020203" pitchFamily="34" charset="0"/>
                <a:sym typeface="Wingdings" panose="05000000000000000000" pitchFamily="2" charset="2"/>
              </a:rPr>
              <a:t></a:t>
            </a:r>
            <a:b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</a:b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  <a:t>#Everyone</a:t>
            </a:r>
            <a:br>
              <a:rPr lang="en-US" i="1" dirty="0">
                <a:latin typeface="Vani" panose="020B0502040204020203" pitchFamily="34" charset="0"/>
                <a:cs typeface="Vani" panose="020B0502040204020203" pitchFamily="34" charset="0"/>
              </a:rPr>
            </a:br>
            <a:r>
              <a:rPr lang="en-US" i="1" dirty="0">
                <a:latin typeface="Vani" panose="020B0502040204020203" pitchFamily="34" charset="0"/>
                <a:cs typeface="Vani" panose="020B0502040204020203" pitchFamily="34" charset="0"/>
              </a:rPr>
              <a:t>for becoming a part of such a great 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Vani" panose="020B0502040204020203" pitchFamily="34" charset="0"/>
                <a:cs typeface="Vani" panose="020B0502040204020203" pitchFamily="34" charset="0"/>
              </a:rPr>
              <a:t>#community.</a:t>
            </a:r>
          </a:p>
        </p:txBody>
      </p:sp>
    </p:spTree>
    <p:extLst>
      <p:ext uri="{BB962C8B-B14F-4D97-AF65-F5344CB8AC3E}">
        <p14:creationId xmlns:p14="http://schemas.microsoft.com/office/powerpoint/2010/main" val="21029277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2601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0"/>
            <a:ext cx="8673454" cy="902368"/>
          </a:xfrm>
        </p:spPr>
        <p:txBody>
          <a:bodyPr/>
          <a:lstStyle/>
          <a:p>
            <a:r>
              <a:rPr lang="en-US" dirty="0"/>
              <a:t>Organizers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888" y="5399315"/>
            <a:ext cx="10944225" cy="8125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Welcome everyone! Thanks for joining 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044C5-A15F-483E-9384-052DCBE4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3" y="901988"/>
            <a:ext cx="11046777" cy="44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3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Participate in an online Quiz to win the instructor-led training classes and certification exam vouchers. (3 Winners!)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Be geared up for the quiz sessions at the end 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1412240"/>
            <a:ext cx="4978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75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your MuleSoft Journey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MuleSoft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78911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094B-6CAD-4D2F-A7DA-ADEBAC2A2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C2742-1953-47C4-8371-6EEB2B2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712" y="1516274"/>
            <a:ext cx="10958672" cy="500538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https://training.mulesoft.com/</a:t>
            </a:r>
            <a:endParaRPr lang="en-US" dirty="0"/>
          </a:p>
          <a:p>
            <a:r>
              <a:rPr lang="en-US" dirty="0">
                <a:hlinkClick r:id="rId3"/>
              </a:rPr>
              <a:t>https://docs.mulesoft.com/general/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6DBAE-1F1D-4D44-B5B6-04A1B35E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56529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1845" y="2215783"/>
            <a:ext cx="10480372" cy="1477328"/>
          </a:xfrm>
        </p:spPr>
        <p:txBody>
          <a:bodyPr/>
          <a:lstStyle/>
          <a:p>
            <a:r>
              <a:rPr lang="en-US" sz="4800" dirty="0"/>
              <a:t>LIVE DEMO : ORDER 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35234730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2315D-E7FE-4A9F-8DC6-3DB2A38C8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A59C-91AE-44AB-9800-7F5C714AC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Connect with Salesforce </a:t>
            </a:r>
          </a:p>
          <a:p>
            <a:pPr lvl="1"/>
            <a:r>
              <a:rPr lang="en-US" dirty="0"/>
              <a:t>GET   ( LIVE DEMO )</a:t>
            </a:r>
          </a:p>
          <a:p>
            <a:pPr lvl="1"/>
            <a:r>
              <a:rPr lang="en-US" dirty="0"/>
              <a:t>POST ( LIVE DEMO )</a:t>
            </a:r>
          </a:p>
          <a:p>
            <a:r>
              <a:rPr lang="en-US" dirty="0"/>
              <a:t>Connect with MYSQL Database ( LIVE DEMO )</a:t>
            </a:r>
          </a:p>
          <a:p>
            <a:r>
              <a:rPr lang="en-US" dirty="0"/>
              <a:t>Introduction to Order Management System</a:t>
            </a:r>
          </a:p>
          <a:p>
            <a:r>
              <a:rPr lang="en-US" dirty="0"/>
              <a:t>Use Case Live Demo ( Sync Customer From OMS to Salesforce )</a:t>
            </a:r>
          </a:p>
          <a:p>
            <a:r>
              <a:rPr lang="en-US" dirty="0"/>
              <a:t>Introduction to Change Data Capture</a:t>
            </a:r>
          </a:p>
          <a:p>
            <a:r>
              <a:rPr lang="en-US" dirty="0"/>
              <a:t>User Live Demo ( Order Creation &amp; Confirmation to Customer )</a:t>
            </a:r>
          </a:p>
          <a:p>
            <a:r>
              <a:rPr lang="en-US" dirty="0"/>
              <a:t>Q &amp; 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59FB5-8113-4120-873A-EA5431E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91726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A12E-C9D1-4466-BF46-06E1FB1D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EC53E-C73B-4083-91C5-15BE2BCA7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BBAD7-76A7-4BD9-823D-5527EE813A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7957" y="1993795"/>
            <a:ext cx="7610156" cy="35286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Amit Singh ( Salesforce MVP )</a:t>
            </a:r>
          </a:p>
          <a:p>
            <a:pPr marL="0" indent="0">
              <a:buNone/>
            </a:pPr>
            <a:r>
              <a:rPr lang="en-US" dirty="0"/>
              <a:t>Salesforce Application Architect</a:t>
            </a:r>
          </a:p>
          <a:p>
            <a:pPr marL="0" indent="0">
              <a:buNone/>
            </a:pPr>
            <a:r>
              <a:rPr lang="en-US" dirty="0"/>
              <a:t>Udemy Author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https://www.linkedin.com/in/simplyamit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https://twitter.com/cloudyamit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104FCF1-69F8-4008-9E01-923FCE5D0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19" b="9619"/>
          <a:stretch/>
        </p:blipFill>
        <p:spPr>
          <a:xfrm>
            <a:off x="419101" y="1836896"/>
            <a:ext cx="3208020" cy="32080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358546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lesoftMeetups_Template" id="{15B9F2B0-073A-7D41-AE3C-5CC758F718F8}" vid="{08365EA4-B11F-154D-9544-93D52E983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MulesoftMeetups_Template</Template>
  <TotalTime>820</TotalTime>
  <Words>540</Words>
  <Application>Microsoft Office PowerPoint</Application>
  <PresentationFormat>Custom</PresentationFormat>
  <Paragraphs>138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Open Sans</vt:lpstr>
      <vt:lpstr>Ubuntu</vt:lpstr>
      <vt:lpstr>Vani</vt:lpstr>
      <vt:lpstr>Verdana</vt:lpstr>
      <vt:lpstr>Mulesoft Corporate Template_DRAFT_0623</vt:lpstr>
      <vt:lpstr>think-cell Slide</vt:lpstr>
      <vt:lpstr>HYDERABAD India, MuleSoft Group</vt:lpstr>
      <vt:lpstr>Agenda</vt:lpstr>
      <vt:lpstr>Organizers</vt:lpstr>
      <vt:lpstr>Surprises!</vt:lpstr>
      <vt:lpstr>MuleSoft for beginners</vt:lpstr>
      <vt:lpstr>Resources</vt:lpstr>
      <vt:lpstr>LIVE DEMO : ORDER MANAGEMENT MODULE</vt:lpstr>
      <vt:lpstr>Agenda</vt:lpstr>
      <vt:lpstr>About Me</vt:lpstr>
      <vt:lpstr>Connect With Salesforce</vt:lpstr>
      <vt:lpstr>Connect With Salesforce</vt:lpstr>
      <vt:lpstr>Connect With MYSQL Database</vt:lpstr>
      <vt:lpstr>Introduction to Order Management</vt:lpstr>
      <vt:lpstr>Introduction to Order Management</vt:lpstr>
      <vt:lpstr>PowerPoint Presentation</vt:lpstr>
      <vt:lpstr>Use Case 1 – LIVE DEMO</vt:lpstr>
      <vt:lpstr> Event-Driven Architecture</vt:lpstr>
      <vt:lpstr> Order-Management ( Salesforce – App )</vt:lpstr>
      <vt:lpstr> Order-Management ( App - Salesforce )</vt:lpstr>
      <vt:lpstr>LIVE DEMO – Use Case 2</vt:lpstr>
      <vt:lpstr>Q &amp; A</vt:lpstr>
      <vt:lpstr>Quiz Time</vt:lpstr>
      <vt:lpstr>Take a stand !</vt:lpstr>
      <vt:lpstr>What’s next</vt:lpstr>
      <vt:lpstr>THANK  YOU  #Everyone for becoming a part of such a great #community.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 OF YOUR GROUP]</dc:title>
  <dc:creator>Microsoft Office User</dc:creator>
  <cp:lastModifiedBy>Singh, Amit</cp:lastModifiedBy>
  <cp:revision>85</cp:revision>
  <dcterms:created xsi:type="dcterms:W3CDTF">2017-04-24T20:18:45Z</dcterms:created>
  <dcterms:modified xsi:type="dcterms:W3CDTF">2020-09-02T13:06:17Z</dcterms:modified>
</cp:coreProperties>
</file>