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3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B354AAF-7B2B-4D7F-B5AE-860E3D30B097}" type="slidenum">
              <a:rPr lang="en-IN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600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DEA1DC0E-6DFE-4DF5-BEE0-D1864751D61A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5005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61288848-2FBE-416A-A153-F3A392BCDFEC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4556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4F3BA5B3-49FA-49B1-B941-255F26AD0395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6223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103F92F3-5FF9-49C0-AF25-5E2C8785CD9F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7289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C239F05D-8CE9-4DEB-AF21-FE67E4BD448F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7743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DB53AFB9-7B86-4078-9A4D-EFA7B045E1B9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3128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F52C705E-5060-4309-BEF4-18BD92D45988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5556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3" name="Picture 42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44" name="Picture 43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3" name="Picture 82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84" name="Picture 83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26" name="Picture 125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27" name="Picture 12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/>
          <p:nvPr/>
        </p:nvPicPr>
        <p:blipFill>
          <a:blip r:embed="rId14"/>
          <a:stretch>
            <a:fillRect/>
          </a:stretch>
        </p:blipFill>
        <p:spPr>
          <a:xfrm>
            <a:off x="304920" y="6172200"/>
            <a:ext cx="3809520" cy="523440"/>
          </a:xfrm>
          <a:prstGeom prst="rect">
            <a:avLst/>
          </a:prstGeom>
          <a:ln>
            <a:noFill/>
          </a:ln>
        </p:spPr>
      </p:pic>
      <p:sp>
        <p:nvSpPr>
          <p:cNvPr id="12" name="CustomShape 1"/>
          <p:cNvSpPr/>
          <p:nvPr/>
        </p:nvSpPr>
        <p:spPr>
          <a:xfrm>
            <a:off x="0" y="4664160"/>
            <a:ext cx="9150840" cy="360"/>
          </a:xfrm>
          <a:prstGeom prst="rtTriangle">
            <a:avLst/>
          </a:prstGeom>
          <a:gradFill>
            <a:gsLst>
              <a:gs pos="0">
                <a:srgbClr val="007795"/>
              </a:gs>
              <a:gs pos="100000">
                <a:srgbClr val="4BBADE"/>
              </a:gs>
            </a:gsLst>
            <a:lin ang="3000000"/>
          </a:gradFill>
          <a:ln w="12600">
            <a:noFill/>
          </a:ln>
        </p:spPr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4800" b="1">
                <a:solidFill>
                  <a:srgbClr val="464646"/>
                </a:solidFill>
                <a:latin typeface="Lucida Sans Unicode"/>
              </a:rPr>
              <a:t>Click to edit the title text formatClick to edit Master title style</a:t>
            </a:r>
            <a:endParaRPr/>
          </a:p>
        </p:txBody>
      </p:sp>
      <p:sp>
        <p:nvSpPr>
          <p:cNvPr id="3" name="CustomShape 3"/>
          <p:cNvSpPr/>
          <p:nvPr/>
        </p:nvSpPr>
        <p:spPr>
          <a:xfrm>
            <a:off x="1687680" y="4952880"/>
            <a:ext cx="7455960" cy="487800"/>
          </a:xfrm>
          <a:prstGeom prst="rect">
            <a:avLst/>
          </a:prstGeom>
          <a:solidFill>
            <a:srgbClr val="9FCBDC"/>
          </a:solidFill>
          <a:ln w="9360">
            <a:noFill/>
          </a:ln>
        </p:spPr>
      </p:sp>
      <p:sp>
        <p:nvSpPr>
          <p:cNvPr id="4" name="CustomShape 4"/>
          <p:cNvSpPr/>
          <p:nvPr/>
        </p:nvSpPr>
        <p:spPr>
          <a:xfrm>
            <a:off x="35280" y="5237640"/>
            <a:ext cx="9108360" cy="7884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5" name="CustomShape 5"/>
          <p:cNvSpPr/>
          <p:nvPr/>
        </p:nvSpPr>
        <p:spPr>
          <a:xfrm>
            <a:off x="0" y="5001120"/>
            <a:ext cx="9143640" cy="1863720"/>
          </a:xfrm>
          <a:prstGeom prst="rect">
            <a:avLst/>
          </a:prstGeom>
          <a:blipFill>
            <a:blip r:embed="rId15"/>
            <a:tile/>
          </a:blipFill>
          <a:ln w="12600">
            <a:noFill/>
          </a:ln>
        </p:spPr>
      </p:sp>
      <p:sp>
        <p:nvSpPr>
          <p:cNvPr id="6" name="Line 6"/>
          <p:cNvSpPr/>
          <p:nvPr/>
        </p:nvSpPr>
        <p:spPr>
          <a:xfrm>
            <a:off x="-3600" y="4997520"/>
            <a:ext cx="9147600" cy="79020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sp>
        <p:nvSpPr>
          <p:cNvPr id="7" name="PlaceHolder 7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N" sz="1000">
                <a:solidFill>
                  <a:srgbClr val="FFFFFF"/>
                </a:solidFill>
                <a:latin typeface="Lucida Sans Unicode"/>
              </a:rPr>
              <a:t>05/03/15</a:t>
            </a:r>
            <a:endParaRPr/>
          </a:p>
        </p:txBody>
      </p:sp>
      <p:sp>
        <p:nvSpPr>
          <p:cNvPr id="8" name="PlaceHolder 8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endParaRPr/>
          </a:p>
        </p:txBody>
      </p:sp>
      <p:sp>
        <p:nvSpPr>
          <p:cNvPr id="9" name="PlaceHolder 9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C3482C35-E7E2-4774-897F-B68544D9A04F}" type="slidenum">
              <a:rPr lang="en-IN" sz="1000">
                <a:solidFill>
                  <a:srgbClr val="FFFFFF"/>
                </a:solidFill>
                <a:latin typeface="Lucida Sans Unicode"/>
              </a:rPr>
              <a:t>‹#›</a:t>
            </a:fld>
            <a:endParaRPr/>
          </a:p>
        </p:txBody>
      </p:sp>
      <p:sp>
        <p:nvSpPr>
          <p:cNvPr id="10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700">
                <a:latin typeface="Lucida Sans Unicode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100">
                <a:latin typeface="Lucida Sans Unicode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900">
                <a:latin typeface="Lucida Sans Unicode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Lucida Sans Unicode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Lucida Sans Unicode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Lucida Sans Unicode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Lucida Sans Unicode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9"/>
          <p:cNvPicPr/>
          <p:nvPr/>
        </p:nvPicPr>
        <p:blipFill>
          <a:blip r:embed="rId14"/>
          <a:stretch>
            <a:fillRect/>
          </a:stretch>
        </p:blipFill>
        <p:spPr>
          <a:xfrm>
            <a:off x="304920" y="6172200"/>
            <a:ext cx="3809520" cy="523440"/>
          </a:xfrm>
          <a:prstGeom prst="rect">
            <a:avLst/>
          </a:prstGeom>
          <a:ln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>
                <a:solidFill>
                  <a:srgbClr val="000000"/>
                </a:solidFill>
                <a:latin typeface="Lucida Sans Unicode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en-US" sz="2100">
                <a:solidFill>
                  <a:srgbClr val="000000"/>
                </a:solidFill>
                <a:latin typeface="Lucida Sans Unicode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Wingdings 2" charset="2"/>
              <a:buChar char=""/>
            </a:pPr>
            <a:r>
              <a:rPr lang="en-US" sz="1900">
                <a:solidFill>
                  <a:srgbClr val="000000"/>
                </a:solidFill>
                <a:latin typeface="Lucida Sans Unicode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Wingdings 2" charset="2"/>
              <a:buChar char=""/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Fifth level</a:t>
            </a:r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Lucida Sans Unicode"/>
              </a:rPr>
              <a:t>05/03/15</a:t>
            </a:r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endParaRPr/>
          </a:p>
        </p:txBody>
      </p:sp>
      <p:sp>
        <p:nvSpPr>
          <p:cNvPr id="49" name="PlaceHolder 4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8DBC7F9-6231-48D0-B32F-868CD5CF46E3}" type="slidenum">
              <a:rPr lang="en-IN" sz="1000">
                <a:solidFill>
                  <a:srgbClr val="000000"/>
                </a:solidFill>
                <a:latin typeface="Lucida Sans Unicode"/>
              </a:rPr>
              <a:t>‹#›</a:t>
            </a:fld>
            <a:endParaRPr/>
          </a:p>
        </p:txBody>
      </p:sp>
      <p:sp>
        <p:nvSpPr>
          <p:cNvPr id="50" name="PlaceHolder 5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100" b="1">
                <a:solidFill>
                  <a:srgbClr val="464646"/>
                </a:solidFill>
                <a:latin typeface="Lucida Sans Unicode"/>
              </a:rPr>
              <a:t>Click to edit the title text formatClick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9"/>
          <p:cNvPicPr/>
          <p:nvPr/>
        </p:nvPicPr>
        <p:blipFill>
          <a:blip r:embed="rId15"/>
          <a:stretch>
            <a:fillRect/>
          </a:stretch>
        </p:blipFill>
        <p:spPr>
          <a:xfrm>
            <a:off x="304920" y="6172200"/>
            <a:ext cx="3809520" cy="523440"/>
          </a:xfrm>
          <a:prstGeom prst="rect">
            <a:avLst/>
          </a:prstGeom>
          <a:ln>
            <a:noFill/>
          </a:ln>
        </p:spPr>
      </p:pic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100" b="1">
                <a:solidFill>
                  <a:srgbClr val="464646"/>
                </a:solidFill>
                <a:latin typeface="Lucida Sans Unicode"/>
              </a:rPr>
              <a:t>Click to edit the title text formatClick to edit Master title style</a:t>
            </a:r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5410080"/>
            <a:ext cx="4039920" cy="761760"/>
          </a:xfrm>
          <a:prstGeom prst="rect">
            <a:avLst/>
          </a:prstGeom>
        </p:spPr>
        <p:txBody>
          <a:bodyPr lIns="182880" tIns="45000" rIns="90000" bIns="45000" anchor="ctr"/>
          <a:lstStyle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Lucida Sans Unicode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Lucida Sans Unicode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Lucida Sans Unicode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Lucida Sans Unicode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Lucida Sans Unicode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Lucida Sans Unicode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Lucida Sans Unicode"/>
              </a:rPr>
              <a:t>Seventh Outline LevelClick to edit Master text styles</a:t>
            </a:r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45080" y="5410080"/>
            <a:ext cx="4041360" cy="761760"/>
          </a:xfrm>
          <a:prstGeom prst="rect">
            <a:avLst/>
          </a:prstGeom>
        </p:spPr>
        <p:txBody>
          <a:bodyPr lIns="182880" tIns="45000" rIns="90000" bIns="45000" anchor="ctr"/>
          <a:lstStyle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Lucida Sans Unicode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Lucida Sans Unicode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Lucida Sans Unicode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Lucida Sans Unicode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Lucida Sans Unicode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Lucida Sans Unicode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Lucida Sans Unicode"/>
              </a:rPr>
              <a:t>Seventh Outline LevelClick to edit Master text styles</a:t>
            </a:r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1444320"/>
            <a:ext cx="4039920" cy="39412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000">
                <a:solidFill>
                  <a:srgbClr val="000000"/>
                </a:solidFill>
                <a:latin typeface="Lucida Sans Unicode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Wingdings 2" charset="2"/>
              <a:buChar char=""/>
            </a:pPr>
            <a:r>
              <a:rPr lang="en-US" sz="1600">
                <a:solidFill>
                  <a:srgbClr val="000000"/>
                </a:solidFill>
                <a:latin typeface="Lucida Sans Unicode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Wingdings 2" charset="2"/>
              <a:buChar char=""/>
            </a:pPr>
            <a:r>
              <a:rPr lang="en-US" sz="1600">
                <a:solidFill>
                  <a:srgbClr val="000000"/>
                </a:solidFill>
                <a:latin typeface="Lucida Sans Unicode"/>
              </a:rPr>
              <a:t>Fifth level</a:t>
            </a:r>
            <a:endParaRPr/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645080" y="1444320"/>
            <a:ext cx="4041360" cy="39412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000">
                <a:solidFill>
                  <a:srgbClr val="000000"/>
                </a:solidFill>
                <a:latin typeface="Lucida Sans Unicode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en-US">
                <a:solidFill>
                  <a:srgbClr val="000000"/>
                </a:solidFill>
                <a:latin typeface="Lucida Sans Unicode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Wingdings 2" charset="2"/>
              <a:buChar char=""/>
            </a:pPr>
            <a:r>
              <a:rPr lang="en-US" sz="1600">
                <a:solidFill>
                  <a:srgbClr val="000000"/>
                </a:solidFill>
                <a:latin typeface="Lucida Sans Unicode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Wingdings 2" charset="2"/>
              <a:buChar char=""/>
            </a:pPr>
            <a:r>
              <a:rPr lang="en-US" sz="1600">
                <a:solidFill>
                  <a:srgbClr val="000000"/>
                </a:solidFill>
                <a:latin typeface="Lucida Sans Unicode"/>
              </a:rPr>
              <a:t>Fifth level</a:t>
            </a:r>
            <a:endParaRPr/>
          </a:p>
        </p:txBody>
      </p:sp>
      <p:sp>
        <p:nvSpPr>
          <p:cNvPr id="91" name="PlaceHolder 6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N" sz="1000">
                <a:solidFill>
                  <a:srgbClr val="000000"/>
                </a:solidFill>
                <a:latin typeface="Lucida Sans Unicode"/>
              </a:rPr>
              <a:t>05/03/15</a:t>
            </a:r>
            <a:endParaRPr/>
          </a:p>
        </p:txBody>
      </p:sp>
      <p:sp>
        <p:nvSpPr>
          <p:cNvPr id="92" name="PlaceHolder 7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endParaRPr/>
          </a:p>
        </p:txBody>
      </p:sp>
      <p:sp>
        <p:nvSpPr>
          <p:cNvPr id="93" name="PlaceHolder 8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FF99423-9B0D-40E8-B2CB-071611D406B7}" type="slidenum">
              <a:rPr lang="en-IN" sz="1000">
                <a:solidFill>
                  <a:srgbClr val="000000"/>
                </a:solidFill>
                <a:latin typeface="Lucida Sans Unicode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2286000" y="1143000"/>
            <a:ext cx="7314840" cy="19807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400" b="1">
                <a:solidFill>
                  <a:srgbClr val="464646"/>
                </a:solidFill>
                <a:latin typeface="Lucida Sans Unicode"/>
              </a:rPr>
              <a:t>A Parallel quicksort algorithm
using NVIDIA GPU.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1295280" y="3657600"/>
            <a:ext cx="7543440" cy="1199520"/>
          </a:xfrm>
          <a:prstGeom prst="rect">
            <a:avLst/>
          </a:prstGeom>
        </p:spPr>
        <p:txBody>
          <a:bodyPr lIns="45720" tIns="45000" rIns="45720" bIns="45000"/>
          <a:lstStyle/>
          <a:p>
            <a:pPr algn="r">
              <a:lnSpc>
                <a:spcPct val="100000"/>
              </a:lnSpc>
            </a:pPr>
            <a:r>
              <a:rPr lang="en-IN" sz="2700" dirty="0" smtClean="0">
                <a:solidFill>
                  <a:srgbClr val="464646"/>
                </a:solidFill>
                <a:latin typeface="Lucida Sans Unicode"/>
              </a:rPr>
              <a:t>Anish Kumar </a:t>
            </a:r>
            <a:r>
              <a:rPr lang="en-IN" sz="2700" dirty="0">
                <a:solidFill>
                  <a:srgbClr val="464646"/>
                </a:solidFill>
                <a:latin typeface="Lucida Sans Unicode"/>
              </a:rPr>
              <a:t>Jha</a:t>
            </a:r>
            <a:endParaRPr dirty="0"/>
          </a:p>
          <a:p>
            <a:pPr algn="r">
              <a:lnSpc>
                <a:spcPct val="100000"/>
              </a:lnSpc>
            </a:pPr>
            <a:r>
              <a:rPr lang="en-IN" sz="2700" dirty="0" err="1">
                <a:solidFill>
                  <a:srgbClr val="464646"/>
                </a:solidFill>
                <a:latin typeface="Lucida Sans Unicode"/>
              </a:rPr>
              <a:t>Vivek</a:t>
            </a:r>
            <a:r>
              <a:rPr lang="en-IN" sz="2700" dirty="0">
                <a:solidFill>
                  <a:srgbClr val="464646"/>
                </a:solidFill>
                <a:latin typeface="Lucida Sans Unicode"/>
              </a:rPr>
              <a:t> Kumar </a:t>
            </a:r>
            <a:r>
              <a:rPr lang="en-IN" sz="2700" dirty="0" smtClean="0">
                <a:solidFill>
                  <a:srgbClr val="464646"/>
                </a:solidFill>
                <a:latin typeface="Lucida Sans Unicode"/>
              </a:rPr>
              <a:t>Thakur</a:t>
            </a:r>
          </a:p>
          <a:p>
            <a:pPr algn="r">
              <a:lnSpc>
                <a:spcPct val="100000"/>
              </a:lnSpc>
            </a:pPr>
            <a:r>
              <a:rPr lang="en-IN" sz="2700" dirty="0" smtClean="0">
                <a:solidFill>
                  <a:srgbClr val="464646"/>
                </a:solidFill>
                <a:latin typeface="Lucida Sans Unicode"/>
              </a:rPr>
              <a:t>Rahul </a:t>
            </a:r>
            <a:r>
              <a:rPr lang="en-IN" sz="2700" dirty="0" err="1" smtClean="0">
                <a:solidFill>
                  <a:srgbClr val="464646"/>
                </a:solidFill>
                <a:latin typeface="Lucida Sans Unicode"/>
              </a:rPr>
              <a:t>Jaswal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152280" y="1481400"/>
            <a:ext cx="883872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System Model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The Algorithm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100" b="1">
                <a:solidFill>
                  <a:srgbClr val="464646"/>
                </a:solidFill>
                <a:latin typeface="Lucida Sans Unicode"/>
              </a:rPr>
              <a:t>The Algorithm</a:t>
            </a:r>
            <a:endParaRPr/>
          </a:p>
        </p:txBody>
      </p:sp>
      <p:sp>
        <p:nvSpPr>
          <p:cNvPr id="187" name="CustomShape 3"/>
          <p:cNvSpPr/>
          <p:nvPr/>
        </p:nvSpPr>
        <p:spPr>
          <a:xfrm>
            <a:off x="3430080" y="2972880"/>
            <a:ext cx="2512440" cy="427320"/>
          </a:xfrm>
          <a:prstGeom prst="roundRect">
            <a:avLst>
              <a:gd name="adj" fmla="val 10000"/>
            </a:avLst>
          </a:prstGeom>
          <a:solidFill>
            <a:srgbClr val="2DA2BF"/>
          </a:solidFill>
          <a:ln w="55080">
            <a:solidFill>
              <a:srgbClr val="FFFFFF"/>
            </a:solidFill>
            <a:round/>
          </a:ln>
        </p:spPr>
        <p:txBody>
          <a:bodyPr lIns="57240" tIns="69840" rIns="57240" bIns="69840" anchor="ctr"/>
          <a:lstStyle/>
          <a:p>
            <a:pPr algn="ctr">
              <a:lnSpc>
                <a:spcPct val="90000"/>
              </a:lnSpc>
            </a:pPr>
            <a:r>
              <a:rPr lang="en-IN" sz="1500">
                <a:solidFill>
                  <a:srgbClr val="FFFFFF"/>
                </a:solidFill>
                <a:latin typeface="Lucida Sans Unicode"/>
              </a:rPr>
              <a:t>5        8        3        2</a:t>
            </a:r>
            <a:endParaRPr/>
          </a:p>
        </p:txBody>
      </p:sp>
      <p:sp>
        <p:nvSpPr>
          <p:cNvPr id="188" name="CustomShape 4"/>
          <p:cNvSpPr/>
          <p:nvPr/>
        </p:nvSpPr>
        <p:spPr>
          <a:xfrm>
            <a:off x="3430080" y="3444120"/>
            <a:ext cx="1230840" cy="427320"/>
          </a:xfrm>
          <a:prstGeom prst="roundRect">
            <a:avLst>
              <a:gd name="adj" fmla="val 10000"/>
            </a:avLst>
          </a:prstGeom>
          <a:solidFill>
            <a:srgbClr val="2DA2BF"/>
          </a:solidFill>
          <a:ln w="55080">
            <a:solidFill>
              <a:srgbClr val="FFFFFF"/>
            </a:solidFill>
            <a:round/>
          </a:ln>
        </p:spPr>
        <p:txBody>
          <a:bodyPr lIns="57240" tIns="69840" rIns="57240" bIns="69840" anchor="ctr"/>
          <a:lstStyle/>
          <a:p>
            <a:pPr algn="ctr">
              <a:lnSpc>
                <a:spcPct val="90000"/>
              </a:lnSpc>
            </a:pPr>
            <a:r>
              <a:rPr lang="en-IN" sz="1500">
                <a:solidFill>
                  <a:srgbClr val="FFFFFF"/>
                </a:solidFill>
                <a:latin typeface="Lucida Sans Unicode"/>
              </a:rPr>
              <a:t>3        2</a:t>
            </a:r>
            <a:endParaRPr/>
          </a:p>
        </p:txBody>
      </p:sp>
      <p:sp>
        <p:nvSpPr>
          <p:cNvPr id="189" name="CustomShape 5"/>
          <p:cNvSpPr/>
          <p:nvPr/>
        </p:nvSpPr>
        <p:spPr>
          <a:xfrm>
            <a:off x="3430080" y="3915720"/>
            <a:ext cx="602640" cy="427320"/>
          </a:xfrm>
          <a:prstGeom prst="roundRect">
            <a:avLst>
              <a:gd name="adj" fmla="val 10000"/>
            </a:avLst>
          </a:prstGeom>
          <a:solidFill>
            <a:srgbClr val="2DA2BF"/>
          </a:solidFill>
          <a:ln w="55080">
            <a:solidFill>
              <a:srgbClr val="FFFFFF"/>
            </a:solidFill>
            <a:round/>
          </a:ln>
        </p:spPr>
        <p:txBody>
          <a:bodyPr lIns="57240" tIns="69840" rIns="57240" bIns="69840" anchor="ctr"/>
          <a:lstStyle/>
          <a:p>
            <a:pPr algn="ctr">
              <a:lnSpc>
                <a:spcPct val="90000"/>
              </a:lnSpc>
            </a:pPr>
            <a:r>
              <a:rPr lang="en-IN" sz="1500">
                <a:solidFill>
                  <a:srgbClr val="FFFFFF"/>
                </a:solidFill>
                <a:latin typeface="Lucida Sans Unicode"/>
              </a:rPr>
              <a:t>2</a:t>
            </a:r>
            <a:endParaRPr/>
          </a:p>
        </p:txBody>
      </p:sp>
      <p:sp>
        <p:nvSpPr>
          <p:cNvPr id="190" name="CustomShape 6"/>
          <p:cNvSpPr/>
          <p:nvPr/>
        </p:nvSpPr>
        <p:spPr>
          <a:xfrm>
            <a:off x="4058280" y="3915720"/>
            <a:ext cx="602640" cy="427320"/>
          </a:xfrm>
          <a:prstGeom prst="roundRect">
            <a:avLst>
              <a:gd name="adj" fmla="val 10000"/>
            </a:avLst>
          </a:prstGeom>
          <a:solidFill>
            <a:srgbClr val="2DA2BF"/>
          </a:solidFill>
          <a:ln w="55080">
            <a:solidFill>
              <a:srgbClr val="FFFFFF"/>
            </a:solidFill>
            <a:round/>
          </a:ln>
        </p:spPr>
        <p:txBody>
          <a:bodyPr lIns="57240" tIns="69840" rIns="57240" bIns="69840" anchor="ctr"/>
          <a:lstStyle/>
          <a:p>
            <a:pPr algn="ctr">
              <a:lnSpc>
                <a:spcPct val="90000"/>
              </a:lnSpc>
            </a:pPr>
            <a:r>
              <a:rPr lang="en-IN" sz="1500">
                <a:solidFill>
                  <a:srgbClr val="FFFFFF"/>
                </a:solidFill>
                <a:latin typeface="Lucida Sans Unicode"/>
              </a:rPr>
              <a:t>3</a:t>
            </a:r>
            <a:endParaRPr/>
          </a:p>
        </p:txBody>
      </p:sp>
      <p:sp>
        <p:nvSpPr>
          <p:cNvPr id="191" name="CustomShape 7"/>
          <p:cNvSpPr/>
          <p:nvPr/>
        </p:nvSpPr>
        <p:spPr>
          <a:xfrm>
            <a:off x="4711680" y="3444120"/>
            <a:ext cx="1230840" cy="427320"/>
          </a:xfrm>
          <a:prstGeom prst="roundRect">
            <a:avLst>
              <a:gd name="adj" fmla="val 10000"/>
            </a:avLst>
          </a:prstGeom>
          <a:solidFill>
            <a:srgbClr val="2DA2BF"/>
          </a:solidFill>
          <a:ln w="55080">
            <a:solidFill>
              <a:srgbClr val="FFFFFF"/>
            </a:solidFill>
            <a:round/>
          </a:ln>
        </p:spPr>
        <p:txBody>
          <a:bodyPr lIns="57240" tIns="69840" rIns="57240" bIns="69840" anchor="ctr"/>
          <a:lstStyle/>
          <a:p>
            <a:pPr algn="ctr">
              <a:lnSpc>
                <a:spcPct val="90000"/>
              </a:lnSpc>
            </a:pPr>
            <a:r>
              <a:rPr lang="en-IN" sz="1500">
                <a:solidFill>
                  <a:srgbClr val="FFFFFF"/>
                </a:solidFill>
                <a:latin typeface="Lucida Sans Unicode"/>
              </a:rPr>
              <a:t>5        8</a:t>
            </a:r>
            <a:endParaRPr/>
          </a:p>
        </p:txBody>
      </p:sp>
      <p:sp>
        <p:nvSpPr>
          <p:cNvPr id="192" name="CustomShape 8"/>
          <p:cNvSpPr/>
          <p:nvPr/>
        </p:nvSpPr>
        <p:spPr>
          <a:xfrm>
            <a:off x="4711680" y="3915720"/>
            <a:ext cx="602640" cy="427320"/>
          </a:xfrm>
          <a:prstGeom prst="roundRect">
            <a:avLst>
              <a:gd name="adj" fmla="val 10000"/>
            </a:avLst>
          </a:prstGeom>
          <a:solidFill>
            <a:srgbClr val="2DA2BF"/>
          </a:solidFill>
          <a:ln w="55080">
            <a:solidFill>
              <a:srgbClr val="FFFFFF"/>
            </a:solidFill>
            <a:round/>
          </a:ln>
        </p:spPr>
        <p:txBody>
          <a:bodyPr lIns="57240" tIns="69840" rIns="57240" bIns="69840" anchor="ctr"/>
          <a:lstStyle/>
          <a:p>
            <a:pPr algn="ctr">
              <a:lnSpc>
                <a:spcPct val="90000"/>
              </a:lnSpc>
            </a:pPr>
            <a:r>
              <a:rPr lang="en-IN" sz="1500">
                <a:solidFill>
                  <a:srgbClr val="FFFFFF"/>
                </a:solidFill>
                <a:latin typeface="Lucida Sans Unicode"/>
              </a:rPr>
              <a:t>5</a:t>
            </a:r>
            <a:endParaRPr/>
          </a:p>
        </p:txBody>
      </p:sp>
      <p:sp>
        <p:nvSpPr>
          <p:cNvPr id="193" name="CustomShape 9"/>
          <p:cNvSpPr/>
          <p:nvPr/>
        </p:nvSpPr>
        <p:spPr>
          <a:xfrm>
            <a:off x="5339880" y="3915720"/>
            <a:ext cx="602640" cy="427320"/>
          </a:xfrm>
          <a:prstGeom prst="roundRect">
            <a:avLst>
              <a:gd name="adj" fmla="val 10000"/>
            </a:avLst>
          </a:prstGeom>
          <a:solidFill>
            <a:srgbClr val="2DA2BF"/>
          </a:solidFill>
          <a:ln w="55080">
            <a:solidFill>
              <a:srgbClr val="FFFFFF"/>
            </a:solidFill>
            <a:round/>
          </a:ln>
        </p:spPr>
        <p:txBody>
          <a:bodyPr lIns="57240" tIns="69840" rIns="57240" bIns="69840" anchor="ctr"/>
          <a:lstStyle/>
          <a:p>
            <a:pPr algn="ctr">
              <a:lnSpc>
                <a:spcPct val="90000"/>
              </a:lnSpc>
            </a:pPr>
            <a:r>
              <a:rPr lang="en-IN" sz="1500">
                <a:solidFill>
                  <a:srgbClr val="FFFFFF"/>
                </a:solidFill>
                <a:latin typeface="Lucida Sans Unicode"/>
              </a:rPr>
              <a:t>8</a:t>
            </a:r>
            <a:endParaRPr/>
          </a:p>
        </p:txBody>
      </p:sp>
      <p:pic>
        <p:nvPicPr>
          <p:cNvPr id="19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2895480"/>
            <a:ext cx="2146680" cy="1439640"/>
          </a:xfrm>
          <a:prstGeom prst="rect">
            <a:avLst/>
          </a:prstGeom>
          <a:ln>
            <a:noFill/>
          </a:ln>
        </p:spPr>
      </p:pic>
      <p:sp>
        <p:nvSpPr>
          <p:cNvPr id="195" name="CustomShape 10"/>
          <p:cNvSpPr/>
          <p:nvPr/>
        </p:nvSpPr>
        <p:spPr>
          <a:xfrm>
            <a:off x="304920" y="1371600"/>
            <a:ext cx="2742840" cy="3580920"/>
          </a:xfrm>
          <a:prstGeom prst="rect">
            <a:avLst/>
          </a:prstGeom>
          <a:solidFill>
            <a:srgbClr val="FFFFFF"/>
          </a:solidFill>
          <a:ln w="55080">
            <a:noFill/>
          </a:ln>
        </p:spPr>
      </p:sp>
      <p:graphicFrame>
        <p:nvGraphicFramePr>
          <p:cNvPr id="196" name="Table 11"/>
          <p:cNvGraphicFramePr/>
          <p:nvPr/>
        </p:nvGraphicFramePr>
        <p:xfrm>
          <a:off x="152280" y="6104880"/>
          <a:ext cx="8838720" cy="576000"/>
        </p:xfrm>
        <a:graphic>
          <a:graphicData uri="http://schemas.openxmlformats.org/drawingml/2006/table">
            <a:tbl>
              <a:tblPr/>
              <a:tblGrid>
                <a:gridCol w="8838720"/>
              </a:tblGrid>
              <a:tr h="576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494429"/>
              </p:ext>
            </p:extLst>
          </p:nvPr>
        </p:nvGraphicFramePr>
        <p:xfrm>
          <a:off x="152280" y="6110576"/>
          <a:ext cx="8838720" cy="645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8720"/>
              </a:tblGrid>
              <a:tr h="6450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100" b="1">
                <a:solidFill>
                  <a:srgbClr val="464646"/>
                </a:solidFill>
                <a:latin typeface="Lucida Sans Unicode"/>
              </a:rPr>
              <a:t>Quicksort</a:t>
            </a:r>
            <a:endParaRPr/>
          </a:p>
        </p:txBody>
      </p:sp>
      <p:sp>
        <p:nvSpPr>
          <p:cNvPr id="198" name="CustomShape 2"/>
          <p:cNvSpPr/>
          <p:nvPr/>
        </p:nvSpPr>
        <p:spPr>
          <a:xfrm>
            <a:off x="1526400" y="1399680"/>
            <a:ext cx="6091200" cy="1036080"/>
          </a:xfrm>
          <a:prstGeom prst="roundRect">
            <a:avLst>
              <a:gd name="adj" fmla="val 10000"/>
            </a:avLst>
          </a:prstGeom>
          <a:solidFill>
            <a:srgbClr val="2DA2BF"/>
          </a:solidFill>
          <a:ln w="55080">
            <a:solidFill>
              <a:srgbClr val="FFFFFF"/>
            </a:solidFill>
            <a:round/>
          </a:ln>
        </p:spPr>
        <p:txBody>
          <a:bodyPr lIns="144720" tIns="174960" rIns="144720" bIns="175320" anchor="ctr"/>
          <a:lstStyle/>
          <a:p>
            <a:pPr algn="ctr">
              <a:lnSpc>
                <a:spcPct val="90000"/>
              </a:lnSpc>
            </a:pPr>
            <a:r>
              <a:rPr lang="en-IN" sz="3800">
                <a:solidFill>
                  <a:srgbClr val="FFFFFF"/>
                </a:solidFill>
                <a:latin typeface="Lucida Sans Unicode"/>
              </a:rPr>
              <a:t>5        8        3        2</a:t>
            </a:r>
            <a:endParaRPr/>
          </a:p>
        </p:txBody>
      </p:sp>
      <p:sp>
        <p:nvSpPr>
          <p:cNvPr id="199" name="CustomShape 3"/>
          <p:cNvSpPr/>
          <p:nvPr/>
        </p:nvSpPr>
        <p:spPr>
          <a:xfrm>
            <a:off x="1526400" y="2542320"/>
            <a:ext cx="2984040" cy="1036080"/>
          </a:xfrm>
          <a:prstGeom prst="roundRect">
            <a:avLst>
              <a:gd name="adj" fmla="val 10000"/>
            </a:avLst>
          </a:prstGeom>
          <a:solidFill>
            <a:srgbClr val="2DA2BF"/>
          </a:solidFill>
          <a:ln w="55080">
            <a:solidFill>
              <a:srgbClr val="FFFFFF"/>
            </a:solidFill>
            <a:round/>
          </a:ln>
        </p:spPr>
        <p:txBody>
          <a:bodyPr lIns="144720" tIns="174960" rIns="144720" bIns="175320" anchor="ctr"/>
          <a:lstStyle/>
          <a:p>
            <a:pPr algn="ctr">
              <a:lnSpc>
                <a:spcPct val="90000"/>
              </a:lnSpc>
            </a:pPr>
            <a:r>
              <a:rPr lang="en-IN" sz="3800">
                <a:solidFill>
                  <a:srgbClr val="FFFFFF"/>
                </a:solidFill>
                <a:latin typeface="Lucida Sans Unicode"/>
              </a:rPr>
              <a:t>3        2</a:t>
            </a:r>
            <a:endParaRPr/>
          </a:p>
        </p:txBody>
      </p:sp>
      <p:sp>
        <p:nvSpPr>
          <p:cNvPr id="200" name="CustomShape 4"/>
          <p:cNvSpPr/>
          <p:nvPr/>
        </p:nvSpPr>
        <p:spPr>
          <a:xfrm>
            <a:off x="1526400" y="3685320"/>
            <a:ext cx="1461240" cy="1036080"/>
          </a:xfrm>
          <a:prstGeom prst="roundRect">
            <a:avLst>
              <a:gd name="adj" fmla="val 10000"/>
            </a:avLst>
          </a:prstGeom>
          <a:solidFill>
            <a:srgbClr val="2DA2BF"/>
          </a:solidFill>
          <a:ln w="55080">
            <a:solidFill>
              <a:srgbClr val="FFFFFF"/>
            </a:solidFill>
            <a:round/>
          </a:ln>
        </p:spPr>
        <p:txBody>
          <a:bodyPr lIns="144720" tIns="174960" rIns="144720" bIns="175320" anchor="ctr"/>
          <a:lstStyle/>
          <a:p>
            <a:pPr algn="ctr">
              <a:lnSpc>
                <a:spcPct val="90000"/>
              </a:lnSpc>
            </a:pPr>
            <a:r>
              <a:rPr lang="en-IN" sz="3800">
                <a:solidFill>
                  <a:srgbClr val="FFFFFF"/>
                </a:solidFill>
                <a:latin typeface="Lucida Sans Unicode"/>
              </a:rPr>
              <a:t>2</a:t>
            </a:r>
            <a:endParaRPr/>
          </a:p>
        </p:txBody>
      </p:sp>
      <p:sp>
        <p:nvSpPr>
          <p:cNvPr id="201" name="CustomShape 5"/>
          <p:cNvSpPr/>
          <p:nvPr/>
        </p:nvSpPr>
        <p:spPr>
          <a:xfrm>
            <a:off x="3049200" y="3685320"/>
            <a:ext cx="1461240" cy="1036080"/>
          </a:xfrm>
          <a:prstGeom prst="roundRect">
            <a:avLst>
              <a:gd name="adj" fmla="val 10000"/>
            </a:avLst>
          </a:prstGeom>
          <a:solidFill>
            <a:srgbClr val="2DA2BF"/>
          </a:solidFill>
          <a:ln w="55080">
            <a:solidFill>
              <a:srgbClr val="FFFFFF"/>
            </a:solidFill>
            <a:round/>
          </a:ln>
        </p:spPr>
        <p:txBody>
          <a:bodyPr lIns="144720" tIns="174960" rIns="144720" bIns="175320" anchor="ctr"/>
          <a:lstStyle/>
          <a:p>
            <a:pPr algn="ctr">
              <a:lnSpc>
                <a:spcPct val="90000"/>
              </a:lnSpc>
            </a:pPr>
            <a:r>
              <a:rPr lang="en-IN" sz="3800">
                <a:solidFill>
                  <a:srgbClr val="FFFFFF"/>
                </a:solidFill>
                <a:latin typeface="Lucida Sans Unicode"/>
              </a:rPr>
              <a:t>3</a:t>
            </a:r>
            <a:endParaRPr/>
          </a:p>
        </p:txBody>
      </p:sp>
      <p:sp>
        <p:nvSpPr>
          <p:cNvPr id="202" name="CustomShape 6"/>
          <p:cNvSpPr/>
          <p:nvPr/>
        </p:nvSpPr>
        <p:spPr>
          <a:xfrm>
            <a:off x="4633560" y="2542320"/>
            <a:ext cx="2984040" cy="1036080"/>
          </a:xfrm>
          <a:prstGeom prst="roundRect">
            <a:avLst>
              <a:gd name="adj" fmla="val 10000"/>
            </a:avLst>
          </a:prstGeom>
          <a:solidFill>
            <a:srgbClr val="2DA2BF"/>
          </a:solidFill>
          <a:ln w="55080">
            <a:solidFill>
              <a:srgbClr val="FFFFFF"/>
            </a:solidFill>
            <a:round/>
          </a:ln>
        </p:spPr>
        <p:txBody>
          <a:bodyPr lIns="144720" tIns="174960" rIns="144720" bIns="175320" anchor="ctr"/>
          <a:lstStyle/>
          <a:p>
            <a:pPr algn="ctr">
              <a:lnSpc>
                <a:spcPct val="90000"/>
              </a:lnSpc>
            </a:pPr>
            <a:r>
              <a:rPr lang="en-IN" sz="3800">
                <a:solidFill>
                  <a:srgbClr val="FFFFFF"/>
                </a:solidFill>
                <a:latin typeface="Lucida Sans Unicode"/>
              </a:rPr>
              <a:t>5        8</a:t>
            </a:r>
            <a:endParaRPr/>
          </a:p>
        </p:txBody>
      </p:sp>
      <p:sp>
        <p:nvSpPr>
          <p:cNvPr id="203" name="CustomShape 7"/>
          <p:cNvSpPr/>
          <p:nvPr/>
        </p:nvSpPr>
        <p:spPr>
          <a:xfrm>
            <a:off x="4633560" y="3685320"/>
            <a:ext cx="1461240" cy="1036080"/>
          </a:xfrm>
          <a:prstGeom prst="roundRect">
            <a:avLst>
              <a:gd name="adj" fmla="val 10000"/>
            </a:avLst>
          </a:prstGeom>
          <a:solidFill>
            <a:srgbClr val="2DA2BF"/>
          </a:solidFill>
          <a:ln w="55080">
            <a:solidFill>
              <a:srgbClr val="FFFFFF"/>
            </a:solidFill>
            <a:round/>
          </a:ln>
        </p:spPr>
        <p:txBody>
          <a:bodyPr lIns="144720" tIns="174960" rIns="144720" bIns="175320" anchor="ctr"/>
          <a:lstStyle/>
          <a:p>
            <a:pPr algn="ctr">
              <a:lnSpc>
                <a:spcPct val="90000"/>
              </a:lnSpc>
            </a:pPr>
            <a:r>
              <a:rPr lang="en-IN" sz="3800">
                <a:solidFill>
                  <a:srgbClr val="FFFFFF"/>
                </a:solidFill>
                <a:latin typeface="Lucida Sans Unicode"/>
              </a:rPr>
              <a:t>5</a:t>
            </a:r>
            <a:endParaRPr/>
          </a:p>
        </p:txBody>
      </p:sp>
      <p:sp>
        <p:nvSpPr>
          <p:cNvPr id="204" name="CustomShape 8"/>
          <p:cNvSpPr/>
          <p:nvPr/>
        </p:nvSpPr>
        <p:spPr>
          <a:xfrm>
            <a:off x="6156360" y="3685320"/>
            <a:ext cx="1461240" cy="1036080"/>
          </a:xfrm>
          <a:prstGeom prst="roundRect">
            <a:avLst>
              <a:gd name="adj" fmla="val 10000"/>
            </a:avLst>
          </a:prstGeom>
          <a:solidFill>
            <a:srgbClr val="2DA2BF"/>
          </a:solidFill>
          <a:ln w="55080">
            <a:solidFill>
              <a:srgbClr val="FFFFFF"/>
            </a:solidFill>
            <a:round/>
          </a:ln>
        </p:spPr>
        <p:txBody>
          <a:bodyPr lIns="144720" tIns="174960" rIns="144720" bIns="175320" anchor="ctr"/>
          <a:lstStyle/>
          <a:p>
            <a:pPr algn="ctr">
              <a:lnSpc>
                <a:spcPct val="90000"/>
              </a:lnSpc>
            </a:pPr>
            <a:r>
              <a:rPr lang="en-IN" sz="3800">
                <a:solidFill>
                  <a:srgbClr val="FFFFFF"/>
                </a:solidFill>
                <a:latin typeface="Lucida Sans Unicode"/>
              </a:rPr>
              <a:t>8</a:t>
            </a:r>
            <a:endParaRPr/>
          </a:p>
        </p:txBody>
      </p:sp>
      <p:graphicFrame>
        <p:nvGraphicFramePr>
          <p:cNvPr id="205" name="Table 9"/>
          <p:cNvGraphicFramePr/>
          <p:nvPr/>
        </p:nvGraphicFramePr>
        <p:xfrm>
          <a:off x="152280" y="6104880"/>
          <a:ext cx="8838720" cy="576000"/>
        </p:xfrm>
        <a:graphic>
          <a:graphicData uri="http://schemas.openxmlformats.org/drawingml/2006/table">
            <a:tbl>
              <a:tblPr/>
              <a:tblGrid>
                <a:gridCol w="8838720"/>
              </a:tblGrid>
              <a:tr h="576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494429"/>
              </p:ext>
            </p:extLst>
          </p:nvPr>
        </p:nvGraphicFramePr>
        <p:xfrm>
          <a:off x="152280" y="6110576"/>
          <a:ext cx="8838720" cy="645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8720"/>
              </a:tblGrid>
              <a:tr h="6450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100" b="1">
                <a:solidFill>
                  <a:srgbClr val="464646"/>
                </a:solidFill>
                <a:latin typeface="Lucida Sans Unicode"/>
              </a:rPr>
              <a:t>Quicksort</a:t>
            </a:r>
            <a:endParaRPr/>
          </a:p>
        </p:txBody>
      </p:sp>
      <p:sp>
        <p:nvSpPr>
          <p:cNvPr id="207" name="CustomShape 2"/>
          <p:cNvSpPr/>
          <p:nvPr/>
        </p:nvSpPr>
        <p:spPr>
          <a:xfrm>
            <a:off x="306720" y="1449720"/>
            <a:ext cx="5101200" cy="1047600"/>
          </a:xfrm>
          <a:prstGeom prst="roundRect">
            <a:avLst>
              <a:gd name="adj" fmla="val 10000"/>
            </a:avLst>
          </a:prstGeom>
          <a:solidFill>
            <a:srgbClr val="2DA2BF"/>
          </a:solidFill>
          <a:ln w="55080">
            <a:solidFill>
              <a:srgbClr val="FFFFFF"/>
            </a:solidFill>
            <a:round/>
          </a:ln>
        </p:spPr>
        <p:txBody>
          <a:bodyPr lIns="144720" tIns="175320" rIns="144720" bIns="175680" anchor="ctr"/>
          <a:lstStyle/>
          <a:p>
            <a:pPr algn="ctr">
              <a:lnSpc>
                <a:spcPct val="90000"/>
              </a:lnSpc>
            </a:pPr>
            <a:r>
              <a:rPr lang="en-IN" sz="3800">
                <a:solidFill>
                  <a:srgbClr val="FFFFFF"/>
                </a:solidFill>
                <a:latin typeface="Lucida Sans Unicode"/>
              </a:rPr>
              <a:t>5       8       3       2 </a:t>
            </a:r>
            <a:endParaRPr/>
          </a:p>
        </p:txBody>
      </p:sp>
      <p:sp>
        <p:nvSpPr>
          <p:cNvPr id="208" name="CustomShape 3"/>
          <p:cNvSpPr/>
          <p:nvPr/>
        </p:nvSpPr>
        <p:spPr>
          <a:xfrm>
            <a:off x="306720" y="2587680"/>
            <a:ext cx="2499120" cy="1047600"/>
          </a:xfrm>
          <a:prstGeom prst="roundRect">
            <a:avLst>
              <a:gd name="adj" fmla="val 10000"/>
            </a:avLst>
          </a:prstGeom>
          <a:solidFill>
            <a:srgbClr val="2DA2BF"/>
          </a:solidFill>
          <a:ln w="55080">
            <a:solidFill>
              <a:srgbClr val="FFFFFF"/>
            </a:solidFill>
            <a:round/>
          </a:ln>
        </p:spPr>
        <p:txBody>
          <a:bodyPr lIns="144720" tIns="175320" rIns="144720" bIns="175680" anchor="ctr"/>
          <a:lstStyle/>
          <a:p>
            <a:pPr algn="ctr">
              <a:lnSpc>
                <a:spcPct val="90000"/>
              </a:lnSpc>
            </a:pPr>
            <a:r>
              <a:rPr lang="en-IN" sz="3800">
                <a:solidFill>
                  <a:srgbClr val="FFFFFF"/>
                </a:solidFill>
                <a:latin typeface="Lucida Sans Unicode"/>
              </a:rPr>
              <a:t>3       2</a:t>
            </a:r>
            <a:endParaRPr/>
          </a:p>
        </p:txBody>
      </p:sp>
      <p:sp>
        <p:nvSpPr>
          <p:cNvPr id="209" name="CustomShape 4"/>
          <p:cNvSpPr/>
          <p:nvPr/>
        </p:nvSpPr>
        <p:spPr>
          <a:xfrm>
            <a:off x="306720" y="3725640"/>
            <a:ext cx="1223640" cy="1047600"/>
          </a:xfrm>
          <a:prstGeom prst="roundRect">
            <a:avLst>
              <a:gd name="adj" fmla="val 10000"/>
            </a:avLst>
          </a:prstGeom>
          <a:solidFill>
            <a:srgbClr val="2DA2BF"/>
          </a:solidFill>
          <a:ln w="55080">
            <a:solidFill>
              <a:srgbClr val="FFFFFF"/>
            </a:solidFill>
            <a:round/>
          </a:ln>
        </p:spPr>
        <p:txBody>
          <a:bodyPr lIns="144720" tIns="175320" rIns="144720" bIns="175680" anchor="ctr"/>
          <a:lstStyle/>
          <a:p>
            <a:pPr algn="ctr">
              <a:lnSpc>
                <a:spcPct val="90000"/>
              </a:lnSpc>
            </a:pPr>
            <a:r>
              <a:rPr lang="en-IN" sz="3800">
                <a:solidFill>
                  <a:srgbClr val="FFFFFF"/>
                </a:solidFill>
                <a:latin typeface="Lucida Sans Unicode"/>
              </a:rPr>
              <a:t>2</a:t>
            </a:r>
            <a:endParaRPr/>
          </a:p>
        </p:txBody>
      </p:sp>
      <p:sp>
        <p:nvSpPr>
          <p:cNvPr id="210" name="CustomShape 5"/>
          <p:cNvSpPr/>
          <p:nvPr/>
        </p:nvSpPr>
        <p:spPr>
          <a:xfrm>
            <a:off x="1582200" y="3725640"/>
            <a:ext cx="1223640" cy="1047600"/>
          </a:xfrm>
          <a:prstGeom prst="roundRect">
            <a:avLst>
              <a:gd name="adj" fmla="val 10000"/>
            </a:avLst>
          </a:prstGeom>
          <a:solidFill>
            <a:srgbClr val="2DA2BF"/>
          </a:solidFill>
          <a:ln w="55080">
            <a:solidFill>
              <a:srgbClr val="FFFFFF"/>
            </a:solidFill>
            <a:round/>
          </a:ln>
        </p:spPr>
        <p:txBody>
          <a:bodyPr lIns="144720" tIns="175320" rIns="144720" bIns="175680" anchor="ctr"/>
          <a:lstStyle/>
          <a:p>
            <a:pPr algn="ctr">
              <a:lnSpc>
                <a:spcPct val="90000"/>
              </a:lnSpc>
            </a:pPr>
            <a:r>
              <a:rPr lang="en-IN" sz="3800">
                <a:solidFill>
                  <a:srgbClr val="FFFFFF"/>
                </a:solidFill>
                <a:latin typeface="Lucida Sans Unicode"/>
              </a:rPr>
              <a:t>3</a:t>
            </a:r>
            <a:endParaRPr/>
          </a:p>
        </p:txBody>
      </p:sp>
      <p:sp>
        <p:nvSpPr>
          <p:cNvPr id="211" name="CustomShape 6"/>
          <p:cNvSpPr/>
          <p:nvPr/>
        </p:nvSpPr>
        <p:spPr>
          <a:xfrm>
            <a:off x="2908800" y="2587680"/>
            <a:ext cx="2499120" cy="1047600"/>
          </a:xfrm>
          <a:prstGeom prst="roundRect">
            <a:avLst>
              <a:gd name="adj" fmla="val 10000"/>
            </a:avLst>
          </a:prstGeom>
          <a:solidFill>
            <a:srgbClr val="2DA2BF"/>
          </a:solidFill>
          <a:ln w="55080">
            <a:solidFill>
              <a:srgbClr val="FFFFFF"/>
            </a:solidFill>
            <a:round/>
          </a:ln>
        </p:spPr>
        <p:txBody>
          <a:bodyPr lIns="144720" tIns="175320" rIns="144720" bIns="175680" anchor="ctr"/>
          <a:lstStyle/>
          <a:p>
            <a:pPr algn="ctr">
              <a:lnSpc>
                <a:spcPct val="90000"/>
              </a:lnSpc>
            </a:pPr>
            <a:r>
              <a:rPr lang="en-IN" sz="3800">
                <a:solidFill>
                  <a:srgbClr val="FFFFFF"/>
                </a:solidFill>
                <a:latin typeface="Lucida Sans Unicode"/>
              </a:rPr>
              <a:t>5       8</a:t>
            </a:r>
            <a:endParaRPr/>
          </a:p>
        </p:txBody>
      </p:sp>
      <p:sp>
        <p:nvSpPr>
          <p:cNvPr id="212" name="CustomShape 7"/>
          <p:cNvSpPr/>
          <p:nvPr/>
        </p:nvSpPr>
        <p:spPr>
          <a:xfrm>
            <a:off x="2908800" y="3725640"/>
            <a:ext cx="1223640" cy="1047600"/>
          </a:xfrm>
          <a:prstGeom prst="roundRect">
            <a:avLst>
              <a:gd name="adj" fmla="val 10000"/>
            </a:avLst>
          </a:prstGeom>
          <a:solidFill>
            <a:srgbClr val="2DA2BF"/>
          </a:solidFill>
          <a:ln w="55080">
            <a:solidFill>
              <a:srgbClr val="FFFFFF"/>
            </a:solidFill>
            <a:round/>
          </a:ln>
        </p:spPr>
        <p:txBody>
          <a:bodyPr lIns="144720" tIns="175320" rIns="144720" bIns="175680" anchor="ctr"/>
          <a:lstStyle/>
          <a:p>
            <a:pPr algn="ctr">
              <a:lnSpc>
                <a:spcPct val="90000"/>
              </a:lnSpc>
            </a:pPr>
            <a:r>
              <a:rPr lang="en-IN" sz="3800">
                <a:solidFill>
                  <a:srgbClr val="FFFFFF"/>
                </a:solidFill>
                <a:latin typeface="Lucida Sans Unicode"/>
              </a:rPr>
              <a:t>5</a:t>
            </a:r>
            <a:endParaRPr/>
          </a:p>
        </p:txBody>
      </p:sp>
      <p:sp>
        <p:nvSpPr>
          <p:cNvPr id="213" name="CustomShape 8"/>
          <p:cNvSpPr/>
          <p:nvPr/>
        </p:nvSpPr>
        <p:spPr>
          <a:xfrm>
            <a:off x="4184280" y="3725640"/>
            <a:ext cx="1223640" cy="1047600"/>
          </a:xfrm>
          <a:prstGeom prst="roundRect">
            <a:avLst>
              <a:gd name="adj" fmla="val 10000"/>
            </a:avLst>
          </a:prstGeom>
          <a:solidFill>
            <a:srgbClr val="2DA2BF"/>
          </a:solidFill>
          <a:ln w="55080">
            <a:solidFill>
              <a:srgbClr val="FFFFFF"/>
            </a:solidFill>
            <a:round/>
          </a:ln>
        </p:spPr>
        <p:txBody>
          <a:bodyPr lIns="144720" tIns="175320" rIns="144720" bIns="175680" anchor="ctr"/>
          <a:lstStyle/>
          <a:p>
            <a:pPr algn="ctr">
              <a:lnSpc>
                <a:spcPct val="90000"/>
              </a:lnSpc>
            </a:pPr>
            <a:r>
              <a:rPr lang="en-IN" sz="3800">
                <a:solidFill>
                  <a:srgbClr val="FFFFFF"/>
                </a:solidFill>
                <a:latin typeface="Lucida Sans Unicode"/>
              </a:rPr>
              <a:t>8</a:t>
            </a:r>
            <a:endParaRPr/>
          </a:p>
        </p:txBody>
      </p:sp>
      <p:sp>
        <p:nvSpPr>
          <p:cNvPr id="214" name="CustomShape 9"/>
          <p:cNvSpPr/>
          <p:nvPr/>
        </p:nvSpPr>
        <p:spPr>
          <a:xfrm>
            <a:off x="228600" y="1371600"/>
            <a:ext cx="5257440" cy="1218960"/>
          </a:xfrm>
          <a:prstGeom prst="roundRect">
            <a:avLst>
              <a:gd name="adj" fmla="val 16667"/>
            </a:avLst>
          </a:prstGeom>
          <a:noFill/>
          <a:ln w="55080">
            <a:solidFill>
              <a:srgbClr val="FF0000"/>
            </a:solidFill>
            <a:round/>
          </a:ln>
        </p:spPr>
      </p:sp>
      <p:sp>
        <p:nvSpPr>
          <p:cNvPr id="215" name="CustomShape 10"/>
          <p:cNvSpPr/>
          <p:nvPr/>
        </p:nvSpPr>
        <p:spPr>
          <a:xfrm>
            <a:off x="6705720" y="1600200"/>
            <a:ext cx="2133360" cy="761760"/>
          </a:xfrm>
          <a:prstGeom prst="rect">
            <a:avLst/>
          </a:prstGeom>
          <a:solidFill>
            <a:srgbClr val="C00000"/>
          </a:solidFill>
          <a:ln w="93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FFFFFF"/>
                </a:solidFill>
                <a:latin typeface="Lucida Sans Unicode"/>
              </a:rPr>
              <a:t>NOT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2400">
                <a:solidFill>
                  <a:srgbClr val="FFFFFF"/>
                </a:solidFill>
                <a:latin typeface="Lucida Sans Unicode"/>
              </a:rPr>
              <a:t>Data Parallel!</a:t>
            </a:r>
            <a:endParaRPr/>
          </a:p>
        </p:txBody>
      </p:sp>
      <p:sp>
        <p:nvSpPr>
          <p:cNvPr id="216" name="CustomShape 11"/>
          <p:cNvSpPr/>
          <p:nvPr/>
        </p:nvSpPr>
        <p:spPr>
          <a:xfrm rot="10800000">
            <a:off x="5791680" y="1829160"/>
            <a:ext cx="685440" cy="38052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F9193"/>
              </a:gs>
              <a:gs pos="100000">
                <a:srgbClr val="FFCBCD"/>
              </a:gs>
            </a:gsLst>
            <a:lin ang="5400000"/>
          </a:gradFill>
          <a:ln w="9360">
            <a:solidFill>
              <a:srgbClr val="DA1F28"/>
            </a:solidFill>
            <a:round/>
          </a:ln>
        </p:spPr>
      </p:sp>
      <p:graphicFrame>
        <p:nvGraphicFramePr>
          <p:cNvPr id="217" name="Table 12"/>
          <p:cNvGraphicFramePr/>
          <p:nvPr/>
        </p:nvGraphicFramePr>
        <p:xfrm>
          <a:off x="152280" y="6104880"/>
          <a:ext cx="8838720" cy="576000"/>
        </p:xfrm>
        <a:graphic>
          <a:graphicData uri="http://schemas.openxmlformats.org/drawingml/2006/table">
            <a:tbl>
              <a:tblPr/>
              <a:tblGrid>
                <a:gridCol w="8838720"/>
              </a:tblGrid>
              <a:tr h="576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100" b="1">
                <a:solidFill>
                  <a:srgbClr val="464646"/>
                </a:solidFill>
                <a:latin typeface="Lucida Sans Unicode"/>
              </a:rPr>
              <a:t>Quicksort</a:t>
            </a:r>
            <a:endParaRPr/>
          </a:p>
        </p:txBody>
      </p:sp>
      <p:sp>
        <p:nvSpPr>
          <p:cNvPr id="219" name="CustomShape 2"/>
          <p:cNvSpPr/>
          <p:nvPr/>
        </p:nvSpPr>
        <p:spPr>
          <a:xfrm>
            <a:off x="306720" y="1449720"/>
            <a:ext cx="5101200" cy="1047600"/>
          </a:xfrm>
          <a:prstGeom prst="roundRect">
            <a:avLst>
              <a:gd name="adj" fmla="val 10000"/>
            </a:avLst>
          </a:prstGeom>
          <a:solidFill>
            <a:srgbClr val="2DA2BF"/>
          </a:solidFill>
          <a:ln w="55080">
            <a:solidFill>
              <a:srgbClr val="FFFFFF"/>
            </a:solidFill>
            <a:round/>
          </a:ln>
        </p:spPr>
        <p:txBody>
          <a:bodyPr lIns="144720" tIns="175320" rIns="144720" bIns="175680" anchor="ctr"/>
          <a:lstStyle/>
          <a:p>
            <a:pPr algn="ctr">
              <a:lnSpc>
                <a:spcPct val="90000"/>
              </a:lnSpc>
            </a:pPr>
            <a:r>
              <a:rPr lang="en-IN" sz="3800">
                <a:solidFill>
                  <a:srgbClr val="FFFFFF"/>
                </a:solidFill>
                <a:latin typeface="Lucida Sans Unicode"/>
              </a:rPr>
              <a:t>5       8       3       2 </a:t>
            </a:r>
            <a:endParaRPr/>
          </a:p>
        </p:txBody>
      </p:sp>
      <p:sp>
        <p:nvSpPr>
          <p:cNvPr id="220" name="CustomShape 3"/>
          <p:cNvSpPr/>
          <p:nvPr/>
        </p:nvSpPr>
        <p:spPr>
          <a:xfrm>
            <a:off x="306720" y="2587680"/>
            <a:ext cx="2499120" cy="1047600"/>
          </a:xfrm>
          <a:prstGeom prst="roundRect">
            <a:avLst>
              <a:gd name="adj" fmla="val 10000"/>
            </a:avLst>
          </a:prstGeom>
          <a:solidFill>
            <a:srgbClr val="2DA2BF"/>
          </a:solidFill>
          <a:ln w="55080">
            <a:solidFill>
              <a:srgbClr val="FFFFFF"/>
            </a:solidFill>
            <a:round/>
          </a:ln>
        </p:spPr>
        <p:txBody>
          <a:bodyPr lIns="144720" tIns="175320" rIns="144720" bIns="175680" anchor="ctr"/>
          <a:lstStyle/>
          <a:p>
            <a:pPr algn="ctr">
              <a:lnSpc>
                <a:spcPct val="90000"/>
              </a:lnSpc>
            </a:pPr>
            <a:r>
              <a:rPr lang="en-IN" sz="3800">
                <a:solidFill>
                  <a:srgbClr val="FFFFFF"/>
                </a:solidFill>
                <a:latin typeface="Lucida Sans Unicode"/>
              </a:rPr>
              <a:t>3       2</a:t>
            </a:r>
            <a:endParaRPr/>
          </a:p>
        </p:txBody>
      </p:sp>
      <p:sp>
        <p:nvSpPr>
          <p:cNvPr id="221" name="CustomShape 4"/>
          <p:cNvSpPr/>
          <p:nvPr/>
        </p:nvSpPr>
        <p:spPr>
          <a:xfrm>
            <a:off x="306720" y="3725640"/>
            <a:ext cx="1223640" cy="1047600"/>
          </a:xfrm>
          <a:prstGeom prst="roundRect">
            <a:avLst>
              <a:gd name="adj" fmla="val 10000"/>
            </a:avLst>
          </a:prstGeom>
          <a:solidFill>
            <a:srgbClr val="2DA2BF"/>
          </a:solidFill>
          <a:ln w="55080">
            <a:solidFill>
              <a:srgbClr val="FFFFFF"/>
            </a:solidFill>
            <a:round/>
          </a:ln>
        </p:spPr>
        <p:txBody>
          <a:bodyPr lIns="144720" tIns="175320" rIns="144720" bIns="175680" anchor="ctr"/>
          <a:lstStyle/>
          <a:p>
            <a:pPr algn="ctr">
              <a:lnSpc>
                <a:spcPct val="90000"/>
              </a:lnSpc>
            </a:pPr>
            <a:r>
              <a:rPr lang="en-IN" sz="3800">
                <a:solidFill>
                  <a:srgbClr val="FFFFFF"/>
                </a:solidFill>
                <a:latin typeface="Lucida Sans Unicode"/>
              </a:rPr>
              <a:t>2</a:t>
            </a:r>
            <a:endParaRPr/>
          </a:p>
        </p:txBody>
      </p:sp>
      <p:sp>
        <p:nvSpPr>
          <p:cNvPr id="222" name="CustomShape 5"/>
          <p:cNvSpPr/>
          <p:nvPr/>
        </p:nvSpPr>
        <p:spPr>
          <a:xfrm>
            <a:off x="1582200" y="3725640"/>
            <a:ext cx="1223640" cy="1047600"/>
          </a:xfrm>
          <a:prstGeom prst="roundRect">
            <a:avLst>
              <a:gd name="adj" fmla="val 10000"/>
            </a:avLst>
          </a:prstGeom>
          <a:solidFill>
            <a:srgbClr val="2DA2BF"/>
          </a:solidFill>
          <a:ln w="55080">
            <a:solidFill>
              <a:srgbClr val="FFFFFF"/>
            </a:solidFill>
            <a:round/>
          </a:ln>
        </p:spPr>
        <p:txBody>
          <a:bodyPr lIns="144720" tIns="175320" rIns="144720" bIns="175680" anchor="ctr"/>
          <a:lstStyle/>
          <a:p>
            <a:pPr algn="ctr">
              <a:lnSpc>
                <a:spcPct val="90000"/>
              </a:lnSpc>
            </a:pPr>
            <a:r>
              <a:rPr lang="en-IN" sz="3800">
                <a:solidFill>
                  <a:srgbClr val="FFFFFF"/>
                </a:solidFill>
                <a:latin typeface="Lucida Sans Unicode"/>
              </a:rPr>
              <a:t>3</a:t>
            </a:r>
            <a:endParaRPr/>
          </a:p>
        </p:txBody>
      </p:sp>
      <p:sp>
        <p:nvSpPr>
          <p:cNvPr id="223" name="CustomShape 6"/>
          <p:cNvSpPr/>
          <p:nvPr/>
        </p:nvSpPr>
        <p:spPr>
          <a:xfrm>
            <a:off x="2908800" y="2587680"/>
            <a:ext cx="2499120" cy="1047600"/>
          </a:xfrm>
          <a:prstGeom prst="roundRect">
            <a:avLst>
              <a:gd name="adj" fmla="val 10000"/>
            </a:avLst>
          </a:prstGeom>
          <a:solidFill>
            <a:srgbClr val="2DA2BF"/>
          </a:solidFill>
          <a:ln w="55080">
            <a:solidFill>
              <a:srgbClr val="FFFFFF"/>
            </a:solidFill>
            <a:round/>
          </a:ln>
        </p:spPr>
        <p:txBody>
          <a:bodyPr lIns="144720" tIns="175320" rIns="144720" bIns="175680" anchor="ctr"/>
          <a:lstStyle/>
          <a:p>
            <a:pPr algn="ctr">
              <a:lnSpc>
                <a:spcPct val="90000"/>
              </a:lnSpc>
            </a:pPr>
            <a:r>
              <a:rPr lang="en-IN" sz="3800">
                <a:solidFill>
                  <a:srgbClr val="FFFFFF"/>
                </a:solidFill>
                <a:latin typeface="Lucida Sans Unicode"/>
              </a:rPr>
              <a:t>5       8</a:t>
            </a:r>
            <a:endParaRPr/>
          </a:p>
        </p:txBody>
      </p:sp>
      <p:sp>
        <p:nvSpPr>
          <p:cNvPr id="224" name="CustomShape 7"/>
          <p:cNvSpPr/>
          <p:nvPr/>
        </p:nvSpPr>
        <p:spPr>
          <a:xfrm>
            <a:off x="2908800" y="3725640"/>
            <a:ext cx="1223640" cy="1047600"/>
          </a:xfrm>
          <a:prstGeom prst="roundRect">
            <a:avLst>
              <a:gd name="adj" fmla="val 10000"/>
            </a:avLst>
          </a:prstGeom>
          <a:solidFill>
            <a:srgbClr val="2DA2BF"/>
          </a:solidFill>
          <a:ln w="55080">
            <a:solidFill>
              <a:srgbClr val="FFFFFF"/>
            </a:solidFill>
            <a:round/>
          </a:ln>
        </p:spPr>
        <p:txBody>
          <a:bodyPr lIns="144720" tIns="175320" rIns="144720" bIns="175680" anchor="ctr"/>
          <a:lstStyle/>
          <a:p>
            <a:pPr algn="ctr">
              <a:lnSpc>
                <a:spcPct val="90000"/>
              </a:lnSpc>
            </a:pPr>
            <a:r>
              <a:rPr lang="en-IN" sz="3800">
                <a:solidFill>
                  <a:srgbClr val="FFFFFF"/>
                </a:solidFill>
                <a:latin typeface="Lucida Sans Unicode"/>
              </a:rPr>
              <a:t>5</a:t>
            </a:r>
            <a:endParaRPr/>
          </a:p>
        </p:txBody>
      </p:sp>
      <p:sp>
        <p:nvSpPr>
          <p:cNvPr id="225" name="CustomShape 8"/>
          <p:cNvSpPr/>
          <p:nvPr/>
        </p:nvSpPr>
        <p:spPr>
          <a:xfrm>
            <a:off x="4184280" y="3725640"/>
            <a:ext cx="1223640" cy="1047600"/>
          </a:xfrm>
          <a:prstGeom prst="roundRect">
            <a:avLst>
              <a:gd name="adj" fmla="val 10000"/>
            </a:avLst>
          </a:prstGeom>
          <a:solidFill>
            <a:srgbClr val="2DA2BF"/>
          </a:solidFill>
          <a:ln w="55080">
            <a:solidFill>
              <a:srgbClr val="FFFFFF"/>
            </a:solidFill>
            <a:round/>
          </a:ln>
        </p:spPr>
        <p:txBody>
          <a:bodyPr lIns="144720" tIns="175320" rIns="144720" bIns="175680" anchor="ctr"/>
          <a:lstStyle/>
          <a:p>
            <a:pPr algn="ctr">
              <a:lnSpc>
                <a:spcPct val="90000"/>
              </a:lnSpc>
            </a:pPr>
            <a:r>
              <a:rPr lang="en-IN" sz="3800">
                <a:solidFill>
                  <a:srgbClr val="FFFFFF"/>
                </a:solidFill>
                <a:latin typeface="Lucida Sans Unicode"/>
              </a:rPr>
              <a:t>8</a:t>
            </a:r>
            <a:endParaRPr/>
          </a:p>
        </p:txBody>
      </p:sp>
      <p:sp>
        <p:nvSpPr>
          <p:cNvPr id="226" name="CustomShape 9"/>
          <p:cNvSpPr/>
          <p:nvPr/>
        </p:nvSpPr>
        <p:spPr>
          <a:xfrm>
            <a:off x="5562720" y="1447920"/>
            <a:ext cx="609120" cy="1066320"/>
          </a:xfrm>
          <a:prstGeom prst="rightBrace">
            <a:avLst>
              <a:gd name="adj1" fmla="val 8333"/>
              <a:gd name="adj2" fmla="val 50000"/>
            </a:avLst>
          </a:prstGeom>
          <a:noFill/>
          <a:ln w="55080">
            <a:solidFill>
              <a:srgbClr val="DA1F28"/>
            </a:solidFill>
            <a:round/>
          </a:ln>
        </p:spPr>
      </p:sp>
      <p:sp>
        <p:nvSpPr>
          <p:cNvPr id="227" name="CustomShape 10"/>
          <p:cNvSpPr/>
          <p:nvPr/>
        </p:nvSpPr>
        <p:spPr>
          <a:xfrm>
            <a:off x="6324480" y="1219320"/>
            <a:ext cx="2666520" cy="1523520"/>
          </a:xfrm>
          <a:prstGeom prst="rect">
            <a:avLst/>
          </a:prstGeom>
          <a:gradFill>
            <a:gsLst>
              <a:gs pos="0">
                <a:srgbClr val="FFAB9B"/>
              </a:gs>
              <a:gs pos="100000">
                <a:srgbClr val="FFD7D0"/>
              </a:gs>
            </a:gsLst>
            <a:lin ang="16200000"/>
          </a:gradFill>
          <a:ln w="9360">
            <a:solidFill>
              <a:srgbClr val="EB641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2000" b="1">
                <a:solidFill>
                  <a:srgbClr val="000000"/>
                </a:solidFill>
                <a:latin typeface="Lucida Sans Unicode"/>
              </a:rPr>
              <a:t>Phase One</a:t>
            </a:r>
            <a:endParaRPr/>
          </a:p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en-IN" sz="1700">
                <a:solidFill>
                  <a:srgbClr val="000000"/>
                </a:solidFill>
                <a:latin typeface="Lucida Sans Unicode"/>
              </a:rPr>
              <a:t>Sequences divided</a:t>
            </a:r>
            <a:endParaRPr/>
          </a:p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en-IN" sz="1700">
                <a:solidFill>
                  <a:srgbClr val="000000"/>
                </a:solidFill>
                <a:latin typeface="Lucida Sans Unicode"/>
              </a:rPr>
              <a:t>Block synchronization on the CPU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28" name="CustomShape 11"/>
          <p:cNvSpPr/>
          <p:nvPr/>
        </p:nvSpPr>
        <p:spPr>
          <a:xfrm>
            <a:off x="304920" y="1447920"/>
            <a:ext cx="2437920" cy="990360"/>
          </a:xfrm>
          <a:prstGeom prst="rect">
            <a:avLst/>
          </a:prstGeom>
          <a:noFill/>
          <a:ln w="55080">
            <a:solidFill>
              <a:srgbClr val="474B78"/>
            </a:solidFill>
            <a:round/>
          </a:ln>
        </p:spPr>
      </p:sp>
      <p:sp>
        <p:nvSpPr>
          <p:cNvPr id="229" name="CustomShape 12"/>
          <p:cNvSpPr/>
          <p:nvPr/>
        </p:nvSpPr>
        <p:spPr>
          <a:xfrm>
            <a:off x="2895480" y="1447920"/>
            <a:ext cx="2514240" cy="990360"/>
          </a:xfrm>
          <a:prstGeom prst="rect">
            <a:avLst/>
          </a:prstGeom>
          <a:noFill/>
          <a:ln w="55080">
            <a:solidFill>
              <a:srgbClr val="EB641B"/>
            </a:solidFill>
            <a:round/>
          </a:ln>
        </p:spPr>
      </p:sp>
      <p:sp>
        <p:nvSpPr>
          <p:cNvPr id="230" name="CustomShape 13"/>
          <p:cNvSpPr/>
          <p:nvPr/>
        </p:nvSpPr>
        <p:spPr>
          <a:xfrm>
            <a:off x="304920" y="5029200"/>
            <a:ext cx="2437920" cy="990360"/>
          </a:xfrm>
          <a:prstGeom prst="rect">
            <a:avLst/>
          </a:prstGeom>
          <a:noFill/>
          <a:ln w="55080">
            <a:solidFill>
              <a:srgbClr val="474B78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Lucida Sans Unicode"/>
              </a:rPr>
              <a:t>Thread Block 1</a:t>
            </a:r>
            <a:endParaRPr/>
          </a:p>
        </p:txBody>
      </p:sp>
      <p:sp>
        <p:nvSpPr>
          <p:cNvPr id="231" name="CustomShape 14"/>
          <p:cNvSpPr/>
          <p:nvPr/>
        </p:nvSpPr>
        <p:spPr>
          <a:xfrm>
            <a:off x="2895480" y="5029200"/>
            <a:ext cx="2437920" cy="990360"/>
          </a:xfrm>
          <a:prstGeom prst="rect">
            <a:avLst/>
          </a:prstGeom>
          <a:solidFill>
            <a:srgbClr val="FFFFFF"/>
          </a:solidFill>
          <a:ln w="55080">
            <a:solidFill>
              <a:srgbClr val="EB641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Lucida Sans Unicode"/>
              </a:rPr>
              <a:t>Thread Block 2</a:t>
            </a:r>
            <a:endParaRPr/>
          </a:p>
        </p:txBody>
      </p:sp>
      <p:graphicFrame>
        <p:nvGraphicFramePr>
          <p:cNvPr id="232" name="Table 15"/>
          <p:cNvGraphicFramePr/>
          <p:nvPr/>
        </p:nvGraphicFramePr>
        <p:xfrm>
          <a:off x="152280" y="6104880"/>
          <a:ext cx="8838720" cy="576000"/>
        </p:xfrm>
        <a:graphic>
          <a:graphicData uri="http://schemas.openxmlformats.org/drawingml/2006/table">
            <a:tbl>
              <a:tblPr/>
              <a:tblGrid>
                <a:gridCol w="8838720"/>
              </a:tblGrid>
              <a:tr h="576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494429"/>
              </p:ext>
            </p:extLst>
          </p:nvPr>
        </p:nvGraphicFramePr>
        <p:xfrm>
          <a:off x="152280" y="6110576"/>
          <a:ext cx="8838720" cy="645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8720"/>
              </a:tblGrid>
              <a:tr h="6450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100" b="1">
                <a:solidFill>
                  <a:srgbClr val="464646"/>
                </a:solidFill>
                <a:latin typeface="Lucida Sans Unicode"/>
              </a:rPr>
              <a:t>Quicksort</a:t>
            </a:r>
            <a:endParaRPr/>
          </a:p>
        </p:txBody>
      </p:sp>
      <p:sp>
        <p:nvSpPr>
          <p:cNvPr id="234" name="CustomShape 2"/>
          <p:cNvSpPr/>
          <p:nvPr/>
        </p:nvSpPr>
        <p:spPr>
          <a:xfrm>
            <a:off x="306720" y="1449720"/>
            <a:ext cx="5101200" cy="1047600"/>
          </a:xfrm>
          <a:prstGeom prst="roundRect">
            <a:avLst>
              <a:gd name="adj" fmla="val 10000"/>
            </a:avLst>
          </a:prstGeom>
          <a:solidFill>
            <a:srgbClr val="2DA2BF"/>
          </a:solidFill>
          <a:ln w="55080">
            <a:solidFill>
              <a:srgbClr val="FFFFFF"/>
            </a:solidFill>
            <a:round/>
          </a:ln>
        </p:spPr>
        <p:txBody>
          <a:bodyPr lIns="144720" tIns="175320" rIns="144720" bIns="175680" anchor="ctr"/>
          <a:lstStyle/>
          <a:p>
            <a:pPr algn="ctr">
              <a:lnSpc>
                <a:spcPct val="90000"/>
              </a:lnSpc>
            </a:pPr>
            <a:r>
              <a:rPr lang="en-IN" sz="3800">
                <a:solidFill>
                  <a:srgbClr val="FFFFFF"/>
                </a:solidFill>
                <a:latin typeface="Lucida Sans Unicode"/>
              </a:rPr>
              <a:t>5       8       3       2 </a:t>
            </a:r>
            <a:endParaRPr/>
          </a:p>
        </p:txBody>
      </p:sp>
      <p:sp>
        <p:nvSpPr>
          <p:cNvPr id="235" name="CustomShape 3"/>
          <p:cNvSpPr/>
          <p:nvPr/>
        </p:nvSpPr>
        <p:spPr>
          <a:xfrm>
            <a:off x="306720" y="2587680"/>
            <a:ext cx="2499120" cy="1047600"/>
          </a:xfrm>
          <a:prstGeom prst="roundRect">
            <a:avLst>
              <a:gd name="adj" fmla="val 10000"/>
            </a:avLst>
          </a:prstGeom>
          <a:solidFill>
            <a:srgbClr val="2DA2BF"/>
          </a:solidFill>
          <a:ln w="55080">
            <a:solidFill>
              <a:srgbClr val="FFFFFF"/>
            </a:solidFill>
            <a:round/>
          </a:ln>
        </p:spPr>
        <p:txBody>
          <a:bodyPr lIns="144720" tIns="175320" rIns="144720" bIns="175680" anchor="ctr"/>
          <a:lstStyle/>
          <a:p>
            <a:pPr algn="ctr">
              <a:lnSpc>
                <a:spcPct val="90000"/>
              </a:lnSpc>
            </a:pPr>
            <a:r>
              <a:rPr lang="en-IN" sz="3800">
                <a:solidFill>
                  <a:srgbClr val="FFFFFF"/>
                </a:solidFill>
                <a:latin typeface="Lucida Sans Unicode"/>
              </a:rPr>
              <a:t>3       2</a:t>
            </a:r>
            <a:endParaRPr/>
          </a:p>
        </p:txBody>
      </p:sp>
      <p:sp>
        <p:nvSpPr>
          <p:cNvPr id="236" name="CustomShape 4"/>
          <p:cNvSpPr/>
          <p:nvPr/>
        </p:nvSpPr>
        <p:spPr>
          <a:xfrm>
            <a:off x="306720" y="3725640"/>
            <a:ext cx="1223640" cy="1047600"/>
          </a:xfrm>
          <a:prstGeom prst="roundRect">
            <a:avLst>
              <a:gd name="adj" fmla="val 10000"/>
            </a:avLst>
          </a:prstGeom>
          <a:solidFill>
            <a:srgbClr val="2DA2BF"/>
          </a:solidFill>
          <a:ln w="55080">
            <a:solidFill>
              <a:srgbClr val="FFFFFF"/>
            </a:solidFill>
            <a:round/>
          </a:ln>
        </p:spPr>
        <p:txBody>
          <a:bodyPr lIns="144720" tIns="175320" rIns="144720" bIns="175680" anchor="ctr"/>
          <a:lstStyle/>
          <a:p>
            <a:pPr algn="ctr">
              <a:lnSpc>
                <a:spcPct val="90000"/>
              </a:lnSpc>
            </a:pPr>
            <a:r>
              <a:rPr lang="en-IN" sz="3800">
                <a:solidFill>
                  <a:srgbClr val="FFFFFF"/>
                </a:solidFill>
                <a:latin typeface="Lucida Sans Unicode"/>
              </a:rPr>
              <a:t>2</a:t>
            </a:r>
            <a:endParaRPr/>
          </a:p>
        </p:txBody>
      </p:sp>
      <p:sp>
        <p:nvSpPr>
          <p:cNvPr id="237" name="CustomShape 5"/>
          <p:cNvSpPr/>
          <p:nvPr/>
        </p:nvSpPr>
        <p:spPr>
          <a:xfrm>
            <a:off x="1582200" y="3725640"/>
            <a:ext cx="1223640" cy="1047600"/>
          </a:xfrm>
          <a:prstGeom prst="roundRect">
            <a:avLst>
              <a:gd name="adj" fmla="val 10000"/>
            </a:avLst>
          </a:prstGeom>
          <a:solidFill>
            <a:srgbClr val="2DA2BF"/>
          </a:solidFill>
          <a:ln w="55080">
            <a:solidFill>
              <a:srgbClr val="FFFFFF"/>
            </a:solidFill>
            <a:round/>
          </a:ln>
        </p:spPr>
        <p:txBody>
          <a:bodyPr lIns="144720" tIns="175320" rIns="144720" bIns="175680" anchor="ctr"/>
          <a:lstStyle/>
          <a:p>
            <a:pPr algn="ctr">
              <a:lnSpc>
                <a:spcPct val="90000"/>
              </a:lnSpc>
            </a:pPr>
            <a:r>
              <a:rPr lang="en-IN" sz="3800">
                <a:solidFill>
                  <a:srgbClr val="FFFFFF"/>
                </a:solidFill>
                <a:latin typeface="Lucida Sans Unicode"/>
              </a:rPr>
              <a:t>3</a:t>
            </a:r>
            <a:endParaRPr/>
          </a:p>
        </p:txBody>
      </p:sp>
      <p:sp>
        <p:nvSpPr>
          <p:cNvPr id="238" name="CustomShape 6"/>
          <p:cNvSpPr/>
          <p:nvPr/>
        </p:nvSpPr>
        <p:spPr>
          <a:xfrm>
            <a:off x="2908800" y="2587680"/>
            <a:ext cx="2499120" cy="1047600"/>
          </a:xfrm>
          <a:prstGeom prst="roundRect">
            <a:avLst>
              <a:gd name="adj" fmla="val 10000"/>
            </a:avLst>
          </a:prstGeom>
          <a:solidFill>
            <a:srgbClr val="2DA2BF"/>
          </a:solidFill>
          <a:ln w="55080">
            <a:solidFill>
              <a:srgbClr val="FFFFFF"/>
            </a:solidFill>
            <a:round/>
          </a:ln>
        </p:spPr>
        <p:txBody>
          <a:bodyPr lIns="144720" tIns="175320" rIns="144720" bIns="175680" anchor="ctr"/>
          <a:lstStyle/>
          <a:p>
            <a:pPr algn="ctr">
              <a:lnSpc>
                <a:spcPct val="90000"/>
              </a:lnSpc>
            </a:pPr>
            <a:r>
              <a:rPr lang="en-IN" sz="3800">
                <a:solidFill>
                  <a:srgbClr val="FFFFFF"/>
                </a:solidFill>
                <a:latin typeface="Lucida Sans Unicode"/>
              </a:rPr>
              <a:t>5       8</a:t>
            </a:r>
            <a:endParaRPr/>
          </a:p>
        </p:txBody>
      </p:sp>
      <p:sp>
        <p:nvSpPr>
          <p:cNvPr id="239" name="CustomShape 7"/>
          <p:cNvSpPr/>
          <p:nvPr/>
        </p:nvSpPr>
        <p:spPr>
          <a:xfrm>
            <a:off x="2908800" y="3725640"/>
            <a:ext cx="1223640" cy="1047600"/>
          </a:xfrm>
          <a:prstGeom prst="roundRect">
            <a:avLst>
              <a:gd name="adj" fmla="val 10000"/>
            </a:avLst>
          </a:prstGeom>
          <a:solidFill>
            <a:srgbClr val="2DA2BF"/>
          </a:solidFill>
          <a:ln w="55080">
            <a:solidFill>
              <a:srgbClr val="FFFFFF"/>
            </a:solidFill>
            <a:round/>
          </a:ln>
        </p:spPr>
        <p:txBody>
          <a:bodyPr lIns="144720" tIns="175320" rIns="144720" bIns="175680" anchor="ctr"/>
          <a:lstStyle/>
          <a:p>
            <a:pPr algn="ctr">
              <a:lnSpc>
                <a:spcPct val="90000"/>
              </a:lnSpc>
            </a:pPr>
            <a:r>
              <a:rPr lang="en-IN" sz="3800">
                <a:solidFill>
                  <a:srgbClr val="FFFFFF"/>
                </a:solidFill>
                <a:latin typeface="Lucida Sans Unicode"/>
              </a:rPr>
              <a:t>5</a:t>
            </a:r>
            <a:endParaRPr/>
          </a:p>
        </p:txBody>
      </p:sp>
      <p:sp>
        <p:nvSpPr>
          <p:cNvPr id="240" name="CustomShape 8"/>
          <p:cNvSpPr/>
          <p:nvPr/>
        </p:nvSpPr>
        <p:spPr>
          <a:xfrm>
            <a:off x="4184280" y="3725640"/>
            <a:ext cx="1223640" cy="1047600"/>
          </a:xfrm>
          <a:prstGeom prst="roundRect">
            <a:avLst>
              <a:gd name="adj" fmla="val 10000"/>
            </a:avLst>
          </a:prstGeom>
          <a:solidFill>
            <a:srgbClr val="2DA2BF"/>
          </a:solidFill>
          <a:ln w="55080">
            <a:solidFill>
              <a:srgbClr val="FFFFFF"/>
            </a:solidFill>
            <a:round/>
          </a:ln>
        </p:spPr>
        <p:txBody>
          <a:bodyPr lIns="144720" tIns="175320" rIns="144720" bIns="175680" anchor="ctr"/>
          <a:lstStyle/>
          <a:p>
            <a:pPr algn="ctr">
              <a:lnSpc>
                <a:spcPct val="90000"/>
              </a:lnSpc>
            </a:pPr>
            <a:r>
              <a:rPr lang="en-IN" sz="3800">
                <a:solidFill>
                  <a:srgbClr val="FFFFFF"/>
                </a:solidFill>
                <a:latin typeface="Lucida Sans Unicode"/>
              </a:rPr>
              <a:t>8</a:t>
            </a:r>
            <a:endParaRPr/>
          </a:p>
        </p:txBody>
      </p:sp>
      <p:sp>
        <p:nvSpPr>
          <p:cNvPr id="241" name="CustomShape 9"/>
          <p:cNvSpPr/>
          <p:nvPr/>
        </p:nvSpPr>
        <p:spPr>
          <a:xfrm>
            <a:off x="5562720" y="2590920"/>
            <a:ext cx="609120" cy="1066320"/>
          </a:xfrm>
          <a:prstGeom prst="rightBrace">
            <a:avLst>
              <a:gd name="adj1" fmla="val 8333"/>
              <a:gd name="adj2" fmla="val 50000"/>
            </a:avLst>
          </a:prstGeom>
          <a:noFill/>
          <a:ln w="55080">
            <a:solidFill>
              <a:srgbClr val="DA1F28"/>
            </a:solidFill>
            <a:round/>
          </a:ln>
        </p:spPr>
      </p:sp>
      <p:sp>
        <p:nvSpPr>
          <p:cNvPr id="242" name="CustomShape 10"/>
          <p:cNvSpPr/>
          <p:nvPr/>
        </p:nvSpPr>
        <p:spPr>
          <a:xfrm>
            <a:off x="6324480" y="2362320"/>
            <a:ext cx="2666520" cy="1523520"/>
          </a:xfrm>
          <a:prstGeom prst="rect">
            <a:avLst/>
          </a:prstGeom>
          <a:gradFill>
            <a:gsLst>
              <a:gs pos="0">
                <a:srgbClr val="FFAB9B"/>
              </a:gs>
              <a:gs pos="100000">
                <a:srgbClr val="FFD7D0"/>
              </a:gs>
            </a:gsLst>
            <a:lin ang="16200000"/>
          </a:gradFill>
          <a:ln w="9360">
            <a:solidFill>
              <a:srgbClr val="EB641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000" b="1">
                <a:solidFill>
                  <a:srgbClr val="000000"/>
                </a:solidFill>
                <a:latin typeface="Lucida Sans Unicode"/>
              </a:rPr>
              <a:t>Phase Two</a:t>
            </a:r>
            <a:endParaRPr/>
          </a:p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en-IN" sz="1700">
                <a:solidFill>
                  <a:srgbClr val="000000"/>
                </a:solidFill>
                <a:latin typeface="Lucida Sans Unicode"/>
              </a:rPr>
              <a:t>Each block is assigned own sequence</a:t>
            </a:r>
            <a:endParaRPr/>
          </a:p>
          <a:p>
            <a:pPr algn="ctr">
              <a:lnSpc>
                <a:spcPct val="100000"/>
              </a:lnSpc>
              <a:buFont typeface="Arial"/>
              <a:buChar char="•"/>
            </a:pPr>
            <a:r>
              <a:rPr lang="en-IN" sz="1700">
                <a:solidFill>
                  <a:srgbClr val="000000"/>
                </a:solidFill>
                <a:latin typeface="Lucida Sans Unicode"/>
              </a:rPr>
              <a:t>Run entirely on GPU</a:t>
            </a:r>
            <a:endParaRPr/>
          </a:p>
        </p:txBody>
      </p:sp>
      <p:sp>
        <p:nvSpPr>
          <p:cNvPr id="243" name="CustomShape 11"/>
          <p:cNvSpPr/>
          <p:nvPr/>
        </p:nvSpPr>
        <p:spPr>
          <a:xfrm>
            <a:off x="304920" y="1447920"/>
            <a:ext cx="2437920" cy="990360"/>
          </a:xfrm>
          <a:prstGeom prst="rect">
            <a:avLst/>
          </a:prstGeom>
          <a:noFill/>
          <a:ln w="55080">
            <a:solidFill>
              <a:srgbClr val="474B78"/>
            </a:solidFill>
            <a:round/>
          </a:ln>
        </p:spPr>
      </p:sp>
      <p:sp>
        <p:nvSpPr>
          <p:cNvPr id="244" name="CustomShape 12"/>
          <p:cNvSpPr/>
          <p:nvPr/>
        </p:nvSpPr>
        <p:spPr>
          <a:xfrm>
            <a:off x="2895480" y="1447920"/>
            <a:ext cx="2514240" cy="990360"/>
          </a:xfrm>
          <a:prstGeom prst="rect">
            <a:avLst/>
          </a:prstGeom>
          <a:noFill/>
          <a:ln w="55080">
            <a:solidFill>
              <a:srgbClr val="EB641B"/>
            </a:solidFill>
            <a:round/>
          </a:ln>
        </p:spPr>
      </p:sp>
      <p:sp>
        <p:nvSpPr>
          <p:cNvPr id="245" name="CustomShape 13"/>
          <p:cNvSpPr/>
          <p:nvPr/>
        </p:nvSpPr>
        <p:spPr>
          <a:xfrm>
            <a:off x="304920" y="2590920"/>
            <a:ext cx="2437920" cy="990360"/>
          </a:xfrm>
          <a:prstGeom prst="rect">
            <a:avLst/>
          </a:prstGeom>
          <a:noFill/>
          <a:ln w="55080">
            <a:solidFill>
              <a:srgbClr val="474B78"/>
            </a:solidFill>
            <a:round/>
          </a:ln>
        </p:spPr>
      </p:sp>
      <p:sp>
        <p:nvSpPr>
          <p:cNvPr id="246" name="CustomShape 14"/>
          <p:cNvSpPr/>
          <p:nvPr/>
        </p:nvSpPr>
        <p:spPr>
          <a:xfrm>
            <a:off x="2895480" y="2590920"/>
            <a:ext cx="2514240" cy="990360"/>
          </a:xfrm>
          <a:prstGeom prst="rect">
            <a:avLst/>
          </a:prstGeom>
          <a:noFill/>
          <a:ln w="55080">
            <a:solidFill>
              <a:srgbClr val="EB641B"/>
            </a:solidFill>
            <a:round/>
          </a:ln>
        </p:spPr>
      </p:sp>
      <p:sp>
        <p:nvSpPr>
          <p:cNvPr id="247" name="CustomShape 15"/>
          <p:cNvSpPr/>
          <p:nvPr/>
        </p:nvSpPr>
        <p:spPr>
          <a:xfrm>
            <a:off x="304920" y="5029200"/>
            <a:ext cx="2437920" cy="990360"/>
          </a:xfrm>
          <a:prstGeom prst="rect">
            <a:avLst/>
          </a:prstGeom>
          <a:noFill/>
          <a:ln w="55080">
            <a:solidFill>
              <a:srgbClr val="474B78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Lucida Sans Unicode"/>
              </a:rPr>
              <a:t>Thread Block 1</a:t>
            </a:r>
            <a:endParaRPr/>
          </a:p>
        </p:txBody>
      </p:sp>
      <p:sp>
        <p:nvSpPr>
          <p:cNvPr id="248" name="CustomShape 16"/>
          <p:cNvSpPr/>
          <p:nvPr/>
        </p:nvSpPr>
        <p:spPr>
          <a:xfrm>
            <a:off x="2895480" y="5029200"/>
            <a:ext cx="2437920" cy="990360"/>
          </a:xfrm>
          <a:prstGeom prst="rect">
            <a:avLst/>
          </a:prstGeom>
          <a:solidFill>
            <a:srgbClr val="FFFFFF"/>
          </a:solidFill>
          <a:ln w="55080">
            <a:solidFill>
              <a:srgbClr val="EB641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Lucida Sans Unicode"/>
              </a:rPr>
              <a:t>Thread Block 2</a:t>
            </a:r>
            <a:endParaRPr/>
          </a:p>
        </p:txBody>
      </p:sp>
      <p:graphicFrame>
        <p:nvGraphicFramePr>
          <p:cNvPr id="249" name="Table 17"/>
          <p:cNvGraphicFramePr/>
          <p:nvPr/>
        </p:nvGraphicFramePr>
        <p:xfrm>
          <a:off x="152280" y="6104880"/>
          <a:ext cx="8838720" cy="576000"/>
        </p:xfrm>
        <a:graphic>
          <a:graphicData uri="http://schemas.openxmlformats.org/drawingml/2006/table">
            <a:tbl>
              <a:tblPr/>
              <a:tblGrid>
                <a:gridCol w="8838720"/>
              </a:tblGrid>
              <a:tr h="576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600" b="1" dirty="0">
                <a:latin typeface="Lucida Sans Unicode"/>
              </a:rPr>
              <a:t>PSEUDO CODE</a:t>
            </a:r>
            <a:endParaRPr sz="3600" b="1" dirty="0"/>
          </a:p>
        </p:txBody>
      </p:sp>
      <p:pic>
        <p:nvPicPr>
          <p:cNvPr id="251" name="Picture 250"/>
          <p:cNvPicPr/>
          <p:nvPr/>
        </p:nvPicPr>
        <p:blipFill>
          <a:blip r:embed="rId2"/>
          <a:stretch>
            <a:fillRect/>
          </a:stretch>
        </p:blipFill>
        <p:spPr>
          <a:xfrm>
            <a:off x="107820" y="1417320"/>
            <a:ext cx="8928000" cy="5350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52280" y="1186200"/>
            <a:ext cx="883872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dirty="0">
                <a:solidFill>
                  <a:srgbClr val="000000"/>
                </a:solidFill>
                <a:latin typeface="Lucida Sans Unicode"/>
              </a:rPr>
              <a:t>System Model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dirty="0">
                <a:solidFill>
                  <a:srgbClr val="000000"/>
                </a:solidFill>
                <a:latin typeface="Lucida Sans Unicode"/>
              </a:rPr>
              <a:t>The Algorithm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3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100" b="1">
                <a:solidFill>
                  <a:srgbClr val="464646"/>
                </a:solidFill>
                <a:latin typeface="Lucida Sans Unicode"/>
              </a:rPr>
              <a:t>Overview</a:t>
            </a:r>
            <a:endParaRPr/>
          </a:p>
        </p:txBody>
      </p:sp>
      <p:sp>
        <p:nvSpPr>
          <p:cNvPr id="137" name="CustomShape 3"/>
          <p:cNvSpPr/>
          <p:nvPr/>
        </p:nvSpPr>
        <p:spPr>
          <a:xfrm>
            <a:off x="3430080" y="2972880"/>
            <a:ext cx="2512440" cy="427320"/>
          </a:xfrm>
          <a:prstGeom prst="roundRect">
            <a:avLst>
              <a:gd name="adj" fmla="val 10000"/>
            </a:avLst>
          </a:prstGeom>
          <a:solidFill>
            <a:srgbClr val="2DA2BF"/>
          </a:solidFill>
          <a:ln w="55080">
            <a:solidFill>
              <a:srgbClr val="FFFFFF"/>
            </a:solidFill>
            <a:round/>
          </a:ln>
        </p:spPr>
        <p:txBody>
          <a:bodyPr lIns="57240" tIns="69840" rIns="57240" bIns="69840" anchor="ctr"/>
          <a:lstStyle/>
          <a:p>
            <a:pPr algn="ctr">
              <a:lnSpc>
                <a:spcPct val="90000"/>
              </a:lnSpc>
            </a:pPr>
            <a:r>
              <a:rPr lang="en-IN" sz="1500">
                <a:solidFill>
                  <a:srgbClr val="FFFFFF"/>
                </a:solidFill>
                <a:latin typeface="Lucida Sans Unicode"/>
              </a:rPr>
              <a:t>5        8        3        2</a:t>
            </a:r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3430080" y="3444120"/>
            <a:ext cx="1230840" cy="427320"/>
          </a:xfrm>
          <a:prstGeom prst="roundRect">
            <a:avLst>
              <a:gd name="adj" fmla="val 10000"/>
            </a:avLst>
          </a:prstGeom>
          <a:solidFill>
            <a:srgbClr val="2DA2BF"/>
          </a:solidFill>
          <a:ln w="55080">
            <a:solidFill>
              <a:srgbClr val="FFFFFF"/>
            </a:solidFill>
            <a:round/>
          </a:ln>
        </p:spPr>
        <p:txBody>
          <a:bodyPr lIns="57240" tIns="69840" rIns="57240" bIns="69840" anchor="ctr"/>
          <a:lstStyle/>
          <a:p>
            <a:pPr algn="ctr">
              <a:lnSpc>
                <a:spcPct val="90000"/>
              </a:lnSpc>
            </a:pPr>
            <a:r>
              <a:rPr lang="en-IN" sz="1500" dirty="0">
                <a:solidFill>
                  <a:srgbClr val="FFFFFF"/>
                </a:solidFill>
                <a:latin typeface="Lucida Sans Unicode"/>
              </a:rPr>
              <a:t>3        2</a:t>
            </a:r>
            <a:endParaRPr dirty="0"/>
          </a:p>
        </p:txBody>
      </p:sp>
      <p:sp>
        <p:nvSpPr>
          <p:cNvPr id="139" name="CustomShape 5"/>
          <p:cNvSpPr/>
          <p:nvPr/>
        </p:nvSpPr>
        <p:spPr>
          <a:xfrm>
            <a:off x="3430080" y="3915720"/>
            <a:ext cx="602640" cy="427320"/>
          </a:xfrm>
          <a:prstGeom prst="roundRect">
            <a:avLst>
              <a:gd name="adj" fmla="val 10000"/>
            </a:avLst>
          </a:prstGeom>
          <a:solidFill>
            <a:srgbClr val="2DA2BF"/>
          </a:solidFill>
          <a:ln w="55080">
            <a:solidFill>
              <a:srgbClr val="FFFFFF"/>
            </a:solidFill>
            <a:round/>
          </a:ln>
        </p:spPr>
        <p:txBody>
          <a:bodyPr lIns="57240" tIns="69840" rIns="57240" bIns="69840" anchor="ctr"/>
          <a:lstStyle/>
          <a:p>
            <a:pPr algn="ctr">
              <a:lnSpc>
                <a:spcPct val="90000"/>
              </a:lnSpc>
            </a:pPr>
            <a:r>
              <a:rPr lang="en-IN" sz="1500">
                <a:solidFill>
                  <a:srgbClr val="FFFFFF"/>
                </a:solidFill>
                <a:latin typeface="Lucida Sans Unicode"/>
              </a:rPr>
              <a:t>2</a:t>
            </a:r>
            <a:endParaRPr/>
          </a:p>
        </p:txBody>
      </p:sp>
      <p:sp>
        <p:nvSpPr>
          <p:cNvPr id="140" name="CustomShape 6"/>
          <p:cNvSpPr/>
          <p:nvPr/>
        </p:nvSpPr>
        <p:spPr>
          <a:xfrm>
            <a:off x="4058280" y="3915720"/>
            <a:ext cx="602640" cy="427320"/>
          </a:xfrm>
          <a:prstGeom prst="roundRect">
            <a:avLst>
              <a:gd name="adj" fmla="val 10000"/>
            </a:avLst>
          </a:prstGeom>
          <a:solidFill>
            <a:srgbClr val="2DA2BF"/>
          </a:solidFill>
          <a:ln w="55080">
            <a:solidFill>
              <a:srgbClr val="FFFFFF"/>
            </a:solidFill>
            <a:round/>
          </a:ln>
        </p:spPr>
        <p:txBody>
          <a:bodyPr lIns="57240" tIns="69840" rIns="57240" bIns="69840" anchor="ctr"/>
          <a:lstStyle/>
          <a:p>
            <a:pPr algn="ctr">
              <a:lnSpc>
                <a:spcPct val="90000"/>
              </a:lnSpc>
            </a:pPr>
            <a:r>
              <a:rPr lang="en-IN" sz="1500">
                <a:solidFill>
                  <a:srgbClr val="FFFFFF"/>
                </a:solidFill>
                <a:latin typeface="Lucida Sans Unicode"/>
              </a:rPr>
              <a:t>3</a:t>
            </a:r>
            <a:endParaRPr/>
          </a:p>
        </p:txBody>
      </p:sp>
      <p:sp>
        <p:nvSpPr>
          <p:cNvPr id="141" name="CustomShape 7"/>
          <p:cNvSpPr/>
          <p:nvPr/>
        </p:nvSpPr>
        <p:spPr>
          <a:xfrm>
            <a:off x="4711680" y="3444120"/>
            <a:ext cx="1230840" cy="427320"/>
          </a:xfrm>
          <a:prstGeom prst="roundRect">
            <a:avLst>
              <a:gd name="adj" fmla="val 10000"/>
            </a:avLst>
          </a:prstGeom>
          <a:solidFill>
            <a:srgbClr val="2DA2BF"/>
          </a:solidFill>
          <a:ln w="55080">
            <a:solidFill>
              <a:srgbClr val="FFFFFF"/>
            </a:solidFill>
            <a:round/>
          </a:ln>
        </p:spPr>
        <p:txBody>
          <a:bodyPr lIns="57240" tIns="69840" rIns="57240" bIns="69840" anchor="ctr"/>
          <a:lstStyle/>
          <a:p>
            <a:pPr algn="ctr">
              <a:lnSpc>
                <a:spcPct val="90000"/>
              </a:lnSpc>
            </a:pPr>
            <a:r>
              <a:rPr lang="en-IN" sz="1500">
                <a:solidFill>
                  <a:srgbClr val="FFFFFF"/>
                </a:solidFill>
                <a:latin typeface="Lucida Sans Unicode"/>
              </a:rPr>
              <a:t>5        8</a:t>
            </a:r>
            <a:endParaRPr/>
          </a:p>
        </p:txBody>
      </p:sp>
      <p:sp>
        <p:nvSpPr>
          <p:cNvPr id="142" name="CustomShape 8"/>
          <p:cNvSpPr/>
          <p:nvPr/>
        </p:nvSpPr>
        <p:spPr>
          <a:xfrm>
            <a:off x="4711680" y="3915720"/>
            <a:ext cx="602640" cy="427320"/>
          </a:xfrm>
          <a:prstGeom prst="roundRect">
            <a:avLst>
              <a:gd name="adj" fmla="val 10000"/>
            </a:avLst>
          </a:prstGeom>
          <a:solidFill>
            <a:srgbClr val="2DA2BF"/>
          </a:solidFill>
          <a:ln w="55080">
            <a:solidFill>
              <a:srgbClr val="FFFFFF"/>
            </a:solidFill>
            <a:round/>
          </a:ln>
        </p:spPr>
        <p:txBody>
          <a:bodyPr lIns="57240" tIns="69840" rIns="57240" bIns="69840" anchor="ctr"/>
          <a:lstStyle/>
          <a:p>
            <a:pPr algn="ctr">
              <a:lnSpc>
                <a:spcPct val="90000"/>
              </a:lnSpc>
            </a:pPr>
            <a:r>
              <a:rPr lang="en-IN" sz="1500">
                <a:solidFill>
                  <a:srgbClr val="FFFFFF"/>
                </a:solidFill>
                <a:latin typeface="Lucida Sans Unicode"/>
              </a:rPr>
              <a:t>5</a:t>
            </a:r>
            <a:endParaRPr/>
          </a:p>
        </p:txBody>
      </p:sp>
      <p:sp>
        <p:nvSpPr>
          <p:cNvPr id="143" name="CustomShape 9"/>
          <p:cNvSpPr/>
          <p:nvPr/>
        </p:nvSpPr>
        <p:spPr>
          <a:xfrm>
            <a:off x="5339880" y="3915720"/>
            <a:ext cx="602640" cy="427320"/>
          </a:xfrm>
          <a:prstGeom prst="roundRect">
            <a:avLst>
              <a:gd name="adj" fmla="val 10000"/>
            </a:avLst>
          </a:prstGeom>
          <a:solidFill>
            <a:srgbClr val="2DA2BF"/>
          </a:solidFill>
          <a:ln w="55080">
            <a:solidFill>
              <a:srgbClr val="FFFFFF"/>
            </a:solidFill>
            <a:round/>
          </a:ln>
        </p:spPr>
        <p:txBody>
          <a:bodyPr lIns="57240" tIns="69840" rIns="57240" bIns="69840" anchor="ctr"/>
          <a:lstStyle/>
          <a:p>
            <a:pPr algn="ctr">
              <a:lnSpc>
                <a:spcPct val="90000"/>
              </a:lnSpc>
            </a:pPr>
            <a:r>
              <a:rPr lang="en-IN" sz="1500">
                <a:solidFill>
                  <a:srgbClr val="FFFFFF"/>
                </a:solidFill>
                <a:latin typeface="Lucida Sans Unicode"/>
              </a:rPr>
              <a:t>8</a:t>
            </a:r>
            <a:endParaRPr/>
          </a:p>
        </p:txBody>
      </p:sp>
      <p:pic>
        <p:nvPicPr>
          <p:cNvPr id="14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638340" y="1017720"/>
            <a:ext cx="2146680" cy="1439640"/>
          </a:xfrm>
          <a:prstGeom prst="rect">
            <a:avLst/>
          </a:prstGeom>
          <a:ln>
            <a:noFill/>
          </a:ln>
        </p:spPr>
      </p:pic>
      <p:graphicFrame>
        <p:nvGraphicFramePr>
          <p:cNvPr id="145" name="Table 10"/>
          <p:cNvGraphicFramePr/>
          <p:nvPr/>
        </p:nvGraphicFramePr>
        <p:xfrm>
          <a:off x="152280" y="6104880"/>
          <a:ext cx="8838720" cy="576000"/>
        </p:xfrm>
        <a:graphic>
          <a:graphicData uri="http://schemas.openxmlformats.org/drawingml/2006/table">
            <a:tbl>
              <a:tblPr/>
              <a:tblGrid>
                <a:gridCol w="8838720"/>
              </a:tblGrid>
              <a:tr h="576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155308"/>
              </p:ext>
            </p:extLst>
          </p:nvPr>
        </p:nvGraphicFramePr>
        <p:xfrm>
          <a:off x="152280" y="6110576"/>
          <a:ext cx="8838720" cy="645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8720"/>
              </a:tblGrid>
              <a:tr h="6450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152280" y="1481400"/>
            <a:ext cx="883872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dirty="0">
                <a:solidFill>
                  <a:srgbClr val="000000"/>
                </a:solidFill>
                <a:latin typeface="Lucida Sans Unicode"/>
              </a:rPr>
              <a:t>System Model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47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100" b="1">
                <a:solidFill>
                  <a:srgbClr val="464646"/>
                </a:solidFill>
                <a:latin typeface="Lucida Sans Unicode"/>
              </a:rPr>
              <a:t>System Model</a:t>
            </a:r>
            <a:endParaRPr/>
          </a:p>
        </p:txBody>
      </p:sp>
      <p:pic>
        <p:nvPicPr>
          <p:cNvPr id="14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2895480"/>
            <a:ext cx="2146680" cy="1439640"/>
          </a:xfrm>
          <a:prstGeom prst="rect">
            <a:avLst/>
          </a:prstGeom>
          <a:ln>
            <a:noFill/>
          </a:ln>
        </p:spPr>
      </p:pic>
      <p:graphicFrame>
        <p:nvGraphicFramePr>
          <p:cNvPr id="149" name="Table 3"/>
          <p:cNvGraphicFramePr/>
          <p:nvPr>
            <p:extLst>
              <p:ext uri="{D42A27DB-BD31-4B8C-83A1-F6EECF244321}">
                <p14:modId xmlns:p14="http://schemas.microsoft.com/office/powerpoint/2010/main" val="3237417930"/>
              </p:ext>
            </p:extLst>
          </p:nvPr>
        </p:nvGraphicFramePr>
        <p:xfrm>
          <a:off x="152280" y="6104880"/>
          <a:ext cx="8838720" cy="576000"/>
        </p:xfrm>
        <a:graphic>
          <a:graphicData uri="http://schemas.openxmlformats.org/drawingml/2006/table">
            <a:tbl>
              <a:tblPr/>
              <a:tblGrid>
                <a:gridCol w="8838720"/>
              </a:tblGrid>
              <a:tr h="576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494429"/>
              </p:ext>
            </p:extLst>
          </p:nvPr>
        </p:nvGraphicFramePr>
        <p:xfrm>
          <a:off x="152280" y="6110576"/>
          <a:ext cx="8838720" cy="645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8720"/>
              </a:tblGrid>
              <a:tr h="6450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2728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100" b="1">
                <a:solidFill>
                  <a:srgbClr val="464646"/>
                </a:solidFill>
                <a:latin typeface="Lucida Sans Unicode"/>
              </a:rPr>
              <a:t>CPU vs. GPU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457200" y="5410080"/>
            <a:ext cx="4039920" cy="761760"/>
          </a:xfrm>
          <a:prstGeom prst="rect">
            <a:avLst/>
          </a:prstGeom>
        </p:spPr>
        <p:txBody>
          <a:bodyPr lIns="18288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Lucida Sans Unicode"/>
              </a:rPr>
              <a:t>Normal processors</a:t>
            </a:r>
            <a:endParaRPr/>
          </a:p>
        </p:txBody>
      </p:sp>
      <p:sp>
        <p:nvSpPr>
          <p:cNvPr id="152" name="TextShape 3"/>
          <p:cNvSpPr txBox="1"/>
          <p:nvPr/>
        </p:nvSpPr>
        <p:spPr>
          <a:xfrm>
            <a:off x="4645080" y="5410080"/>
            <a:ext cx="4041360" cy="761760"/>
          </a:xfrm>
          <a:prstGeom prst="rect">
            <a:avLst/>
          </a:prstGeom>
        </p:spPr>
        <p:txBody>
          <a:bodyPr lIns="18288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Lucida Sans Unicode"/>
              </a:rPr>
              <a:t>Graphics processors</a:t>
            </a:r>
            <a:endParaRPr/>
          </a:p>
        </p:txBody>
      </p:sp>
      <p:sp>
        <p:nvSpPr>
          <p:cNvPr id="153" name="TextShape 4"/>
          <p:cNvSpPr txBox="1"/>
          <p:nvPr/>
        </p:nvSpPr>
        <p:spPr>
          <a:xfrm>
            <a:off x="457200" y="1444320"/>
            <a:ext cx="4042440" cy="39412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Multi-core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Large cache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Few threads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Speculative execution</a:t>
            </a:r>
            <a:endParaRPr/>
          </a:p>
        </p:txBody>
      </p:sp>
      <p:sp>
        <p:nvSpPr>
          <p:cNvPr id="154" name="TextShape 5"/>
          <p:cNvSpPr txBox="1"/>
          <p:nvPr/>
        </p:nvSpPr>
        <p:spPr>
          <a:xfrm>
            <a:off x="4645080" y="1444320"/>
            <a:ext cx="4498560" cy="39412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Many-core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Small cache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Wide and fast memory bus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400">
                <a:solidFill>
                  <a:srgbClr val="000000"/>
                </a:solidFill>
                <a:latin typeface="Lucida Sans Unicode"/>
              </a:rPr>
              <a:t>Thousands of threads hides memory latency</a:t>
            </a:r>
            <a:endParaRPr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494429"/>
              </p:ext>
            </p:extLst>
          </p:nvPr>
        </p:nvGraphicFramePr>
        <p:xfrm>
          <a:off x="152280" y="6110576"/>
          <a:ext cx="8838720" cy="645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8720"/>
              </a:tblGrid>
              <a:tr h="6450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Designed for general purpose computation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Extensions to C/C++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100" b="1">
                <a:solidFill>
                  <a:srgbClr val="464646"/>
                </a:solidFill>
                <a:latin typeface="Lucida Sans Unicode"/>
              </a:rPr>
              <a:t>CUDA</a:t>
            </a:r>
            <a:endParaRPr/>
          </a:p>
        </p:txBody>
      </p:sp>
      <p:pic>
        <p:nvPicPr>
          <p:cNvPr id="157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733920" y="2819520"/>
            <a:ext cx="5067000" cy="3398040"/>
          </a:xfrm>
          <a:prstGeom prst="rect">
            <a:avLst/>
          </a:prstGeom>
          <a:ln>
            <a:noFill/>
          </a:ln>
        </p:spPr>
      </p:pic>
      <p:graphicFrame>
        <p:nvGraphicFramePr>
          <p:cNvPr id="158" name="Table 3"/>
          <p:cNvGraphicFramePr/>
          <p:nvPr/>
        </p:nvGraphicFramePr>
        <p:xfrm>
          <a:off x="152280" y="6104880"/>
          <a:ext cx="8838720" cy="576000"/>
        </p:xfrm>
        <a:graphic>
          <a:graphicData uri="http://schemas.openxmlformats.org/drawingml/2006/table">
            <a:tbl>
              <a:tblPr/>
              <a:tblGrid>
                <a:gridCol w="8838720"/>
              </a:tblGrid>
              <a:tr h="576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494429"/>
              </p:ext>
            </p:extLst>
          </p:nvPr>
        </p:nvGraphicFramePr>
        <p:xfrm>
          <a:off x="152280" y="6110576"/>
          <a:ext cx="8838720" cy="645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8720"/>
              </a:tblGrid>
              <a:tr h="6450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100" b="1">
                <a:solidFill>
                  <a:srgbClr val="464646"/>
                </a:solidFill>
                <a:latin typeface="Lucida Sans Unicode"/>
              </a:rPr>
              <a:t>System Model – Global Memory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609480" y="1371600"/>
            <a:ext cx="7848360" cy="609120"/>
          </a:xfrm>
          <a:prstGeom prst="rect">
            <a:avLst/>
          </a:prstGeom>
          <a:solidFill>
            <a:srgbClr val="EB641B"/>
          </a:solidFill>
          <a:ln w="55080">
            <a:solidFill>
              <a:srgbClr val="AD4913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000">
                <a:solidFill>
                  <a:srgbClr val="FFFFFF"/>
                </a:solidFill>
                <a:latin typeface="Lucida Sans Unicode"/>
              </a:rPr>
              <a:t>Global Memory</a:t>
            </a:r>
            <a:endParaRPr/>
          </a:p>
        </p:txBody>
      </p:sp>
      <p:graphicFrame>
        <p:nvGraphicFramePr>
          <p:cNvPr id="161" name="Table 3"/>
          <p:cNvGraphicFramePr/>
          <p:nvPr/>
        </p:nvGraphicFramePr>
        <p:xfrm>
          <a:off x="152280" y="6104880"/>
          <a:ext cx="8838720" cy="576000"/>
        </p:xfrm>
        <a:graphic>
          <a:graphicData uri="http://schemas.openxmlformats.org/drawingml/2006/table">
            <a:tbl>
              <a:tblPr/>
              <a:tblGrid>
                <a:gridCol w="8838720"/>
              </a:tblGrid>
              <a:tr h="576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494429"/>
              </p:ext>
            </p:extLst>
          </p:nvPr>
        </p:nvGraphicFramePr>
        <p:xfrm>
          <a:off x="152280" y="6110576"/>
          <a:ext cx="8838720" cy="645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8720"/>
              </a:tblGrid>
              <a:tr h="6450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100" b="1">
                <a:solidFill>
                  <a:srgbClr val="464646"/>
                </a:solidFill>
                <a:latin typeface="Lucida Sans Unicode"/>
              </a:rPr>
              <a:t>System Model – Shared Memory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609480" y="1371600"/>
            <a:ext cx="7848360" cy="609120"/>
          </a:xfrm>
          <a:prstGeom prst="rect">
            <a:avLst/>
          </a:prstGeom>
          <a:solidFill>
            <a:srgbClr val="EB641B"/>
          </a:solidFill>
          <a:ln w="55080">
            <a:solidFill>
              <a:srgbClr val="AD4913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000">
                <a:solidFill>
                  <a:srgbClr val="FFFFFF"/>
                </a:solidFill>
                <a:latin typeface="Lucida Sans Unicode"/>
              </a:rPr>
              <a:t>Global Memory</a:t>
            </a:r>
            <a:endParaRPr/>
          </a:p>
        </p:txBody>
      </p:sp>
      <p:sp>
        <p:nvSpPr>
          <p:cNvPr id="164" name="CustomShape 3"/>
          <p:cNvSpPr/>
          <p:nvPr/>
        </p:nvSpPr>
        <p:spPr>
          <a:xfrm>
            <a:off x="609480" y="2133720"/>
            <a:ext cx="3809520" cy="2971440"/>
          </a:xfrm>
          <a:prstGeom prst="rect">
            <a:avLst/>
          </a:prstGeom>
          <a:gradFill>
            <a:gsLst>
              <a:gs pos="0">
                <a:srgbClr val="FFAB9B"/>
              </a:gs>
              <a:gs pos="100000">
                <a:srgbClr val="FFD7D0"/>
              </a:gs>
            </a:gsLst>
            <a:lin ang="16200000"/>
          </a:gradFill>
          <a:ln w="9360">
            <a:solidFill>
              <a:srgbClr val="EB641B"/>
            </a:solidFill>
            <a:rou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000000"/>
                </a:solidFill>
                <a:latin typeface="Lucida Sans Unicode"/>
              </a:rPr>
              <a:t>Multiprocessor 0</a:t>
            </a:r>
            <a:endParaRPr/>
          </a:p>
        </p:txBody>
      </p:sp>
      <p:sp>
        <p:nvSpPr>
          <p:cNvPr id="165" name="CustomShape 4"/>
          <p:cNvSpPr/>
          <p:nvPr/>
        </p:nvSpPr>
        <p:spPr>
          <a:xfrm>
            <a:off x="4648320" y="2133720"/>
            <a:ext cx="3809520" cy="2971440"/>
          </a:xfrm>
          <a:prstGeom prst="rect">
            <a:avLst/>
          </a:prstGeom>
          <a:gradFill>
            <a:gsLst>
              <a:gs pos="0">
                <a:srgbClr val="FFAB9B"/>
              </a:gs>
              <a:gs pos="100000">
                <a:srgbClr val="FFD7D0"/>
              </a:gs>
            </a:gsLst>
            <a:lin ang="16200000"/>
          </a:gradFill>
          <a:ln w="9360">
            <a:solidFill>
              <a:srgbClr val="EB641B"/>
            </a:solidFill>
            <a:rou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000000"/>
                </a:solidFill>
                <a:latin typeface="Lucida Sans Unicode"/>
              </a:rPr>
              <a:t>Multiprocessor 1</a:t>
            </a:r>
            <a:endParaRPr/>
          </a:p>
        </p:txBody>
      </p:sp>
      <p:sp>
        <p:nvSpPr>
          <p:cNvPr id="166" name="CustomShape 5"/>
          <p:cNvSpPr/>
          <p:nvPr/>
        </p:nvSpPr>
        <p:spPr>
          <a:xfrm>
            <a:off x="762120" y="4191120"/>
            <a:ext cx="3504960" cy="685440"/>
          </a:xfrm>
          <a:prstGeom prst="rect">
            <a:avLst/>
          </a:prstGeom>
          <a:solidFill>
            <a:srgbClr val="EB641B"/>
          </a:solidFill>
          <a:ln w="55080">
            <a:solidFill>
              <a:srgbClr val="AD4913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FFFFFF"/>
                </a:solidFill>
                <a:latin typeface="Lucida Sans Unicode"/>
              </a:rPr>
              <a:t>Shared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FFFFFF"/>
                </a:solidFill>
                <a:latin typeface="Lucida Sans Unicode"/>
              </a:rPr>
              <a:t>Memory</a:t>
            </a:r>
            <a:endParaRPr/>
          </a:p>
        </p:txBody>
      </p:sp>
      <p:sp>
        <p:nvSpPr>
          <p:cNvPr id="167" name="CustomShape 6"/>
          <p:cNvSpPr/>
          <p:nvPr/>
        </p:nvSpPr>
        <p:spPr>
          <a:xfrm>
            <a:off x="4800600" y="4191120"/>
            <a:ext cx="3504960" cy="685440"/>
          </a:xfrm>
          <a:prstGeom prst="rect">
            <a:avLst/>
          </a:prstGeom>
          <a:solidFill>
            <a:srgbClr val="EB641B"/>
          </a:solidFill>
          <a:ln w="55080">
            <a:solidFill>
              <a:srgbClr val="AD4913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FFFFFF"/>
                </a:solidFill>
                <a:latin typeface="Lucida Sans Unicode"/>
              </a:rPr>
              <a:t>Shared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FFFFFF"/>
                </a:solidFill>
                <a:latin typeface="Lucida Sans Unicode"/>
              </a:rPr>
              <a:t>Memory</a:t>
            </a:r>
            <a:endParaRPr/>
          </a:p>
        </p:txBody>
      </p:sp>
      <p:graphicFrame>
        <p:nvGraphicFramePr>
          <p:cNvPr id="168" name="Table 7"/>
          <p:cNvGraphicFramePr/>
          <p:nvPr/>
        </p:nvGraphicFramePr>
        <p:xfrm>
          <a:off x="152280" y="6104880"/>
          <a:ext cx="8838720" cy="576000"/>
        </p:xfrm>
        <a:graphic>
          <a:graphicData uri="http://schemas.openxmlformats.org/drawingml/2006/table">
            <a:tbl>
              <a:tblPr/>
              <a:tblGrid>
                <a:gridCol w="8838720"/>
              </a:tblGrid>
              <a:tr h="576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494429"/>
              </p:ext>
            </p:extLst>
          </p:nvPr>
        </p:nvGraphicFramePr>
        <p:xfrm>
          <a:off x="152280" y="6110576"/>
          <a:ext cx="8838720" cy="645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8720"/>
              </a:tblGrid>
              <a:tr h="6450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100" b="1">
                <a:solidFill>
                  <a:srgbClr val="464646"/>
                </a:solidFill>
                <a:latin typeface="Lucida Sans Unicode"/>
              </a:rPr>
              <a:t>System Model – Thread Blocks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609480" y="1371600"/>
            <a:ext cx="7848360" cy="609120"/>
          </a:xfrm>
          <a:prstGeom prst="rect">
            <a:avLst/>
          </a:prstGeom>
          <a:solidFill>
            <a:srgbClr val="EB641B"/>
          </a:solidFill>
          <a:ln w="55080">
            <a:solidFill>
              <a:srgbClr val="AD4913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000">
                <a:solidFill>
                  <a:srgbClr val="FFFFFF"/>
                </a:solidFill>
                <a:latin typeface="Lucida Sans Unicode"/>
              </a:rPr>
              <a:t>Global Memory</a:t>
            </a:r>
            <a:endParaRPr/>
          </a:p>
        </p:txBody>
      </p:sp>
      <p:sp>
        <p:nvSpPr>
          <p:cNvPr id="171" name="CustomShape 3"/>
          <p:cNvSpPr/>
          <p:nvPr/>
        </p:nvSpPr>
        <p:spPr>
          <a:xfrm>
            <a:off x="609480" y="2133720"/>
            <a:ext cx="3809520" cy="2971440"/>
          </a:xfrm>
          <a:prstGeom prst="rect">
            <a:avLst/>
          </a:prstGeom>
          <a:gradFill>
            <a:gsLst>
              <a:gs pos="0">
                <a:srgbClr val="FFAB9B"/>
              </a:gs>
              <a:gs pos="100000">
                <a:srgbClr val="FFD7D0"/>
              </a:gs>
            </a:gsLst>
            <a:lin ang="16200000"/>
          </a:gradFill>
          <a:ln w="9360">
            <a:solidFill>
              <a:srgbClr val="EB641B"/>
            </a:solidFill>
            <a:rou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000000"/>
                </a:solidFill>
                <a:latin typeface="Lucida Sans Unicode"/>
              </a:rPr>
              <a:t>Multiprocessor 0</a:t>
            </a:r>
            <a:endParaRPr/>
          </a:p>
        </p:txBody>
      </p:sp>
      <p:sp>
        <p:nvSpPr>
          <p:cNvPr id="172" name="CustomShape 4"/>
          <p:cNvSpPr/>
          <p:nvPr/>
        </p:nvSpPr>
        <p:spPr>
          <a:xfrm>
            <a:off x="4648320" y="2133720"/>
            <a:ext cx="3809520" cy="2971440"/>
          </a:xfrm>
          <a:prstGeom prst="rect">
            <a:avLst/>
          </a:prstGeom>
          <a:gradFill>
            <a:gsLst>
              <a:gs pos="0">
                <a:srgbClr val="FFAB9B"/>
              </a:gs>
              <a:gs pos="100000">
                <a:srgbClr val="FFD7D0"/>
              </a:gs>
            </a:gsLst>
            <a:lin ang="16200000"/>
          </a:gradFill>
          <a:ln w="9360">
            <a:solidFill>
              <a:srgbClr val="EB641B"/>
            </a:solidFill>
            <a:rou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>
                <a:solidFill>
                  <a:srgbClr val="000000"/>
                </a:solidFill>
                <a:latin typeface="Lucida Sans Unicode"/>
              </a:rPr>
              <a:t>Multiprocessor 1</a:t>
            </a:r>
            <a:endParaRPr/>
          </a:p>
        </p:txBody>
      </p:sp>
      <p:sp>
        <p:nvSpPr>
          <p:cNvPr id="173" name="CustomShape 5"/>
          <p:cNvSpPr/>
          <p:nvPr/>
        </p:nvSpPr>
        <p:spPr>
          <a:xfrm>
            <a:off x="762120" y="4191120"/>
            <a:ext cx="3504960" cy="685440"/>
          </a:xfrm>
          <a:prstGeom prst="rect">
            <a:avLst/>
          </a:prstGeom>
          <a:solidFill>
            <a:srgbClr val="EB641B"/>
          </a:solidFill>
          <a:ln w="55080">
            <a:solidFill>
              <a:srgbClr val="AD4913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FFFFFF"/>
                </a:solidFill>
                <a:latin typeface="Lucida Sans Unicode"/>
              </a:rPr>
              <a:t>Shared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FFFFFF"/>
                </a:solidFill>
                <a:latin typeface="Lucida Sans Unicode"/>
              </a:rPr>
              <a:t>Memory</a:t>
            </a:r>
            <a:endParaRPr/>
          </a:p>
        </p:txBody>
      </p:sp>
      <p:sp>
        <p:nvSpPr>
          <p:cNvPr id="174" name="CustomShape 6"/>
          <p:cNvSpPr/>
          <p:nvPr/>
        </p:nvSpPr>
        <p:spPr>
          <a:xfrm>
            <a:off x="4800600" y="4191120"/>
            <a:ext cx="3504960" cy="685440"/>
          </a:xfrm>
          <a:prstGeom prst="rect">
            <a:avLst/>
          </a:prstGeom>
          <a:solidFill>
            <a:srgbClr val="EB641B"/>
          </a:solidFill>
          <a:ln w="55080">
            <a:solidFill>
              <a:srgbClr val="AD4913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FFFFFF"/>
                </a:solidFill>
                <a:latin typeface="Lucida Sans Unicode"/>
              </a:rPr>
              <a:t>Shared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FFFFFF"/>
                </a:solidFill>
                <a:latin typeface="Lucida Sans Unicode"/>
              </a:rPr>
              <a:t>Memory</a:t>
            </a:r>
            <a:endParaRPr/>
          </a:p>
        </p:txBody>
      </p:sp>
      <p:sp>
        <p:nvSpPr>
          <p:cNvPr id="175" name="CustomShape 7"/>
          <p:cNvSpPr/>
          <p:nvPr/>
        </p:nvSpPr>
        <p:spPr>
          <a:xfrm>
            <a:off x="762120" y="2666880"/>
            <a:ext cx="1371240" cy="1371240"/>
          </a:xfrm>
          <a:prstGeom prst="rect">
            <a:avLst/>
          </a:prstGeom>
          <a:gradFill>
            <a:gsLst>
              <a:gs pos="0">
                <a:srgbClr val="712800"/>
              </a:gs>
              <a:gs pos="100000">
                <a:srgbClr val="B94000"/>
              </a:gs>
            </a:gsLst>
            <a:lin ang="16200000"/>
          </a:gradFill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Lucida Sans Unicode"/>
              </a:rPr>
              <a:t>Thread Block 0</a:t>
            </a:r>
            <a:endParaRPr/>
          </a:p>
        </p:txBody>
      </p:sp>
      <p:sp>
        <p:nvSpPr>
          <p:cNvPr id="176" name="CustomShape 8"/>
          <p:cNvSpPr/>
          <p:nvPr/>
        </p:nvSpPr>
        <p:spPr>
          <a:xfrm>
            <a:off x="2286000" y="2666880"/>
            <a:ext cx="1371240" cy="1371240"/>
          </a:xfrm>
          <a:prstGeom prst="rect">
            <a:avLst/>
          </a:prstGeom>
          <a:gradFill>
            <a:gsLst>
              <a:gs pos="0">
                <a:srgbClr val="712800"/>
              </a:gs>
              <a:gs pos="100000">
                <a:srgbClr val="B94000"/>
              </a:gs>
            </a:gsLst>
            <a:lin ang="16200000"/>
          </a:gradFill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Lucida Sans Unicode"/>
              </a:rPr>
              <a:t>Thread Block 1</a:t>
            </a:r>
            <a:endParaRPr/>
          </a:p>
        </p:txBody>
      </p:sp>
      <p:sp>
        <p:nvSpPr>
          <p:cNvPr id="177" name="CustomShape 9"/>
          <p:cNvSpPr/>
          <p:nvPr/>
        </p:nvSpPr>
        <p:spPr>
          <a:xfrm>
            <a:off x="4800600" y="2666880"/>
            <a:ext cx="1371240" cy="1371240"/>
          </a:xfrm>
          <a:prstGeom prst="rect">
            <a:avLst/>
          </a:prstGeom>
          <a:gradFill>
            <a:gsLst>
              <a:gs pos="0">
                <a:srgbClr val="712800"/>
              </a:gs>
              <a:gs pos="100000">
                <a:srgbClr val="B94000"/>
              </a:gs>
            </a:gsLst>
            <a:lin ang="16200000"/>
          </a:gradFill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Lucida Sans Unicode"/>
              </a:rPr>
              <a:t>Thread Block x</a:t>
            </a:r>
            <a:endParaRPr/>
          </a:p>
        </p:txBody>
      </p:sp>
      <p:sp>
        <p:nvSpPr>
          <p:cNvPr id="178" name="CustomShape 10"/>
          <p:cNvSpPr/>
          <p:nvPr/>
        </p:nvSpPr>
        <p:spPr>
          <a:xfrm>
            <a:off x="6324480" y="2666880"/>
            <a:ext cx="1371240" cy="1371240"/>
          </a:xfrm>
          <a:prstGeom prst="rect">
            <a:avLst/>
          </a:prstGeom>
          <a:gradFill>
            <a:gsLst>
              <a:gs pos="0">
                <a:srgbClr val="712800"/>
              </a:gs>
              <a:gs pos="100000">
                <a:srgbClr val="B94000"/>
              </a:gs>
            </a:gsLst>
            <a:lin ang="16200000"/>
          </a:gradFill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Lucida Sans Unicode"/>
              </a:rPr>
              <a:t>Thread Block y</a:t>
            </a:r>
            <a:endParaRPr/>
          </a:p>
        </p:txBody>
      </p:sp>
      <p:sp>
        <p:nvSpPr>
          <p:cNvPr id="179" name="Line 11"/>
          <p:cNvSpPr/>
          <p:nvPr/>
        </p:nvSpPr>
        <p:spPr>
          <a:xfrm>
            <a:off x="3809880" y="3276360"/>
            <a:ext cx="457200" cy="1800"/>
          </a:xfrm>
          <a:prstGeom prst="line">
            <a:avLst/>
          </a:prstGeom>
          <a:ln w="55080">
            <a:solidFill>
              <a:srgbClr val="DA1F28"/>
            </a:solidFill>
            <a:custDash>
              <a:ds d="153000" sp="153000"/>
            </a:custDash>
            <a:round/>
          </a:ln>
        </p:spPr>
      </p:sp>
      <p:sp>
        <p:nvSpPr>
          <p:cNvPr id="180" name="Line 12"/>
          <p:cNvSpPr/>
          <p:nvPr/>
        </p:nvSpPr>
        <p:spPr>
          <a:xfrm>
            <a:off x="7848360" y="3276360"/>
            <a:ext cx="457200" cy="1800"/>
          </a:xfrm>
          <a:prstGeom prst="line">
            <a:avLst/>
          </a:prstGeom>
          <a:ln w="55080">
            <a:solidFill>
              <a:srgbClr val="DA1F28"/>
            </a:solidFill>
            <a:custDash>
              <a:ds d="153000" sp="153000"/>
            </a:custDash>
            <a:round/>
          </a:ln>
        </p:spPr>
      </p:sp>
      <p:graphicFrame>
        <p:nvGraphicFramePr>
          <p:cNvPr id="181" name="Table 13"/>
          <p:cNvGraphicFramePr/>
          <p:nvPr/>
        </p:nvGraphicFramePr>
        <p:xfrm>
          <a:off x="152280" y="6104880"/>
          <a:ext cx="8838720" cy="576000"/>
        </p:xfrm>
        <a:graphic>
          <a:graphicData uri="http://schemas.openxmlformats.org/drawingml/2006/table">
            <a:tbl>
              <a:tblPr/>
              <a:tblGrid>
                <a:gridCol w="8838720"/>
              </a:tblGrid>
              <a:tr h="576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494429"/>
              </p:ext>
            </p:extLst>
          </p:nvPr>
        </p:nvGraphicFramePr>
        <p:xfrm>
          <a:off x="152280" y="6110576"/>
          <a:ext cx="8838720" cy="645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8720"/>
              </a:tblGrid>
              <a:tr h="6450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Minimal, manual cache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32-word SIMD instruction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Coalesced memory access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No block synchronization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>
                <a:solidFill>
                  <a:srgbClr val="000000"/>
                </a:solidFill>
                <a:latin typeface="Lucida Sans Unicode"/>
              </a:rPr>
              <a:t>Expensive synchronization primitives</a:t>
            </a:r>
            <a:endParaRPr/>
          </a:p>
        </p:txBody>
      </p:sp>
      <p:sp>
        <p:nvSpPr>
          <p:cNvPr id="183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100" b="1">
                <a:solidFill>
                  <a:srgbClr val="464646"/>
                </a:solidFill>
                <a:latin typeface="Lucida Sans Unicode"/>
              </a:rPr>
              <a:t>Challenges</a:t>
            </a:r>
            <a:endParaRPr/>
          </a:p>
        </p:txBody>
      </p:sp>
      <p:graphicFrame>
        <p:nvGraphicFramePr>
          <p:cNvPr id="184" name="Table 3"/>
          <p:cNvGraphicFramePr/>
          <p:nvPr/>
        </p:nvGraphicFramePr>
        <p:xfrm>
          <a:off x="152280" y="6104880"/>
          <a:ext cx="8838720" cy="576000"/>
        </p:xfrm>
        <a:graphic>
          <a:graphicData uri="http://schemas.openxmlformats.org/drawingml/2006/table">
            <a:tbl>
              <a:tblPr/>
              <a:tblGrid>
                <a:gridCol w="8838720"/>
              </a:tblGrid>
              <a:tr h="576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494429"/>
              </p:ext>
            </p:extLst>
          </p:nvPr>
        </p:nvGraphicFramePr>
        <p:xfrm>
          <a:off x="152280" y="6110576"/>
          <a:ext cx="8838720" cy="645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8720"/>
              </a:tblGrid>
              <a:tr h="6450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254</Words>
  <Application>Microsoft Office PowerPoint</Application>
  <PresentationFormat>On-screen Show (4:3)</PresentationFormat>
  <Paragraphs>161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DejaVu Sans</vt:lpstr>
      <vt:lpstr>Lucida Sans Unicode</vt:lpstr>
      <vt:lpstr>StarSymbol</vt:lpstr>
      <vt:lpstr>Times New Roman</vt:lpstr>
      <vt:lpstr>Verdana</vt:lpstr>
      <vt:lpstr>Wingdings 2</vt:lpstr>
      <vt:lpstr>Wingdings 3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Anish Jha</cp:lastModifiedBy>
  <cp:revision>3</cp:revision>
  <dcterms:modified xsi:type="dcterms:W3CDTF">2015-03-05T08:21:12Z</dcterms:modified>
</cp:coreProperties>
</file>