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6"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55FF-72D9-4AC1-9DAF-A7C92FED16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0E1B55-DE1C-4791-A177-C5117E192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373EDA-0EC2-4628-B0AB-75B68FF3DA59}"/>
              </a:ext>
            </a:extLst>
          </p:cNvPr>
          <p:cNvSpPr>
            <a:spLocks noGrp="1"/>
          </p:cNvSpPr>
          <p:nvPr>
            <p:ph type="dt" sz="half" idx="10"/>
          </p:nvPr>
        </p:nvSpPr>
        <p:spPr/>
        <p:txBody>
          <a:bodyPr/>
          <a:lstStyle/>
          <a:p>
            <a:fld id="{69778E88-3BFC-4F88-9BF8-90A545A83E31}" type="datetimeFigureOut">
              <a:rPr lang="en-IN" smtClean="0"/>
              <a:t>02-01-2020</a:t>
            </a:fld>
            <a:endParaRPr lang="en-IN"/>
          </a:p>
        </p:txBody>
      </p:sp>
      <p:sp>
        <p:nvSpPr>
          <p:cNvPr id="5" name="Footer Placeholder 4">
            <a:extLst>
              <a:ext uri="{FF2B5EF4-FFF2-40B4-BE49-F238E27FC236}">
                <a16:creationId xmlns:a16="http://schemas.microsoft.com/office/drawing/2014/main" id="{24D30F80-CFAE-4E07-A62E-FFA198D9EA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88F69-1583-458D-868A-623972DD01A8}"/>
              </a:ext>
            </a:extLst>
          </p:cNvPr>
          <p:cNvSpPr>
            <a:spLocks noGrp="1"/>
          </p:cNvSpPr>
          <p:nvPr>
            <p:ph type="sldNum" sz="quarter" idx="12"/>
          </p:nvPr>
        </p:nvSpPr>
        <p:spPr/>
        <p:txBody>
          <a:bodyPr/>
          <a:lstStyle/>
          <a:p>
            <a:fld id="{DDF1F6A4-C68B-4500-A9CD-E56198C72372}" type="slidenum">
              <a:rPr lang="en-IN" smtClean="0"/>
              <a:t>‹#›</a:t>
            </a:fld>
            <a:endParaRPr lang="en-IN"/>
          </a:p>
        </p:txBody>
      </p:sp>
    </p:spTree>
    <p:extLst>
      <p:ext uri="{BB962C8B-B14F-4D97-AF65-F5344CB8AC3E}">
        <p14:creationId xmlns:p14="http://schemas.microsoft.com/office/powerpoint/2010/main" val="416248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0E80-DD17-4431-B78D-236118F612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5CD002-F734-4962-9D5C-4E8FCA9743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BDF841-5E1F-445D-919A-854B47FE8AEB}"/>
              </a:ext>
            </a:extLst>
          </p:cNvPr>
          <p:cNvSpPr>
            <a:spLocks noGrp="1"/>
          </p:cNvSpPr>
          <p:nvPr>
            <p:ph type="dt" sz="half" idx="10"/>
          </p:nvPr>
        </p:nvSpPr>
        <p:spPr/>
        <p:txBody>
          <a:bodyPr/>
          <a:lstStyle/>
          <a:p>
            <a:fld id="{69778E88-3BFC-4F88-9BF8-90A545A83E31}" type="datetimeFigureOut">
              <a:rPr lang="en-IN" smtClean="0"/>
              <a:t>02-01-2020</a:t>
            </a:fld>
            <a:endParaRPr lang="en-IN"/>
          </a:p>
        </p:txBody>
      </p:sp>
      <p:sp>
        <p:nvSpPr>
          <p:cNvPr id="5" name="Footer Placeholder 4">
            <a:extLst>
              <a:ext uri="{FF2B5EF4-FFF2-40B4-BE49-F238E27FC236}">
                <a16:creationId xmlns:a16="http://schemas.microsoft.com/office/drawing/2014/main" id="{32026DF5-404D-4A2F-B733-1266FC883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0A205-15B3-4171-AE8D-48EF23AB0DA8}"/>
              </a:ext>
            </a:extLst>
          </p:cNvPr>
          <p:cNvSpPr>
            <a:spLocks noGrp="1"/>
          </p:cNvSpPr>
          <p:nvPr>
            <p:ph type="sldNum" sz="quarter" idx="12"/>
          </p:nvPr>
        </p:nvSpPr>
        <p:spPr/>
        <p:txBody>
          <a:bodyPr/>
          <a:lstStyle/>
          <a:p>
            <a:fld id="{DDF1F6A4-C68B-4500-A9CD-E56198C72372}" type="slidenum">
              <a:rPr lang="en-IN" smtClean="0"/>
              <a:t>‹#›</a:t>
            </a:fld>
            <a:endParaRPr lang="en-IN"/>
          </a:p>
        </p:txBody>
      </p:sp>
    </p:spTree>
    <p:extLst>
      <p:ext uri="{BB962C8B-B14F-4D97-AF65-F5344CB8AC3E}">
        <p14:creationId xmlns:p14="http://schemas.microsoft.com/office/powerpoint/2010/main" val="176530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1236C-F1BB-481F-9146-2883F2E94B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2F01C5-072B-4E22-A916-7C5F2CE5C9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9E2A9E-4883-4A64-A162-677632FF69B5}"/>
              </a:ext>
            </a:extLst>
          </p:cNvPr>
          <p:cNvSpPr>
            <a:spLocks noGrp="1"/>
          </p:cNvSpPr>
          <p:nvPr>
            <p:ph type="dt" sz="half" idx="10"/>
          </p:nvPr>
        </p:nvSpPr>
        <p:spPr/>
        <p:txBody>
          <a:bodyPr/>
          <a:lstStyle/>
          <a:p>
            <a:fld id="{69778E88-3BFC-4F88-9BF8-90A545A83E31}" type="datetimeFigureOut">
              <a:rPr lang="en-IN" smtClean="0"/>
              <a:t>02-01-2020</a:t>
            </a:fld>
            <a:endParaRPr lang="en-IN"/>
          </a:p>
        </p:txBody>
      </p:sp>
      <p:sp>
        <p:nvSpPr>
          <p:cNvPr id="5" name="Footer Placeholder 4">
            <a:extLst>
              <a:ext uri="{FF2B5EF4-FFF2-40B4-BE49-F238E27FC236}">
                <a16:creationId xmlns:a16="http://schemas.microsoft.com/office/drawing/2014/main" id="{1DD55BC3-A614-4A3C-9341-9FF6453867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9E68C4-CFE6-4D19-AD05-995A24384284}"/>
              </a:ext>
            </a:extLst>
          </p:cNvPr>
          <p:cNvSpPr>
            <a:spLocks noGrp="1"/>
          </p:cNvSpPr>
          <p:nvPr>
            <p:ph type="sldNum" sz="quarter" idx="12"/>
          </p:nvPr>
        </p:nvSpPr>
        <p:spPr/>
        <p:txBody>
          <a:bodyPr/>
          <a:lstStyle/>
          <a:p>
            <a:fld id="{DDF1F6A4-C68B-4500-A9CD-E56198C72372}" type="slidenum">
              <a:rPr lang="en-IN" smtClean="0"/>
              <a:t>‹#›</a:t>
            </a:fld>
            <a:endParaRPr lang="en-IN"/>
          </a:p>
        </p:txBody>
      </p:sp>
    </p:spTree>
    <p:extLst>
      <p:ext uri="{BB962C8B-B14F-4D97-AF65-F5344CB8AC3E}">
        <p14:creationId xmlns:p14="http://schemas.microsoft.com/office/powerpoint/2010/main" val="334420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600F-A788-4FDF-A8A5-CBA62E6810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F444E7-1F8D-4828-9159-BDB1714421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7EF4E-EB20-40DA-B6C5-6C2EF7A9D6F8}"/>
              </a:ext>
            </a:extLst>
          </p:cNvPr>
          <p:cNvSpPr>
            <a:spLocks noGrp="1"/>
          </p:cNvSpPr>
          <p:nvPr>
            <p:ph type="dt" sz="half" idx="10"/>
          </p:nvPr>
        </p:nvSpPr>
        <p:spPr/>
        <p:txBody>
          <a:bodyPr/>
          <a:lstStyle/>
          <a:p>
            <a:fld id="{69778E88-3BFC-4F88-9BF8-90A545A83E31}" type="datetimeFigureOut">
              <a:rPr lang="en-IN" smtClean="0"/>
              <a:t>02-01-2020</a:t>
            </a:fld>
            <a:endParaRPr lang="en-IN"/>
          </a:p>
        </p:txBody>
      </p:sp>
      <p:sp>
        <p:nvSpPr>
          <p:cNvPr id="5" name="Footer Placeholder 4">
            <a:extLst>
              <a:ext uri="{FF2B5EF4-FFF2-40B4-BE49-F238E27FC236}">
                <a16:creationId xmlns:a16="http://schemas.microsoft.com/office/drawing/2014/main" id="{924D6E17-69C6-47E9-B488-BAE5AD2B3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DCDE07-7B9A-4CB0-92D1-3B3052B7C68B}"/>
              </a:ext>
            </a:extLst>
          </p:cNvPr>
          <p:cNvSpPr>
            <a:spLocks noGrp="1"/>
          </p:cNvSpPr>
          <p:nvPr>
            <p:ph type="sldNum" sz="quarter" idx="12"/>
          </p:nvPr>
        </p:nvSpPr>
        <p:spPr/>
        <p:txBody>
          <a:bodyPr/>
          <a:lstStyle/>
          <a:p>
            <a:fld id="{DDF1F6A4-C68B-4500-A9CD-E56198C72372}" type="slidenum">
              <a:rPr lang="en-IN" smtClean="0"/>
              <a:t>‹#›</a:t>
            </a:fld>
            <a:endParaRPr lang="en-IN"/>
          </a:p>
        </p:txBody>
      </p:sp>
    </p:spTree>
    <p:extLst>
      <p:ext uri="{BB962C8B-B14F-4D97-AF65-F5344CB8AC3E}">
        <p14:creationId xmlns:p14="http://schemas.microsoft.com/office/powerpoint/2010/main" val="352931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27E2-8682-4E40-A420-18EE2DAC29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130AEB-1547-48A5-AFEB-C1BF76A53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8B67EC-690D-4AD4-8C9C-193679149125}"/>
              </a:ext>
            </a:extLst>
          </p:cNvPr>
          <p:cNvSpPr>
            <a:spLocks noGrp="1"/>
          </p:cNvSpPr>
          <p:nvPr>
            <p:ph type="dt" sz="half" idx="10"/>
          </p:nvPr>
        </p:nvSpPr>
        <p:spPr/>
        <p:txBody>
          <a:bodyPr/>
          <a:lstStyle/>
          <a:p>
            <a:fld id="{69778E88-3BFC-4F88-9BF8-90A545A83E31}" type="datetimeFigureOut">
              <a:rPr lang="en-IN" smtClean="0"/>
              <a:t>02-01-2020</a:t>
            </a:fld>
            <a:endParaRPr lang="en-IN"/>
          </a:p>
        </p:txBody>
      </p:sp>
      <p:sp>
        <p:nvSpPr>
          <p:cNvPr id="5" name="Footer Placeholder 4">
            <a:extLst>
              <a:ext uri="{FF2B5EF4-FFF2-40B4-BE49-F238E27FC236}">
                <a16:creationId xmlns:a16="http://schemas.microsoft.com/office/drawing/2014/main" id="{8676DA80-403C-493F-B110-0E4B1FDB56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AFD2C-78CD-487B-B087-2E345089F81A}"/>
              </a:ext>
            </a:extLst>
          </p:cNvPr>
          <p:cNvSpPr>
            <a:spLocks noGrp="1"/>
          </p:cNvSpPr>
          <p:nvPr>
            <p:ph type="sldNum" sz="quarter" idx="12"/>
          </p:nvPr>
        </p:nvSpPr>
        <p:spPr/>
        <p:txBody>
          <a:bodyPr/>
          <a:lstStyle/>
          <a:p>
            <a:fld id="{DDF1F6A4-C68B-4500-A9CD-E56198C72372}" type="slidenum">
              <a:rPr lang="en-IN" smtClean="0"/>
              <a:t>‹#›</a:t>
            </a:fld>
            <a:endParaRPr lang="en-IN"/>
          </a:p>
        </p:txBody>
      </p:sp>
    </p:spTree>
    <p:extLst>
      <p:ext uri="{BB962C8B-B14F-4D97-AF65-F5344CB8AC3E}">
        <p14:creationId xmlns:p14="http://schemas.microsoft.com/office/powerpoint/2010/main" val="40815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3061-CBC7-407C-954E-BBC08D95FA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658E8B-D1A6-46CD-B646-88F91D1D27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ADF03F-153E-430D-8DFC-E242B34DA7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55CD57-2743-4B67-B2B1-366159FA7A19}"/>
              </a:ext>
            </a:extLst>
          </p:cNvPr>
          <p:cNvSpPr>
            <a:spLocks noGrp="1"/>
          </p:cNvSpPr>
          <p:nvPr>
            <p:ph type="dt" sz="half" idx="10"/>
          </p:nvPr>
        </p:nvSpPr>
        <p:spPr/>
        <p:txBody>
          <a:bodyPr/>
          <a:lstStyle/>
          <a:p>
            <a:fld id="{69778E88-3BFC-4F88-9BF8-90A545A83E31}" type="datetimeFigureOut">
              <a:rPr lang="en-IN" smtClean="0"/>
              <a:t>02-01-2020</a:t>
            </a:fld>
            <a:endParaRPr lang="en-IN"/>
          </a:p>
        </p:txBody>
      </p:sp>
      <p:sp>
        <p:nvSpPr>
          <p:cNvPr id="6" name="Footer Placeholder 5">
            <a:extLst>
              <a:ext uri="{FF2B5EF4-FFF2-40B4-BE49-F238E27FC236}">
                <a16:creationId xmlns:a16="http://schemas.microsoft.com/office/drawing/2014/main" id="{5FF83211-F5DB-4990-9442-44AD6DDD94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865C20-CEAC-49BA-A2E7-F6FCB9035D0A}"/>
              </a:ext>
            </a:extLst>
          </p:cNvPr>
          <p:cNvSpPr>
            <a:spLocks noGrp="1"/>
          </p:cNvSpPr>
          <p:nvPr>
            <p:ph type="sldNum" sz="quarter" idx="12"/>
          </p:nvPr>
        </p:nvSpPr>
        <p:spPr/>
        <p:txBody>
          <a:bodyPr/>
          <a:lstStyle/>
          <a:p>
            <a:fld id="{DDF1F6A4-C68B-4500-A9CD-E56198C72372}" type="slidenum">
              <a:rPr lang="en-IN" smtClean="0"/>
              <a:t>‹#›</a:t>
            </a:fld>
            <a:endParaRPr lang="en-IN"/>
          </a:p>
        </p:txBody>
      </p:sp>
    </p:spTree>
    <p:extLst>
      <p:ext uri="{BB962C8B-B14F-4D97-AF65-F5344CB8AC3E}">
        <p14:creationId xmlns:p14="http://schemas.microsoft.com/office/powerpoint/2010/main" val="129887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61-3FFC-40B9-8A4A-7D3C010B20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BA5A54-BDC4-40F4-BEC2-C7A0526C8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56B162-9D68-4F0F-ACF0-73E9AA54F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EFFE1B-C7FE-46C3-80FC-E73E46F965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C7DA5-8672-4F5F-B534-D07C9541BB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DCCB7A-C5ED-41B7-ADE1-DCEA612224B9}"/>
              </a:ext>
            </a:extLst>
          </p:cNvPr>
          <p:cNvSpPr>
            <a:spLocks noGrp="1"/>
          </p:cNvSpPr>
          <p:nvPr>
            <p:ph type="dt" sz="half" idx="10"/>
          </p:nvPr>
        </p:nvSpPr>
        <p:spPr/>
        <p:txBody>
          <a:bodyPr/>
          <a:lstStyle/>
          <a:p>
            <a:fld id="{69778E88-3BFC-4F88-9BF8-90A545A83E31}" type="datetimeFigureOut">
              <a:rPr lang="en-IN" smtClean="0"/>
              <a:t>02-01-2020</a:t>
            </a:fld>
            <a:endParaRPr lang="en-IN"/>
          </a:p>
        </p:txBody>
      </p:sp>
      <p:sp>
        <p:nvSpPr>
          <p:cNvPr id="8" name="Footer Placeholder 7">
            <a:extLst>
              <a:ext uri="{FF2B5EF4-FFF2-40B4-BE49-F238E27FC236}">
                <a16:creationId xmlns:a16="http://schemas.microsoft.com/office/drawing/2014/main" id="{B01CF7A8-C789-44B2-8148-4BC528A075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0D1157-C458-4857-AA98-B6FB2E95AA58}"/>
              </a:ext>
            </a:extLst>
          </p:cNvPr>
          <p:cNvSpPr>
            <a:spLocks noGrp="1"/>
          </p:cNvSpPr>
          <p:nvPr>
            <p:ph type="sldNum" sz="quarter" idx="12"/>
          </p:nvPr>
        </p:nvSpPr>
        <p:spPr/>
        <p:txBody>
          <a:bodyPr/>
          <a:lstStyle/>
          <a:p>
            <a:fld id="{DDF1F6A4-C68B-4500-A9CD-E56198C72372}" type="slidenum">
              <a:rPr lang="en-IN" smtClean="0"/>
              <a:t>‹#›</a:t>
            </a:fld>
            <a:endParaRPr lang="en-IN"/>
          </a:p>
        </p:txBody>
      </p:sp>
    </p:spTree>
    <p:extLst>
      <p:ext uri="{BB962C8B-B14F-4D97-AF65-F5344CB8AC3E}">
        <p14:creationId xmlns:p14="http://schemas.microsoft.com/office/powerpoint/2010/main" val="3361269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8D0D-8A16-4E27-8C11-B0D8935291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C24C5D-2309-402E-A8DD-788CC3225703}"/>
              </a:ext>
            </a:extLst>
          </p:cNvPr>
          <p:cNvSpPr>
            <a:spLocks noGrp="1"/>
          </p:cNvSpPr>
          <p:nvPr>
            <p:ph type="dt" sz="half" idx="10"/>
          </p:nvPr>
        </p:nvSpPr>
        <p:spPr/>
        <p:txBody>
          <a:bodyPr/>
          <a:lstStyle/>
          <a:p>
            <a:fld id="{69778E88-3BFC-4F88-9BF8-90A545A83E31}" type="datetimeFigureOut">
              <a:rPr lang="en-IN" smtClean="0"/>
              <a:t>02-01-2020</a:t>
            </a:fld>
            <a:endParaRPr lang="en-IN"/>
          </a:p>
        </p:txBody>
      </p:sp>
      <p:sp>
        <p:nvSpPr>
          <p:cNvPr id="4" name="Footer Placeholder 3">
            <a:extLst>
              <a:ext uri="{FF2B5EF4-FFF2-40B4-BE49-F238E27FC236}">
                <a16:creationId xmlns:a16="http://schemas.microsoft.com/office/drawing/2014/main" id="{95764204-6EA3-495D-B70B-ADB76CFC25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ABB66D-B3B1-4322-9992-02DA227B65A3}"/>
              </a:ext>
            </a:extLst>
          </p:cNvPr>
          <p:cNvSpPr>
            <a:spLocks noGrp="1"/>
          </p:cNvSpPr>
          <p:nvPr>
            <p:ph type="sldNum" sz="quarter" idx="12"/>
          </p:nvPr>
        </p:nvSpPr>
        <p:spPr/>
        <p:txBody>
          <a:bodyPr/>
          <a:lstStyle/>
          <a:p>
            <a:fld id="{DDF1F6A4-C68B-4500-A9CD-E56198C72372}" type="slidenum">
              <a:rPr lang="en-IN" smtClean="0"/>
              <a:t>‹#›</a:t>
            </a:fld>
            <a:endParaRPr lang="en-IN"/>
          </a:p>
        </p:txBody>
      </p:sp>
    </p:spTree>
    <p:extLst>
      <p:ext uri="{BB962C8B-B14F-4D97-AF65-F5344CB8AC3E}">
        <p14:creationId xmlns:p14="http://schemas.microsoft.com/office/powerpoint/2010/main" val="81541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171A87-2E6C-4C8D-890C-412821450C57}"/>
              </a:ext>
            </a:extLst>
          </p:cNvPr>
          <p:cNvSpPr>
            <a:spLocks noGrp="1"/>
          </p:cNvSpPr>
          <p:nvPr>
            <p:ph type="dt" sz="half" idx="10"/>
          </p:nvPr>
        </p:nvSpPr>
        <p:spPr/>
        <p:txBody>
          <a:bodyPr/>
          <a:lstStyle/>
          <a:p>
            <a:fld id="{69778E88-3BFC-4F88-9BF8-90A545A83E31}" type="datetimeFigureOut">
              <a:rPr lang="en-IN" smtClean="0"/>
              <a:t>02-01-2020</a:t>
            </a:fld>
            <a:endParaRPr lang="en-IN"/>
          </a:p>
        </p:txBody>
      </p:sp>
      <p:sp>
        <p:nvSpPr>
          <p:cNvPr id="3" name="Footer Placeholder 2">
            <a:extLst>
              <a:ext uri="{FF2B5EF4-FFF2-40B4-BE49-F238E27FC236}">
                <a16:creationId xmlns:a16="http://schemas.microsoft.com/office/drawing/2014/main" id="{53F4CC83-0740-4BB7-9473-1EE41EEC75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556851-E067-4B10-A617-7A73F6619B4C}"/>
              </a:ext>
            </a:extLst>
          </p:cNvPr>
          <p:cNvSpPr>
            <a:spLocks noGrp="1"/>
          </p:cNvSpPr>
          <p:nvPr>
            <p:ph type="sldNum" sz="quarter" idx="12"/>
          </p:nvPr>
        </p:nvSpPr>
        <p:spPr/>
        <p:txBody>
          <a:bodyPr/>
          <a:lstStyle/>
          <a:p>
            <a:fld id="{DDF1F6A4-C68B-4500-A9CD-E56198C72372}" type="slidenum">
              <a:rPr lang="en-IN" smtClean="0"/>
              <a:t>‹#›</a:t>
            </a:fld>
            <a:endParaRPr lang="en-IN"/>
          </a:p>
        </p:txBody>
      </p:sp>
    </p:spTree>
    <p:extLst>
      <p:ext uri="{BB962C8B-B14F-4D97-AF65-F5344CB8AC3E}">
        <p14:creationId xmlns:p14="http://schemas.microsoft.com/office/powerpoint/2010/main" val="273179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D12D-4CA6-4F58-B824-B12F95D06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7E6B48-66B5-41E4-8C7B-35A3D1651B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A8F69A-3273-45A6-A8DB-0A363AC89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8897D6-2447-4540-8348-7A66AF5A7AED}"/>
              </a:ext>
            </a:extLst>
          </p:cNvPr>
          <p:cNvSpPr>
            <a:spLocks noGrp="1"/>
          </p:cNvSpPr>
          <p:nvPr>
            <p:ph type="dt" sz="half" idx="10"/>
          </p:nvPr>
        </p:nvSpPr>
        <p:spPr/>
        <p:txBody>
          <a:bodyPr/>
          <a:lstStyle/>
          <a:p>
            <a:fld id="{69778E88-3BFC-4F88-9BF8-90A545A83E31}" type="datetimeFigureOut">
              <a:rPr lang="en-IN" smtClean="0"/>
              <a:t>02-01-2020</a:t>
            </a:fld>
            <a:endParaRPr lang="en-IN"/>
          </a:p>
        </p:txBody>
      </p:sp>
      <p:sp>
        <p:nvSpPr>
          <p:cNvPr id="6" name="Footer Placeholder 5">
            <a:extLst>
              <a:ext uri="{FF2B5EF4-FFF2-40B4-BE49-F238E27FC236}">
                <a16:creationId xmlns:a16="http://schemas.microsoft.com/office/drawing/2014/main" id="{624406C5-A18B-4D2B-8CC4-8D8C27B5B6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F615B6-FD1A-4783-8A87-227753A0F356}"/>
              </a:ext>
            </a:extLst>
          </p:cNvPr>
          <p:cNvSpPr>
            <a:spLocks noGrp="1"/>
          </p:cNvSpPr>
          <p:nvPr>
            <p:ph type="sldNum" sz="quarter" idx="12"/>
          </p:nvPr>
        </p:nvSpPr>
        <p:spPr/>
        <p:txBody>
          <a:bodyPr/>
          <a:lstStyle/>
          <a:p>
            <a:fld id="{DDF1F6A4-C68B-4500-A9CD-E56198C72372}" type="slidenum">
              <a:rPr lang="en-IN" smtClean="0"/>
              <a:t>‹#›</a:t>
            </a:fld>
            <a:endParaRPr lang="en-IN"/>
          </a:p>
        </p:txBody>
      </p:sp>
    </p:spTree>
    <p:extLst>
      <p:ext uri="{BB962C8B-B14F-4D97-AF65-F5344CB8AC3E}">
        <p14:creationId xmlns:p14="http://schemas.microsoft.com/office/powerpoint/2010/main" val="40963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4451-E11E-4AE8-AF80-076CB32FC0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076100-845F-42AD-A17A-955B423CF1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879B45-AE5C-4A5F-897F-89D6220B1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5604DF-F173-4403-9E33-55B0294478AA}"/>
              </a:ext>
            </a:extLst>
          </p:cNvPr>
          <p:cNvSpPr>
            <a:spLocks noGrp="1"/>
          </p:cNvSpPr>
          <p:nvPr>
            <p:ph type="dt" sz="half" idx="10"/>
          </p:nvPr>
        </p:nvSpPr>
        <p:spPr/>
        <p:txBody>
          <a:bodyPr/>
          <a:lstStyle/>
          <a:p>
            <a:fld id="{69778E88-3BFC-4F88-9BF8-90A545A83E31}" type="datetimeFigureOut">
              <a:rPr lang="en-IN" smtClean="0"/>
              <a:t>02-01-2020</a:t>
            </a:fld>
            <a:endParaRPr lang="en-IN"/>
          </a:p>
        </p:txBody>
      </p:sp>
      <p:sp>
        <p:nvSpPr>
          <p:cNvPr id="6" name="Footer Placeholder 5">
            <a:extLst>
              <a:ext uri="{FF2B5EF4-FFF2-40B4-BE49-F238E27FC236}">
                <a16:creationId xmlns:a16="http://schemas.microsoft.com/office/drawing/2014/main" id="{6B6A363C-2745-46F2-B8BB-A3055CB802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3CB0A8-71A4-4F57-ABCE-7EBFF5909531}"/>
              </a:ext>
            </a:extLst>
          </p:cNvPr>
          <p:cNvSpPr>
            <a:spLocks noGrp="1"/>
          </p:cNvSpPr>
          <p:nvPr>
            <p:ph type="sldNum" sz="quarter" idx="12"/>
          </p:nvPr>
        </p:nvSpPr>
        <p:spPr/>
        <p:txBody>
          <a:bodyPr/>
          <a:lstStyle/>
          <a:p>
            <a:fld id="{DDF1F6A4-C68B-4500-A9CD-E56198C72372}" type="slidenum">
              <a:rPr lang="en-IN" smtClean="0"/>
              <a:t>‹#›</a:t>
            </a:fld>
            <a:endParaRPr lang="en-IN"/>
          </a:p>
        </p:txBody>
      </p:sp>
    </p:spTree>
    <p:extLst>
      <p:ext uri="{BB962C8B-B14F-4D97-AF65-F5344CB8AC3E}">
        <p14:creationId xmlns:p14="http://schemas.microsoft.com/office/powerpoint/2010/main" val="294195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279F6-30CE-4AAD-B671-1D2E99A8A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6CDB62-1CF9-44AE-A4FB-18561410F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ACD99A-6EF0-4308-A533-41E81A11B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78E88-3BFC-4F88-9BF8-90A545A83E31}" type="datetimeFigureOut">
              <a:rPr lang="en-IN" smtClean="0"/>
              <a:t>02-01-2020</a:t>
            </a:fld>
            <a:endParaRPr lang="en-IN"/>
          </a:p>
        </p:txBody>
      </p:sp>
      <p:sp>
        <p:nvSpPr>
          <p:cNvPr id="5" name="Footer Placeholder 4">
            <a:extLst>
              <a:ext uri="{FF2B5EF4-FFF2-40B4-BE49-F238E27FC236}">
                <a16:creationId xmlns:a16="http://schemas.microsoft.com/office/drawing/2014/main" id="{F11B72C8-DA8C-4F40-A705-4D6D12EF6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D1AD75-81D8-4DF1-BC9E-FBC641D22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1F6A4-C68B-4500-A9CD-E56198C72372}" type="slidenum">
              <a:rPr lang="en-IN" smtClean="0"/>
              <a:t>‹#›</a:t>
            </a:fld>
            <a:endParaRPr lang="en-IN"/>
          </a:p>
        </p:txBody>
      </p:sp>
    </p:spTree>
    <p:extLst>
      <p:ext uri="{BB962C8B-B14F-4D97-AF65-F5344CB8AC3E}">
        <p14:creationId xmlns:p14="http://schemas.microsoft.com/office/powerpoint/2010/main" val="681139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xiv.org/pdf/1503.03832.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achinelearningmastery.com/how-to-develop-a-face-recognition-system-using-facenet-in-keras-and-an-svm-classifi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pdf/1503.03832.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xiv.org/pdf/1503.03832.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hyperlink" Target="https://omoindrot.github.io/triplet-loss"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rxiv.org/pdf/1503.03832.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rxiv.org/pdf/1503.03832.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88808E5-7F3B-440C-984D-AC86514028F2}"/>
              </a:ext>
            </a:extLst>
          </p:cNvPr>
          <p:cNvSpPr>
            <a:spLocks noGrp="1"/>
          </p:cNvSpPr>
          <p:nvPr>
            <p:ph type="subTitle" idx="1"/>
          </p:nvPr>
        </p:nvSpPr>
        <p:spPr>
          <a:xfrm>
            <a:off x="1131216" y="829559"/>
            <a:ext cx="9841584" cy="5288437"/>
          </a:xfrm>
        </p:spPr>
        <p:txBody>
          <a:bodyPr>
            <a:normAutofit fontScale="70000" lnSpcReduction="20000"/>
          </a:bodyPr>
          <a:lstStyle/>
          <a:p>
            <a:endParaRPr lang="en-US" dirty="0"/>
          </a:p>
          <a:p>
            <a:endParaRPr lang="en-IN" dirty="0"/>
          </a:p>
          <a:p>
            <a:endParaRPr lang="en-IN" dirty="0"/>
          </a:p>
          <a:p>
            <a:endParaRPr lang="en-IN" dirty="0"/>
          </a:p>
          <a:p>
            <a:endParaRPr lang="en-IN" dirty="0"/>
          </a:p>
          <a:p>
            <a:endParaRPr lang="en-IN" sz="4800" dirty="0"/>
          </a:p>
          <a:p>
            <a:r>
              <a:rPr lang="en-IN" sz="6200" dirty="0"/>
              <a:t>Face Recognition using FaceNet</a:t>
            </a:r>
          </a:p>
          <a:p>
            <a:endParaRPr lang="en-IN" dirty="0"/>
          </a:p>
          <a:p>
            <a:endParaRPr lang="en-IN" dirty="0"/>
          </a:p>
          <a:p>
            <a:endParaRPr lang="en-IN" dirty="0"/>
          </a:p>
          <a:p>
            <a:endParaRPr lang="en-IN" dirty="0"/>
          </a:p>
          <a:p>
            <a:r>
              <a:rPr lang="en-IN" sz="4800" dirty="0"/>
              <a:t>                                                                                                                                                                                               </a:t>
            </a:r>
          </a:p>
          <a:p>
            <a:r>
              <a:rPr lang="en-IN" sz="6200" dirty="0"/>
              <a:t>                                                  - Amit Kumar</a:t>
            </a:r>
          </a:p>
        </p:txBody>
      </p:sp>
    </p:spTree>
    <p:extLst>
      <p:ext uri="{BB962C8B-B14F-4D97-AF65-F5344CB8AC3E}">
        <p14:creationId xmlns:p14="http://schemas.microsoft.com/office/powerpoint/2010/main" val="2741532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3C84-737B-4646-83FA-DCFC72694D44}"/>
              </a:ext>
            </a:extLst>
          </p:cNvPr>
          <p:cNvSpPr>
            <a:spLocks noGrp="1"/>
          </p:cNvSpPr>
          <p:nvPr>
            <p:ph type="title"/>
          </p:nvPr>
        </p:nvSpPr>
        <p:spPr/>
        <p:txBody>
          <a:bodyPr/>
          <a:lstStyle/>
          <a:p>
            <a:r>
              <a:rPr lang="en-US" dirty="0"/>
              <a:t>Face Clustering</a:t>
            </a:r>
          </a:p>
        </p:txBody>
      </p:sp>
      <p:sp>
        <p:nvSpPr>
          <p:cNvPr id="3" name="Content Placeholder 2">
            <a:extLst>
              <a:ext uri="{FF2B5EF4-FFF2-40B4-BE49-F238E27FC236}">
                <a16:creationId xmlns:a16="http://schemas.microsoft.com/office/drawing/2014/main" id="{D54C3533-04F1-485D-9B9B-E05AEB8CA771}"/>
              </a:ext>
            </a:extLst>
          </p:cNvPr>
          <p:cNvSpPr>
            <a:spLocks noGrp="1"/>
          </p:cNvSpPr>
          <p:nvPr>
            <p:ph idx="1"/>
          </p:nvPr>
        </p:nvSpPr>
        <p:spPr>
          <a:xfrm>
            <a:off x="838200" y="1555422"/>
            <a:ext cx="10515600" cy="4937454"/>
          </a:xfrm>
        </p:spPr>
        <p:txBody>
          <a:bodyPr>
            <a:normAutofit/>
          </a:bodyPr>
          <a:lstStyle/>
          <a:p>
            <a:r>
              <a:rPr lang="en-US" sz="2400" dirty="0"/>
              <a:t>Once the compact embedding are generated, it can be used to cluster a users personal photos into groups of people with the same identity</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Source Credit:</a:t>
            </a:r>
            <a:r>
              <a:rPr lang="en-IN" sz="2400" dirty="0">
                <a:hlinkClick r:id="rId2"/>
              </a:rPr>
              <a:t>https://arxiv.org/pdf/1503.03832.pdf</a:t>
            </a:r>
            <a:endParaRPr lang="en-US" sz="2400" dirty="0"/>
          </a:p>
          <a:p>
            <a:endParaRPr lang="en-US" dirty="0"/>
          </a:p>
          <a:p>
            <a:endParaRPr lang="en-US" dirty="0"/>
          </a:p>
          <a:p>
            <a:endParaRPr lang="en-IN" dirty="0"/>
          </a:p>
        </p:txBody>
      </p:sp>
    </p:spTree>
    <p:extLst>
      <p:ext uri="{BB962C8B-B14F-4D97-AF65-F5344CB8AC3E}">
        <p14:creationId xmlns:p14="http://schemas.microsoft.com/office/powerpoint/2010/main" val="267873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3C84-737B-4646-83FA-DCFC72694D44}"/>
              </a:ext>
            </a:extLst>
          </p:cNvPr>
          <p:cNvSpPr>
            <a:spLocks noGrp="1"/>
          </p:cNvSpPr>
          <p:nvPr>
            <p:ph type="title"/>
          </p:nvPr>
        </p:nvSpPr>
        <p:spPr/>
        <p:txBody>
          <a:bodyPr/>
          <a:lstStyle/>
          <a:p>
            <a:r>
              <a:rPr lang="en-US" dirty="0"/>
              <a:t>Code Demo</a:t>
            </a:r>
          </a:p>
        </p:txBody>
      </p:sp>
      <p:sp>
        <p:nvSpPr>
          <p:cNvPr id="3" name="Content Placeholder 2">
            <a:extLst>
              <a:ext uri="{FF2B5EF4-FFF2-40B4-BE49-F238E27FC236}">
                <a16:creationId xmlns:a16="http://schemas.microsoft.com/office/drawing/2014/main" id="{D54C3533-04F1-485D-9B9B-E05AEB8CA771}"/>
              </a:ext>
            </a:extLst>
          </p:cNvPr>
          <p:cNvSpPr>
            <a:spLocks noGrp="1"/>
          </p:cNvSpPr>
          <p:nvPr>
            <p:ph idx="1"/>
          </p:nvPr>
        </p:nvSpPr>
        <p:spPr>
          <a:xfrm>
            <a:off x="838200" y="1555422"/>
            <a:ext cx="10515600" cy="4937454"/>
          </a:xfrm>
        </p:spPr>
        <p:txBody>
          <a:bodyPr>
            <a:normAutofit fontScale="62500" lnSpcReduction="20000"/>
          </a:bodyPr>
          <a:lstStyle/>
          <a:p>
            <a:pPr marL="0" indent="0">
              <a:buNone/>
            </a:pPr>
            <a:r>
              <a:rPr lang="en-US" sz="3800" dirty="0"/>
              <a:t>Steps:</a:t>
            </a:r>
          </a:p>
          <a:p>
            <a:r>
              <a:rPr lang="en-US" sz="3800" dirty="0"/>
              <a:t>Download </a:t>
            </a:r>
            <a:r>
              <a:rPr lang="en-IN" sz="3800" dirty="0"/>
              <a:t>FaceNet Model</a:t>
            </a:r>
          </a:p>
          <a:p>
            <a:r>
              <a:rPr lang="en-IN" sz="3800" dirty="0"/>
              <a:t>Load a FaceNet Model in Keras</a:t>
            </a:r>
          </a:p>
          <a:p>
            <a:r>
              <a:rPr lang="en-US" sz="3800" dirty="0"/>
              <a:t>Detect Faces for Face Recognition</a:t>
            </a:r>
          </a:p>
          <a:p>
            <a:r>
              <a:rPr lang="en-IN" sz="3800" dirty="0"/>
              <a:t>Develop a Face Classification System</a:t>
            </a:r>
          </a:p>
          <a:p>
            <a:pPr marL="0" indent="0">
              <a:buNone/>
            </a:pPr>
            <a:r>
              <a:rPr lang="en-IN" sz="3800" dirty="0"/>
              <a:t>          -     5 Celebrity Faces Dataset</a:t>
            </a:r>
          </a:p>
          <a:p>
            <a:pPr marL="0" indent="0">
              <a:buNone/>
            </a:pPr>
            <a:r>
              <a:rPr lang="en-IN" sz="3800" dirty="0"/>
              <a:t>          -    Detect Faces</a:t>
            </a:r>
          </a:p>
          <a:p>
            <a:pPr marL="0" indent="0">
              <a:buNone/>
            </a:pPr>
            <a:r>
              <a:rPr lang="en-IN" sz="3800" dirty="0"/>
              <a:t>          -    Create Face Embeddings</a:t>
            </a:r>
          </a:p>
          <a:p>
            <a:pPr marL="0" indent="0">
              <a:buNone/>
            </a:pPr>
            <a:r>
              <a:rPr lang="en-IN" sz="3800" dirty="0"/>
              <a:t>          -    Perform Face Classification</a:t>
            </a:r>
          </a:p>
          <a:p>
            <a:pPr marL="0" indent="0">
              <a:buNone/>
            </a:pPr>
            <a:endParaRPr lang="en-US" sz="3800" dirty="0"/>
          </a:p>
          <a:p>
            <a:pPr marL="0" indent="0">
              <a:buNone/>
            </a:pPr>
            <a:endParaRPr lang="en-US" sz="3800" dirty="0"/>
          </a:p>
          <a:p>
            <a:pPr marL="0" indent="0">
              <a:buNone/>
            </a:pPr>
            <a:r>
              <a:rPr lang="en-US" sz="3800" dirty="0"/>
              <a:t>Source Credit:</a:t>
            </a:r>
            <a:r>
              <a:rPr lang="en-IN" sz="3800" dirty="0">
                <a:hlinkClick r:id="rId2"/>
              </a:rPr>
              <a:t>https://machinelearningmastery.com/how-to-develop-a-face-recognition-system-using-facenet-in-keras-and-an-svm-classifier/</a:t>
            </a:r>
            <a:endParaRPr lang="en-US" sz="3800" dirty="0"/>
          </a:p>
          <a:p>
            <a:endParaRPr lang="en-US" dirty="0"/>
          </a:p>
          <a:p>
            <a:endParaRPr lang="en-IN" dirty="0"/>
          </a:p>
        </p:txBody>
      </p:sp>
    </p:spTree>
    <p:extLst>
      <p:ext uri="{BB962C8B-B14F-4D97-AF65-F5344CB8AC3E}">
        <p14:creationId xmlns:p14="http://schemas.microsoft.com/office/powerpoint/2010/main" val="355182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88808E5-7F3B-440C-984D-AC86514028F2}"/>
              </a:ext>
            </a:extLst>
          </p:cNvPr>
          <p:cNvSpPr>
            <a:spLocks noGrp="1"/>
          </p:cNvSpPr>
          <p:nvPr>
            <p:ph type="subTitle" idx="1"/>
          </p:nvPr>
        </p:nvSpPr>
        <p:spPr>
          <a:xfrm>
            <a:off x="1131216" y="829559"/>
            <a:ext cx="9841584" cy="5288437"/>
          </a:xfrm>
        </p:spPr>
        <p:txBody>
          <a:bodyPr>
            <a:normAutofit fontScale="77500" lnSpcReduction="20000"/>
          </a:bodyPr>
          <a:lstStyle/>
          <a:p>
            <a:endParaRPr lang="en-US" dirty="0"/>
          </a:p>
          <a:p>
            <a:endParaRPr lang="en-IN" dirty="0"/>
          </a:p>
          <a:p>
            <a:endParaRPr lang="en-IN" dirty="0"/>
          </a:p>
          <a:p>
            <a:endParaRPr lang="en-IN" dirty="0"/>
          </a:p>
          <a:p>
            <a:endParaRPr lang="en-IN" dirty="0"/>
          </a:p>
          <a:p>
            <a:endParaRPr lang="en-IN" sz="4800" dirty="0"/>
          </a:p>
          <a:p>
            <a:r>
              <a:rPr lang="en-IN" sz="6200" dirty="0"/>
              <a:t>Thank You</a:t>
            </a:r>
          </a:p>
          <a:p>
            <a:endParaRPr lang="en-IN" dirty="0"/>
          </a:p>
          <a:p>
            <a:endParaRPr lang="en-IN" dirty="0"/>
          </a:p>
          <a:p>
            <a:endParaRPr lang="en-IN" dirty="0"/>
          </a:p>
          <a:p>
            <a:endParaRPr lang="en-IN" dirty="0"/>
          </a:p>
          <a:p>
            <a:r>
              <a:rPr lang="en-IN" sz="4800" dirty="0"/>
              <a:t>                                                                                                                                                                                               </a:t>
            </a:r>
          </a:p>
          <a:p>
            <a:r>
              <a:rPr lang="en-IN" sz="4800" dirty="0"/>
              <a:t>                                                  </a:t>
            </a:r>
          </a:p>
        </p:txBody>
      </p:sp>
    </p:spTree>
    <p:extLst>
      <p:ext uri="{BB962C8B-B14F-4D97-AF65-F5344CB8AC3E}">
        <p14:creationId xmlns:p14="http://schemas.microsoft.com/office/powerpoint/2010/main" val="383716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5004-C494-483A-8EE0-12473682F62A}"/>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9D179B48-C7C1-4ED1-B146-EA3C116C1AAC}"/>
              </a:ext>
            </a:extLst>
          </p:cNvPr>
          <p:cNvSpPr>
            <a:spLocks noGrp="1"/>
          </p:cNvSpPr>
          <p:nvPr>
            <p:ph idx="1"/>
          </p:nvPr>
        </p:nvSpPr>
        <p:spPr/>
        <p:txBody>
          <a:bodyPr>
            <a:normAutofit/>
          </a:bodyPr>
          <a:lstStyle/>
          <a:p>
            <a:r>
              <a:rPr lang="en-US" dirty="0"/>
              <a:t>What is FaceNet</a:t>
            </a:r>
          </a:p>
          <a:p>
            <a:r>
              <a:rPr lang="en-US" dirty="0"/>
              <a:t>FaceNet Architecture</a:t>
            </a:r>
          </a:p>
          <a:p>
            <a:r>
              <a:rPr lang="en-US" dirty="0"/>
              <a:t>Triplet Loss</a:t>
            </a:r>
          </a:p>
          <a:p>
            <a:r>
              <a:rPr lang="en-US" dirty="0"/>
              <a:t>Triplet Selection</a:t>
            </a:r>
          </a:p>
          <a:p>
            <a:r>
              <a:rPr lang="en-US" dirty="0"/>
              <a:t>Harmonic Embedding</a:t>
            </a:r>
          </a:p>
          <a:p>
            <a:r>
              <a:rPr lang="en-US" dirty="0"/>
              <a:t>Harmonic Triplet Loss</a:t>
            </a:r>
          </a:p>
          <a:p>
            <a:r>
              <a:rPr lang="en-US" dirty="0"/>
              <a:t>Face Clustering</a:t>
            </a:r>
          </a:p>
          <a:p>
            <a:r>
              <a:rPr lang="en-US" dirty="0"/>
              <a:t>Code Demo</a:t>
            </a:r>
          </a:p>
          <a:p>
            <a:endParaRPr lang="en-IN" dirty="0"/>
          </a:p>
        </p:txBody>
      </p:sp>
    </p:spTree>
    <p:extLst>
      <p:ext uri="{BB962C8B-B14F-4D97-AF65-F5344CB8AC3E}">
        <p14:creationId xmlns:p14="http://schemas.microsoft.com/office/powerpoint/2010/main" val="36981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EFCB4-77EB-4C40-91C4-AE6FAC96399C}"/>
              </a:ext>
            </a:extLst>
          </p:cNvPr>
          <p:cNvSpPr>
            <a:spLocks noGrp="1"/>
          </p:cNvSpPr>
          <p:nvPr>
            <p:ph type="title"/>
          </p:nvPr>
        </p:nvSpPr>
        <p:spPr/>
        <p:txBody>
          <a:bodyPr/>
          <a:lstStyle/>
          <a:p>
            <a:r>
              <a:rPr lang="en-US" dirty="0"/>
              <a:t>What is FaceNet</a:t>
            </a:r>
            <a:endParaRPr lang="en-IN" dirty="0"/>
          </a:p>
        </p:txBody>
      </p:sp>
      <p:sp>
        <p:nvSpPr>
          <p:cNvPr id="3" name="Content Placeholder 2">
            <a:extLst>
              <a:ext uri="{FF2B5EF4-FFF2-40B4-BE49-F238E27FC236}">
                <a16:creationId xmlns:a16="http://schemas.microsoft.com/office/drawing/2014/main" id="{BFE8D17F-4A34-4D3E-BB36-3ABDB73CAA74}"/>
              </a:ext>
            </a:extLst>
          </p:cNvPr>
          <p:cNvSpPr>
            <a:spLocks noGrp="1"/>
          </p:cNvSpPr>
          <p:nvPr>
            <p:ph idx="1"/>
          </p:nvPr>
        </p:nvSpPr>
        <p:spPr>
          <a:xfrm>
            <a:off x="838200" y="1574276"/>
            <a:ext cx="10515600" cy="4602687"/>
          </a:xfrm>
        </p:spPr>
        <p:txBody>
          <a:bodyPr>
            <a:normAutofit fontScale="92500" lnSpcReduction="20000"/>
          </a:bodyPr>
          <a:lstStyle/>
          <a:p>
            <a:r>
              <a:rPr lang="en-US" sz="2600" dirty="0"/>
              <a:t>FaceNet is a Unified Embedding for Face Recognition and Clustering</a:t>
            </a:r>
          </a:p>
          <a:p>
            <a:r>
              <a:rPr lang="en-US" sz="2600" dirty="0"/>
              <a:t>Face recognition is a computer vision task for identifying and verifying a face based on a photograph</a:t>
            </a:r>
          </a:p>
          <a:p>
            <a:r>
              <a:rPr lang="en-US" sz="2600" dirty="0"/>
              <a:t>FaceNet is used to extract face features through face embeddings</a:t>
            </a:r>
          </a:p>
          <a:p>
            <a:r>
              <a:rPr lang="en-US" sz="2600" dirty="0"/>
              <a:t>FaceNet learns a mapping from face images to a compact Euclidean space</a:t>
            </a:r>
          </a:p>
          <a:p>
            <a:r>
              <a:rPr lang="en-US" sz="2600" dirty="0"/>
              <a:t>The Euclidean/squared L2 distances directly correspond to a measure of face similarity</a:t>
            </a:r>
          </a:p>
          <a:p>
            <a:pPr marL="0" indent="0">
              <a:buNone/>
            </a:pPr>
            <a:endParaRPr lang="en-US" sz="2600" dirty="0"/>
          </a:p>
          <a:p>
            <a:pPr marL="0" indent="0">
              <a:buNone/>
            </a:pPr>
            <a:endParaRPr lang="en-US" sz="2600" dirty="0"/>
          </a:p>
          <a:p>
            <a:r>
              <a:rPr lang="en-US" sz="2600" dirty="0"/>
              <a:t>The faces of the same person have small Euclidean distances and faces of distinct people have large distances</a:t>
            </a:r>
          </a:p>
          <a:p>
            <a:r>
              <a:rPr lang="en-US" sz="2600" dirty="0"/>
              <a:t>The feature embeddings/feature vector once extracted, can be used for face recognition, verification and clustering </a:t>
            </a:r>
          </a:p>
          <a:p>
            <a:endParaRPr lang="en-IN" dirty="0"/>
          </a:p>
        </p:txBody>
      </p:sp>
      <p:pic>
        <p:nvPicPr>
          <p:cNvPr id="4" name="Picture 3">
            <a:extLst>
              <a:ext uri="{FF2B5EF4-FFF2-40B4-BE49-F238E27FC236}">
                <a16:creationId xmlns:a16="http://schemas.microsoft.com/office/drawing/2014/main" id="{F19A5F81-75ED-4A2C-9DC8-0D5C88513B35}"/>
              </a:ext>
            </a:extLst>
          </p:cNvPr>
          <p:cNvPicPr>
            <a:picLocks noChangeAspect="1"/>
          </p:cNvPicPr>
          <p:nvPr/>
        </p:nvPicPr>
        <p:blipFill>
          <a:blip r:embed="rId2"/>
          <a:stretch>
            <a:fillRect/>
          </a:stretch>
        </p:blipFill>
        <p:spPr>
          <a:xfrm>
            <a:off x="2610534" y="3781844"/>
            <a:ext cx="1920613" cy="795753"/>
          </a:xfrm>
          <a:prstGeom prst="rect">
            <a:avLst/>
          </a:prstGeom>
        </p:spPr>
      </p:pic>
    </p:spTree>
    <p:extLst>
      <p:ext uri="{BB962C8B-B14F-4D97-AF65-F5344CB8AC3E}">
        <p14:creationId xmlns:p14="http://schemas.microsoft.com/office/powerpoint/2010/main" val="183644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D718-EB45-4242-BC72-9207BCB6CB1B}"/>
              </a:ext>
            </a:extLst>
          </p:cNvPr>
          <p:cNvSpPr>
            <a:spLocks noGrp="1"/>
          </p:cNvSpPr>
          <p:nvPr>
            <p:ph type="title"/>
          </p:nvPr>
        </p:nvSpPr>
        <p:spPr/>
        <p:txBody>
          <a:bodyPr/>
          <a:lstStyle/>
          <a:p>
            <a:r>
              <a:rPr lang="en-US" dirty="0"/>
              <a:t>FaceNet Architecture</a:t>
            </a:r>
            <a:endParaRPr lang="en-IN" dirty="0"/>
          </a:p>
        </p:txBody>
      </p:sp>
      <p:sp>
        <p:nvSpPr>
          <p:cNvPr id="3" name="Content Placeholder 2">
            <a:extLst>
              <a:ext uri="{FF2B5EF4-FFF2-40B4-BE49-F238E27FC236}">
                <a16:creationId xmlns:a16="http://schemas.microsoft.com/office/drawing/2014/main" id="{5E01054F-168E-4F1B-9EBD-44AF197D8661}"/>
              </a:ext>
            </a:extLst>
          </p:cNvPr>
          <p:cNvSpPr>
            <a:spLocks noGrp="1"/>
          </p:cNvSpPr>
          <p:nvPr>
            <p:ph idx="1"/>
          </p:nvPr>
        </p:nvSpPr>
        <p:spPr/>
        <p:txBody>
          <a:bodyPr>
            <a:normAutofit lnSpcReduction="10000"/>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US" sz="2400" dirty="0"/>
              <a:t>The network consists of a batch input layer and a deep CNN followed by L2 normalization, that results in the face embedding followed by the triplet loss during training</a:t>
            </a:r>
          </a:p>
          <a:p>
            <a:endParaRPr lang="en-US" sz="2400" dirty="0"/>
          </a:p>
          <a:p>
            <a:pPr marL="0" indent="0">
              <a:buNone/>
            </a:pPr>
            <a:r>
              <a:rPr lang="en-US" sz="2400" dirty="0"/>
              <a:t>Source Credit:</a:t>
            </a:r>
            <a:r>
              <a:rPr lang="en-IN" sz="2400" dirty="0">
                <a:hlinkClick r:id="rId2"/>
              </a:rPr>
              <a:t>https://arxiv.org/pdf/1503.03832.pdf</a:t>
            </a:r>
            <a:endParaRPr lang="en-US" sz="2400" dirty="0"/>
          </a:p>
        </p:txBody>
      </p:sp>
      <p:pic>
        <p:nvPicPr>
          <p:cNvPr id="5" name="Picture 4">
            <a:extLst>
              <a:ext uri="{FF2B5EF4-FFF2-40B4-BE49-F238E27FC236}">
                <a16:creationId xmlns:a16="http://schemas.microsoft.com/office/drawing/2014/main" id="{A2BAB094-8E08-414C-A9E0-82F07DC93432}"/>
              </a:ext>
            </a:extLst>
          </p:cNvPr>
          <p:cNvPicPr>
            <a:picLocks noChangeAspect="1"/>
          </p:cNvPicPr>
          <p:nvPr/>
        </p:nvPicPr>
        <p:blipFill>
          <a:blip r:embed="rId3"/>
          <a:stretch>
            <a:fillRect/>
          </a:stretch>
        </p:blipFill>
        <p:spPr>
          <a:xfrm>
            <a:off x="922839" y="1566003"/>
            <a:ext cx="10624996" cy="2215766"/>
          </a:xfrm>
          <a:prstGeom prst="rect">
            <a:avLst/>
          </a:prstGeom>
        </p:spPr>
      </p:pic>
    </p:spTree>
    <p:extLst>
      <p:ext uri="{BB962C8B-B14F-4D97-AF65-F5344CB8AC3E}">
        <p14:creationId xmlns:p14="http://schemas.microsoft.com/office/powerpoint/2010/main" val="122007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3C84-737B-4646-83FA-DCFC72694D44}"/>
              </a:ext>
            </a:extLst>
          </p:cNvPr>
          <p:cNvSpPr>
            <a:spLocks noGrp="1"/>
          </p:cNvSpPr>
          <p:nvPr>
            <p:ph type="title"/>
          </p:nvPr>
        </p:nvSpPr>
        <p:spPr/>
        <p:txBody>
          <a:bodyPr/>
          <a:lstStyle/>
          <a:p>
            <a:r>
              <a:rPr lang="en-US" dirty="0"/>
              <a:t>Triplet Loss</a:t>
            </a:r>
            <a:endParaRPr lang="en-IN" dirty="0"/>
          </a:p>
        </p:txBody>
      </p:sp>
      <p:sp>
        <p:nvSpPr>
          <p:cNvPr id="3" name="Content Placeholder 2">
            <a:extLst>
              <a:ext uri="{FF2B5EF4-FFF2-40B4-BE49-F238E27FC236}">
                <a16:creationId xmlns:a16="http://schemas.microsoft.com/office/drawing/2014/main" id="{D54C3533-04F1-485D-9B9B-E05AEB8CA771}"/>
              </a:ext>
            </a:extLst>
          </p:cNvPr>
          <p:cNvSpPr>
            <a:spLocks noGrp="1"/>
          </p:cNvSpPr>
          <p:nvPr>
            <p:ph idx="1"/>
          </p:nvPr>
        </p:nvSpPr>
        <p:spPr>
          <a:xfrm>
            <a:off x="838200" y="1825625"/>
            <a:ext cx="10515600" cy="4667250"/>
          </a:xfrm>
        </p:spPr>
        <p:txBody>
          <a:bodyPr>
            <a:normAutofit fontScale="92500" lnSpcReduction="20000"/>
          </a:bodyPr>
          <a:lstStyle/>
          <a:p>
            <a:r>
              <a:rPr lang="en-US" sz="2600" dirty="0"/>
              <a:t>FaceNet is effective and unique due to the implementation of triplet loss as the loss function</a:t>
            </a:r>
          </a:p>
          <a:p>
            <a:r>
              <a:rPr lang="en-US" sz="2600" dirty="0"/>
              <a:t>Triplet loss is a loss function for artificial neural networks where a baseline input(anchor) is compared to a positive input and a negative input</a:t>
            </a:r>
          </a:p>
          <a:p>
            <a:endParaRPr lang="en-US" sz="2600" dirty="0"/>
          </a:p>
          <a:p>
            <a:endParaRPr lang="en-US" sz="2600" dirty="0"/>
          </a:p>
          <a:p>
            <a:endParaRPr lang="en-US" sz="2600" dirty="0"/>
          </a:p>
          <a:p>
            <a:endParaRPr lang="en-US" sz="2600" dirty="0"/>
          </a:p>
          <a:p>
            <a:r>
              <a:rPr lang="en-US" sz="2600" dirty="0"/>
              <a:t>Triplet Loss minimizes the distance between an anchor and a positive(face of the same person), and maximizes the distance between the anchor and a negative(face of a different person)</a:t>
            </a:r>
          </a:p>
          <a:p>
            <a:pPr marL="0" indent="0">
              <a:buNone/>
            </a:pPr>
            <a:endParaRPr lang="en-US" sz="2600" dirty="0"/>
          </a:p>
          <a:p>
            <a:pPr marL="0" indent="0">
              <a:buNone/>
            </a:pPr>
            <a:r>
              <a:rPr lang="en-US" sz="2600" dirty="0"/>
              <a:t>Source Credit:</a:t>
            </a:r>
            <a:r>
              <a:rPr lang="en-IN" sz="2600" dirty="0">
                <a:hlinkClick r:id="rId2"/>
              </a:rPr>
              <a:t>https://arxiv.org/pdf/1503.03832.pdf</a:t>
            </a:r>
            <a:endParaRPr lang="en-US" sz="2600"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9D8554AA-4C0E-4CF3-95E7-AD715F307BA1}"/>
              </a:ext>
            </a:extLst>
          </p:cNvPr>
          <p:cNvPicPr>
            <a:picLocks noChangeAspect="1"/>
          </p:cNvPicPr>
          <p:nvPr/>
        </p:nvPicPr>
        <p:blipFill>
          <a:blip r:embed="rId3"/>
          <a:stretch>
            <a:fillRect/>
          </a:stretch>
        </p:blipFill>
        <p:spPr>
          <a:xfrm>
            <a:off x="2857059" y="3251765"/>
            <a:ext cx="3819525" cy="933450"/>
          </a:xfrm>
          <a:prstGeom prst="rect">
            <a:avLst/>
          </a:prstGeom>
        </p:spPr>
      </p:pic>
    </p:spTree>
    <p:extLst>
      <p:ext uri="{BB962C8B-B14F-4D97-AF65-F5344CB8AC3E}">
        <p14:creationId xmlns:p14="http://schemas.microsoft.com/office/powerpoint/2010/main" val="232380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3C84-737B-4646-83FA-DCFC72694D44}"/>
              </a:ext>
            </a:extLst>
          </p:cNvPr>
          <p:cNvSpPr>
            <a:spLocks noGrp="1"/>
          </p:cNvSpPr>
          <p:nvPr>
            <p:ph type="title"/>
          </p:nvPr>
        </p:nvSpPr>
        <p:spPr/>
        <p:txBody>
          <a:bodyPr/>
          <a:lstStyle/>
          <a:p>
            <a:r>
              <a:rPr lang="en-US" dirty="0"/>
              <a:t>Triplet Loss</a:t>
            </a:r>
            <a:endParaRPr lang="en-IN" dirty="0"/>
          </a:p>
        </p:txBody>
      </p:sp>
      <p:sp>
        <p:nvSpPr>
          <p:cNvPr id="3" name="Content Placeholder 2">
            <a:extLst>
              <a:ext uri="{FF2B5EF4-FFF2-40B4-BE49-F238E27FC236}">
                <a16:creationId xmlns:a16="http://schemas.microsoft.com/office/drawing/2014/main" id="{D54C3533-04F1-485D-9B9B-E05AEB8CA771}"/>
              </a:ext>
            </a:extLst>
          </p:cNvPr>
          <p:cNvSpPr>
            <a:spLocks noGrp="1"/>
          </p:cNvSpPr>
          <p:nvPr>
            <p:ph idx="1"/>
          </p:nvPr>
        </p:nvSpPr>
        <p:spPr>
          <a:xfrm>
            <a:off x="838200" y="1564849"/>
            <a:ext cx="10515600" cy="4612114"/>
          </a:xfrm>
        </p:spPr>
        <p:txBody>
          <a:bodyPr>
            <a:normAutofit/>
          </a:bodyPr>
          <a:lstStyle/>
          <a:p>
            <a:pPr marL="0" indent="0">
              <a:buNone/>
            </a:pPr>
            <a:endParaRPr lang="en-US" dirty="0"/>
          </a:p>
          <a:p>
            <a:r>
              <a:rPr lang="en-US" sz="2400" dirty="0"/>
              <a:t>Here    is the input image/anchor of a person</a:t>
            </a:r>
          </a:p>
          <a:p>
            <a:r>
              <a:rPr lang="en-US" sz="2400" dirty="0"/>
              <a:t>               is the image(s) of the same person (as the anchor image)</a:t>
            </a:r>
          </a:p>
          <a:p>
            <a:r>
              <a:rPr lang="en-US" sz="2400" dirty="0"/>
              <a:t>                is the image(s) of a different person(compared to the anchor image)</a:t>
            </a:r>
          </a:p>
          <a:p>
            <a:r>
              <a:rPr lang="en-US" sz="2400" dirty="0"/>
              <a:t>   is the margin enforced between positive and negative pairs</a:t>
            </a:r>
          </a:p>
          <a:p>
            <a:endParaRPr lang="en-US" sz="2400" dirty="0"/>
          </a:p>
          <a:p>
            <a:endParaRPr lang="en-US" sz="2400" dirty="0"/>
          </a:p>
          <a:p>
            <a:r>
              <a:rPr lang="en-US" sz="2400" dirty="0"/>
              <a:t>      is the is the set of all possible triplets in the training set</a:t>
            </a:r>
          </a:p>
          <a:p>
            <a:r>
              <a:rPr lang="en-US" sz="2400" dirty="0"/>
              <a:t>Loss L = </a:t>
            </a:r>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C9C83CB6-4782-46BA-A5BC-E331CCC93074}"/>
              </a:ext>
            </a:extLst>
          </p:cNvPr>
          <p:cNvPicPr>
            <a:picLocks noChangeAspect="1"/>
          </p:cNvPicPr>
          <p:nvPr/>
        </p:nvPicPr>
        <p:blipFill>
          <a:blip r:embed="rId2"/>
          <a:stretch>
            <a:fillRect/>
          </a:stretch>
        </p:blipFill>
        <p:spPr>
          <a:xfrm>
            <a:off x="961827" y="1461330"/>
            <a:ext cx="6023434" cy="498756"/>
          </a:xfrm>
          <a:prstGeom prst="rect">
            <a:avLst/>
          </a:prstGeom>
        </p:spPr>
      </p:pic>
      <p:pic>
        <p:nvPicPr>
          <p:cNvPr id="10" name="Picture 9">
            <a:extLst>
              <a:ext uri="{FF2B5EF4-FFF2-40B4-BE49-F238E27FC236}">
                <a16:creationId xmlns:a16="http://schemas.microsoft.com/office/drawing/2014/main" id="{1EBDA5E2-5F68-46FE-80FD-E423F580609B}"/>
              </a:ext>
            </a:extLst>
          </p:cNvPr>
          <p:cNvPicPr>
            <a:picLocks noChangeAspect="1"/>
          </p:cNvPicPr>
          <p:nvPr/>
        </p:nvPicPr>
        <p:blipFill>
          <a:blip r:embed="rId3"/>
          <a:stretch>
            <a:fillRect/>
          </a:stretch>
        </p:blipFill>
        <p:spPr>
          <a:xfrm>
            <a:off x="1794631" y="2179071"/>
            <a:ext cx="247650" cy="266700"/>
          </a:xfrm>
          <a:prstGeom prst="rect">
            <a:avLst/>
          </a:prstGeom>
        </p:spPr>
      </p:pic>
      <p:pic>
        <p:nvPicPr>
          <p:cNvPr id="13" name="Picture 12">
            <a:extLst>
              <a:ext uri="{FF2B5EF4-FFF2-40B4-BE49-F238E27FC236}">
                <a16:creationId xmlns:a16="http://schemas.microsoft.com/office/drawing/2014/main" id="{16E6C813-4591-4BF7-8E6B-44796D300EB7}"/>
              </a:ext>
            </a:extLst>
          </p:cNvPr>
          <p:cNvPicPr>
            <a:picLocks noChangeAspect="1"/>
          </p:cNvPicPr>
          <p:nvPr/>
        </p:nvPicPr>
        <p:blipFill>
          <a:blip r:embed="rId4"/>
          <a:stretch>
            <a:fillRect/>
          </a:stretch>
        </p:blipFill>
        <p:spPr>
          <a:xfrm>
            <a:off x="1119434" y="2643682"/>
            <a:ext cx="1085850" cy="247650"/>
          </a:xfrm>
          <a:prstGeom prst="rect">
            <a:avLst/>
          </a:prstGeom>
        </p:spPr>
      </p:pic>
      <p:pic>
        <p:nvPicPr>
          <p:cNvPr id="14" name="Picture 13">
            <a:extLst>
              <a:ext uri="{FF2B5EF4-FFF2-40B4-BE49-F238E27FC236}">
                <a16:creationId xmlns:a16="http://schemas.microsoft.com/office/drawing/2014/main" id="{4F1CFF70-117F-4E40-A182-38083DB82327}"/>
              </a:ext>
            </a:extLst>
          </p:cNvPr>
          <p:cNvPicPr>
            <a:picLocks noChangeAspect="1"/>
          </p:cNvPicPr>
          <p:nvPr/>
        </p:nvPicPr>
        <p:blipFill>
          <a:blip r:embed="rId5"/>
          <a:stretch>
            <a:fillRect/>
          </a:stretch>
        </p:blipFill>
        <p:spPr>
          <a:xfrm>
            <a:off x="1090859" y="3122490"/>
            <a:ext cx="1114425" cy="219075"/>
          </a:xfrm>
          <a:prstGeom prst="rect">
            <a:avLst/>
          </a:prstGeom>
        </p:spPr>
      </p:pic>
      <p:pic>
        <p:nvPicPr>
          <p:cNvPr id="16" name="Picture 15">
            <a:extLst>
              <a:ext uri="{FF2B5EF4-FFF2-40B4-BE49-F238E27FC236}">
                <a16:creationId xmlns:a16="http://schemas.microsoft.com/office/drawing/2014/main" id="{87F5708B-6D77-4E59-A33B-B723BE92BC42}"/>
              </a:ext>
            </a:extLst>
          </p:cNvPr>
          <p:cNvPicPr>
            <a:picLocks noChangeAspect="1"/>
          </p:cNvPicPr>
          <p:nvPr/>
        </p:nvPicPr>
        <p:blipFill>
          <a:blip r:embed="rId6"/>
          <a:stretch>
            <a:fillRect/>
          </a:stretch>
        </p:blipFill>
        <p:spPr>
          <a:xfrm>
            <a:off x="1098520" y="3504994"/>
            <a:ext cx="280151" cy="328873"/>
          </a:xfrm>
          <a:prstGeom prst="rect">
            <a:avLst/>
          </a:prstGeom>
        </p:spPr>
      </p:pic>
      <p:pic>
        <p:nvPicPr>
          <p:cNvPr id="17" name="Picture 16">
            <a:extLst>
              <a:ext uri="{FF2B5EF4-FFF2-40B4-BE49-F238E27FC236}">
                <a16:creationId xmlns:a16="http://schemas.microsoft.com/office/drawing/2014/main" id="{AC5BE6EB-A737-4343-B983-44C421EF288D}"/>
              </a:ext>
            </a:extLst>
          </p:cNvPr>
          <p:cNvPicPr>
            <a:picLocks noChangeAspect="1"/>
          </p:cNvPicPr>
          <p:nvPr/>
        </p:nvPicPr>
        <p:blipFill>
          <a:blip r:embed="rId7"/>
          <a:stretch>
            <a:fillRect/>
          </a:stretch>
        </p:blipFill>
        <p:spPr>
          <a:xfrm>
            <a:off x="961827" y="3997296"/>
            <a:ext cx="4572786" cy="484177"/>
          </a:xfrm>
          <a:prstGeom prst="rect">
            <a:avLst/>
          </a:prstGeom>
        </p:spPr>
      </p:pic>
      <p:pic>
        <p:nvPicPr>
          <p:cNvPr id="19" name="Picture 18">
            <a:extLst>
              <a:ext uri="{FF2B5EF4-FFF2-40B4-BE49-F238E27FC236}">
                <a16:creationId xmlns:a16="http://schemas.microsoft.com/office/drawing/2014/main" id="{6AB5B90C-99F0-4015-9C1D-813A045849E7}"/>
              </a:ext>
            </a:extLst>
          </p:cNvPr>
          <p:cNvPicPr>
            <a:picLocks noChangeAspect="1"/>
          </p:cNvPicPr>
          <p:nvPr/>
        </p:nvPicPr>
        <p:blipFill>
          <a:blip r:embed="rId8"/>
          <a:stretch>
            <a:fillRect/>
          </a:stretch>
        </p:blipFill>
        <p:spPr>
          <a:xfrm>
            <a:off x="1130531" y="4751892"/>
            <a:ext cx="390525" cy="381000"/>
          </a:xfrm>
          <a:prstGeom prst="rect">
            <a:avLst/>
          </a:prstGeom>
        </p:spPr>
      </p:pic>
      <p:pic>
        <p:nvPicPr>
          <p:cNvPr id="4" name="Picture 3">
            <a:extLst>
              <a:ext uri="{FF2B5EF4-FFF2-40B4-BE49-F238E27FC236}">
                <a16:creationId xmlns:a16="http://schemas.microsoft.com/office/drawing/2014/main" id="{EB387D75-C5AF-4E5D-80F3-DC4290C306DB}"/>
              </a:ext>
            </a:extLst>
          </p:cNvPr>
          <p:cNvPicPr>
            <a:picLocks noChangeAspect="1"/>
          </p:cNvPicPr>
          <p:nvPr/>
        </p:nvPicPr>
        <p:blipFill>
          <a:blip r:embed="rId9"/>
          <a:stretch>
            <a:fillRect/>
          </a:stretch>
        </p:blipFill>
        <p:spPr>
          <a:xfrm>
            <a:off x="2412476" y="5185722"/>
            <a:ext cx="4572785" cy="676275"/>
          </a:xfrm>
          <a:prstGeom prst="rect">
            <a:avLst/>
          </a:prstGeom>
        </p:spPr>
      </p:pic>
    </p:spTree>
    <p:extLst>
      <p:ext uri="{BB962C8B-B14F-4D97-AF65-F5344CB8AC3E}">
        <p14:creationId xmlns:p14="http://schemas.microsoft.com/office/powerpoint/2010/main" val="283862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3C84-737B-4646-83FA-DCFC72694D44}"/>
              </a:ext>
            </a:extLst>
          </p:cNvPr>
          <p:cNvSpPr>
            <a:spLocks noGrp="1"/>
          </p:cNvSpPr>
          <p:nvPr>
            <p:ph type="title"/>
          </p:nvPr>
        </p:nvSpPr>
        <p:spPr/>
        <p:txBody>
          <a:bodyPr/>
          <a:lstStyle/>
          <a:p>
            <a:r>
              <a:rPr lang="en-US" dirty="0"/>
              <a:t>Triplet Selection</a:t>
            </a:r>
            <a:endParaRPr lang="en-IN" dirty="0"/>
          </a:p>
        </p:txBody>
      </p:sp>
      <p:sp>
        <p:nvSpPr>
          <p:cNvPr id="3" name="Content Placeholder 2">
            <a:extLst>
              <a:ext uri="{FF2B5EF4-FFF2-40B4-BE49-F238E27FC236}">
                <a16:creationId xmlns:a16="http://schemas.microsoft.com/office/drawing/2014/main" id="{D54C3533-04F1-485D-9B9B-E05AEB8CA771}"/>
              </a:ext>
            </a:extLst>
          </p:cNvPr>
          <p:cNvSpPr>
            <a:spLocks noGrp="1"/>
          </p:cNvSpPr>
          <p:nvPr>
            <p:ph idx="1"/>
          </p:nvPr>
        </p:nvSpPr>
        <p:spPr>
          <a:xfrm>
            <a:off x="838200" y="1564849"/>
            <a:ext cx="10515600" cy="4612114"/>
          </a:xfrm>
        </p:spPr>
        <p:txBody>
          <a:bodyPr>
            <a:normAutofit/>
          </a:bodyPr>
          <a:lstStyle/>
          <a:p>
            <a:r>
              <a:rPr lang="en-US" sz="2400" dirty="0"/>
              <a:t>Triplet Selection is done to ensure faster convergence</a:t>
            </a:r>
          </a:p>
          <a:p>
            <a:r>
              <a:rPr lang="en-US" sz="2400" dirty="0"/>
              <a:t>There are three categories of triplets:</a:t>
            </a:r>
          </a:p>
          <a:p>
            <a:pPr>
              <a:buFont typeface="Wingdings" panose="05000000000000000000" pitchFamily="2" charset="2"/>
              <a:buChar char="Ø"/>
            </a:pPr>
            <a:r>
              <a:rPr lang="en-US" sz="2400" dirty="0"/>
              <a:t>easy triplets: triplets which have a loss of  0, because</a:t>
            </a:r>
          </a:p>
          <a:p>
            <a:pPr>
              <a:buFont typeface="Wingdings" panose="05000000000000000000" pitchFamily="2" charset="2"/>
              <a:buChar char="Ø"/>
            </a:pPr>
            <a:r>
              <a:rPr lang="en-US" sz="2400" dirty="0"/>
              <a:t>hard triplets: triplets where the negative is closer to the anchor than the positive, i.e.</a:t>
            </a:r>
          </a:p>
          <a:p>
            <a:pPr>
              <a:buFont typeface="Wingdings" panose="05000000000000000000" pitchFamily="2" charset="2"/>
              <a:buChar char="Ø"/>
            </a:pPr>
            <a:r>
              <a:rPr lang="en-US" sz="2400" dirty="0"/>
              <a:t>semi-hard triplets: triplets where the negative is not closer to the anchor than the positive, but which still have positive loss</a:t>
            </a:r>
            <a:r>
              <a:rPr lang="en-US" dirty="0"/>
              <a:t>  </a:t>
            </a:r>
          </a:p>
          <a:p>
            <a:pPr marL="0" indent="0">
              <a:buNone/>
            </a:pPr>
            <a:r>
              <a:rPr lang="en-US" dirty="0"/>
              <a:t>       </a:t>
            </a:r>
          </a:p>
          <a:p>
            <a:pPr marL="0" indent="0">
              <a:buNone/>
            </a:pPr>
            <a:endParaRPr lang="en-US" dirty="0"/>
          </a:p>
          <a:p>
            <a:pPr marL="0" indent="0">
              <a:buNone/>
            </a:pPr>
            <a:r>
              <a:rPr lang="en-US" sz="2400" dirty="0"/>
              <a:t>Source Credit:</a:t>
            </a:r>
            <a:r>
              <a:rPr lang="en-IN" sz="2400" dirty="0">
                <a:hlinkClick r:id="rId2"/>
              </a:rPr>
              <a:t>https://omoindrot.github.io/triplet-loss</a:t>
            </a:r>
            <a:endParaRPr lang="en-US" sz="2400"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96D1D382-AEDB-4672-8775-57612BB3E589}"/>
              </a:ext>
            </a:extLst>
          </p:cNvPr>
          <p:cNvPicPr>
            <a:picLocks noChangeAspect="1"/>
          </p:cNvPicPr>
          <p:nvPr/>
        </p:nvPicPr>
        <p:blipFill>
          <a:blip r:embed="rId3"/>
          <a:stretch>
            <a:fillRect/>
          </a:stretch>
        </p:blipFill>
        <p:spPr>
          <a:xfrm>
            <a:off x="7811383" y="2577941"/>
            <a:ext cx="2982308" cy="237055"/>
          </a:xfrm>
          <a:prstGeom prst="rect">
            <a:avLst/>
          </a:prstGeom>
        </p:spPr>
      </p:pic>
      <p:pic>
        <p:nvPicPr>
          <p:cNvPr id="6" name="Picture 5">
            <a:extLst>
              <a:ext uri="{FF2B5EF4-FFF2-40B4-BE49-F238E27FC236}">
                <a16:creationId xmlns:a16="http://schemas.microsoft.com/office/drawing/2014/main" id="{E4F41209-40A2-44A9-9141-1C8F5A164399}"/>
              </a:ext>
            </a:extLst>
          </p:cNvPr>
          <p:cNvPicPr>
            <a:picLocks noChangeAspect="1"/>
          </p:cNvPicPr>
          <p:nvPr/>
        </p:nvPicPr>
        <p:blipFill>
          <a:blip r:embed="rId4"/>
          <a:stretch>
            <a:fillRect/>
          </a:stretch>
        </p:blipFill>
        <p:spPr>
          <a:xfrm>
            <a:off x="1619840" y="3317649"/>
            <a:ext cx="3352800" cy="333375"/>
          </a:xfrm>
          <a:prstGeom prst="rect">
            <a:avLst/>
          </a:prstGeom>
        </p:spPr>
      </p:pic>
      <p:pic>
        <p:nvPicPr>
          <p:cNvPr id="9" name="Picture 8">
            <a:extLst>
              <a:ext uri="{FF2B5EF4-FFF2-40B4-BE49-F238E27FC236}">
                <a16:creationId xmlns:a16="http://schemas.microsoft.com/office/drawing/2014/main" id="{06F41281-1300-4D3A-8740-E6322F65FC3E}"/>
              </a:ext>
            </a:extLst>
          </p:cNvPr>
          <p:cNvPicPr>
            <a:picLocks noChangeAspect="1"/>
          </p:cNvPicPr>
          <p:nvPr/>
        </p:nvPicPr>
        <p:blipFill>
          <a:blip r:embed="rId5"/>
          <a:stretch>
            <a:fillRect/>
          </a:stretch>
        </p:blipFill>
        <p:spPr>
          <a:xfrm>
            <a:off x="1200101" y="4700440"/>
            <a:ext cx="1571625" cy="400050"/>
          </a:xfrm>
          <a:prstGeom prst="rect">
            <a:avLst/>
          </a:prstGeom>
        </p:spPr>
      </p:pic>
      <p:pic>
        <p:nvPicPr>
          <p:cNvPr id="11" name="Picture 10">
            <a:extLst>
              <a:ext uri="{FF2B5EF4-FFF2-40B4-BE49-F238E27FC236}">
                <a16:creationId xmlns:a16="http://schemas.microsoft.com/office/drawing/2014/main" id="{C2472EA5-0ACD-4C96-8459-1BBD8408FA03}"/>
              </a:ext>
            </a:extLst>
          </p:cNvPr>
          <p:cNvPicPr>
            <a:picLocks noChangeAspect="1"/>
          </p:cNvPicPr>
          <p:nvPr/>
        </p:nvPicPr>
        <p:blipFill>
          <a:blip r:embed="rId6"/>
          <a:stretch>
            <a:fillRect/>
          </a:stretch>
        </p:blipFill>
        <p:spPr>
          <a:xfrm>
            <a:off x="2790775" y="4786264"/>
            <a:ext cx="247650" cy="209550"/>
          </a:xfrm>
          <a:prstGeom prst="rect">
            <a:avLst/>
          </a:prstGeom>
        </p:spPr>
      </p:pic>
      <p:pic>
        <p:nvPicPr>
          <p:cNvPr id="12" name="Picture 11">
            <a:extLst>
              <a:ext uri="{FF2B5EF4-FFF2-40B4-BE49-F238E27FC236}">
                <a16:creationId xmlns:a16="http://schemas.microsoft.com/office/drawing/2014/main" id="{95032AC1-AFB4-488B-A5AE-4DE6BFABB994}"/>
              </a:ext>
            </a:extLst>
          </p:cNvPr>
          <p:cNvPicPr>
            <a:picLocks noChangeAspect="1"/>
          </p:cNvPicPr>
          <p:nvPr/>
        </p:nvPicPr>
        <p:blipFill>
          <a:blip r:embed="rId7"/>
          <a:stretch>
            <a:fillRect/>
          </a:stretch>
        </p:blipFill>
        <p:spPr>
          <a:xfrm>
            <a:off x="3111630" y="4733972"/>
            <a:ext cx="1590675" cy="295275"/>
          </a:xfrm>
          <a:prstGeom prst="rect">
            <a:avLst/>
          </a:prstGeom>
        </p:spPr>
      </p:pic>
      <p:pic>
        <p:nvPicPr>
          <p:cNvPr id="15" name="Picture 14">
            <a:extLst>
              <a:ext uri="{FF2B5EF4-FFF2-40B4-BE49-F238E27FC236}">
                <a16:creationId xmlns:a16="http://schemas.microsoft.com/office/drawing/2014/main" id="{F8D88475-4E3C-4F8B-BE82-0B6D369693B6}"/>
              </a:ext>
            </a:extLst>
          </p:cNvPr>
          <p:cNvPicPr>
            <a:picLocks noChangeAspect="1"/>
          </p:cNvPicPr>
          <p:nvPr/>
        </p:nvPicPr>
        <p:blipFill>
          <a:blip r:embed="rId8"/>
          <a:stretch>
            <a:fillRect/>
          </a:stretch>
        </p:blipFill>
        <p:spPr>
          <a:xfrm>
            <a:off x="6545000" y="4790533"/>
            <a:ext cx="361950" cy="238125"/>
          </a:xfrm>
          <a:prstGeom prst="rect">
            <a:avLst/>
          </a:prstGeom>
        </p:spPr>
      </p:pic>
      <p:pic>
        <p:nvPicPr>
          <p:cNvPr id="20" name="Picture 19">
            <a:extLst>
              <a:ext uri="{FF2B5EF4-FFF2-40B4-BE49-F238E27FC236}">
                <a16:creationId xmlns:a16="http://schemas.microsoft.com/office/drawing/2014/main" id="{BD7F78BC-0FD1-40F6-9DF2-BE13E7983802}"/>
              </a:ext>
            </a:extLst>
          </p:cNvPr>
          <p:cNvPicPr>
            <a:picLocks noChangeAspect="1"/>
          </p:cNvPicPr>
          <p:nvPr/>
        </p:nvPicPr>
        <p:blipFill>
          <a:blip r:embed="rId6"/>
          <a:stretch>
            <a:fillRect/>
          </a:stretch>
        </p:blipFill>
        <p:spPr>
          <a:xfrm>
            <a:off x="4693073" y="4792021"/>
            <a:ext cx="247650" cy="209550"/>
          </a:xfrm>
          <a:prstGeom prst="rect">
            <a:avLst/>
          </a:prstGeom>
        </p:spPr>
      </p:pic>
      <p:pic>
        <p:nvPicPr>
          <p:cNvPr id="21" name="Picture 20">
            <a:extLst>
              <a:ext uri="{FF2B5EF4-FFF2-40B4-BE49-F238E27FC236}">
                <a16:creationId xmlns:a16="http://schemas.microsoft.com/office/drawing/2014/main" id="{E8A3974C-922D-4930-931E-236B986633C0}"/>
              </a:ext>
            </a:extLst>
          </p:cNvPr>
          <p:cNvPicPr>
            <a:picLocks noChangeAspect="1"/>
          </p:cNvPicPr>
          <p:nvPr/>
        </p:nvPicPr>
        <p:blipFill>
          <a:blip r:embed="rId5"/>
          <a:stretch>
            <a:fillRect/>
          </a:stretch>
        </p:blipFill>
        <p:spPr>
          <a:xfrm>
            <a:off x="4963948" y="4703091"/>
            <a:ext cx="1571625" cy="400050"/>
          </a:xfrm>
          <a:prstGeom prst="rect">
            <a:avLst/>
          </a:prstGeom>
        </p:spPr>
      </p:pic>
    </p:spTree>
    <p:extLst>
      <p:ext uri="{BB962C8B-B14F-4D97-AF65-F5344CB8AC3E}">
        <p14:creationId xmlns:p14="http://schemas.microsoft.com/office/powerpoint/2010/main" val="1681521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3C84-737B-4646-83FA-DCFC72694D44}"/>
              </a:ext>
            </a:extLst>
          </p:cNvPr>
          <p:cNvSpPr>
            <a:spLocks noGrp="1"/>
          </p:cNvSpPr>
          <p:nvPr>
            <p:ph type="title"/>
          </p:nvPr>
        </p:nvSpPr>
        <p:spPr/>
        <p:txBody>
          <a:bodyPr/>
          <a:lstStyle/>
          <a:p>
            <a:r>
              <a:rPr lang="en-US" dirty="0"/>
              <a:t>Harmonic Embedding</a:t>
            </a:r>
            <a:endParaRPr lang="en-IN" dirty="0"/>
          </a:p>
        </p:txBody>
      </p:sp>
      <p:sp>
        <p:nvSpPr>
          <p:cNvPr id="3" name="Content Placeholder 2">
            <a:extLst>
              <a:ext uri="{FF2B5EF4-FFF2-40B4-BE49-F238E27FC236}">
                <a16:creationId xmlns:a16="http://schemas.microsoft.com/office/drawing/2014/main" id="{D54C3533-04F1-485D-9B9B-E05AEB8CA771}"/>
              </a:ext>
            </a:extLst>
          </p:cNvPr>
          <p:cNvSpPr>
            <a:spLocks noGrp="1"/>
          </p:cNvSpPr>
          <p:nvPr>
            <p:ph idx="1"/>
          </p:nvPr>
        </p:nvSpPr>
        <p:spPr>
          <a:xfrm>
            <a:off x="838200" y="1564849"/>
            <a:ext cx="10515600" cy="4612114"/>
          </a:xfrm>
        </p:spPr>
        <p:txBody>
          <a:bodyPr>
            <a:normAutofit fontScale="92500" lnSpcReduction="20000"/>
          </a:bodyPr>
          <a:lstStyle/>
          <a:p>
            <a:r>
              <a:rPr lang="en-US" sz="2600" dirty="0"/>
              <a:t>This denotes a set of embeddings that are generated by different models v1 and v2 but are compatible </a:t>
            </a:r>
            <a:r>
              <a:rPr lang="en-US" sz="2600" dirty="0" err="1"/>
              <a:t>i.e</a:t>
            </a:r>
            <a:r>
              <a:rPr lang="en-US" sz="2600" dirty="0"/>
              <a:t>, can be compared to each other</a:t>
            </a:r>
          </a:p>
          <a:p>
            <a:r>
              <a:rPr lang="en-US" sz="2600" dirty="0"/>
              <a:t>In order to learn a harmonic embedding, triplets are generated that mix the v1 embeddings with the v2 embeddings that are being trained. The semihard negatives are selected from the whole set of both v1 and v2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400" dirty="0"/>
              <a:t>Source Credit:</a:t>
            </a:r>
            <a:r>
              <a:rPr lang="en-IN" sz="2400" dirty="0">
                <a:hlinkClick r:id="rId2"/>
              </a:rPr>
              <a:t>https://arxiv.org/pdf/1503.03832.pdf</a:t>
            </a:r>
            <a:endParaRPr lang="en-US" sz="2400" dirty="0"/>
          </a:p>
          <a:p>
            <a:endParaRPr lang="en-US" dirty="0"/>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84D90156-5083-4D54-8EE3-83F5BC2AABCF}"/>
              </a:ext>
            </a:extLst>
          </p:cNvPr>
          <p:cNvPicPr>
            <a:picLocks noChangeAspect="1"/>
          </p:cNvPicPr>
          <p:nvPr/>
        </p:nvPicPr>
        <p:blipFill>
          <a:blip r:embed="rId3"/>
          <a:stretch>
            <a:fillRect/>
          </a:stretch>
        </p:blipFill>
        <p:spPr>
          <a:xfrm>
            <a:off x="3476557" y="3213051"/>
            <a:ext cx="1845020" cy="2080100"/>
          </a:xfrm>
          <a:prstGeom prst="rect">
            <a:avLst/>
          </a:prstGeom>
        </p:spPr>
      </p:pic>
    </p:spTree>
    <p:extLst>
      <p:ext uri="{BB962C8B-B14F-4D97-AF65-F5344CB8AC3E}">
        <p14:creationId xmlns:p14="http://schemas.microsoft.com/office/powerpoint/2010/main" val="388290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3C84-737B-4646-83FA-DCFC72694D44}"/>
              </a:ext>
            </a:extLst>
          </p:cNvPr>
          <p:cNvSpPr>
            <a:spLocks noGrp="1"/>
          </p:cNvSpPr>
          <p:nvPr>
            <p:ph type="title"/>
          </p:nvPr>
        </p:nvSpPr>
        <p:spPr/>
        <p:txBody>
          <a:bodyPr/>
          <a:lstStyle/>
          <a:p>
            <a:r>
              <a:rPr lang="en-US" dirty="0"/>
              <a:t>Harmonic Triplet Loss</a:t>
            </a:r>
          </a:p>
        </p:txBody>
      </p:sp>
      <p:sp>
        <p:nvSpPr>
          <p:cNvPr id="3" name="Content Placeholder 2">
            <a:extLst>
              <a:ext uri="{FF2B5EF4-FFF2-40B4-BE49-F238E27FC236}">
                <a16:creationId xmlns:a16="http://schemas.microsoft.com/office/drawing/2014/main" id="{D54C3533-04F1-485D-9B9B-E05AEB8CA771}"/>
              </a:ext>
            </a:extLst>
          </p:cNvPr>
          <p:cNvSpPr>
            <a:spLocks noGrp="1"/>
          </p:cNvSpPr>
          <p:nvPr>
            <p:ph idx="1"/>
          </p:nvPr>
        </p:nvSpPr>
        <p:spPr>
          <a:xfrm>
            <a:off x="838200" y="1442297"/>
            <a:ext cx="10515600" cy="5050577"/>
          </a:xfrm>
        </p:spPr>
        <p:txBody>
          <a:bodyPr>
            <a:normAutofit fontScale="40000" lnSpcReduction="20000"/>
          </a:bodyPr>
          <a:lstStyle/>
          <a:p>
            <a:r>
              <a:rPr lang="en-US" sz="6000" dirty="0"/>
              <a:t>In harmonic embedding, the embeddings of v1 are mixed together with the embeddings v2, that are being learned inside the triplet loss</a:t>
            </a:r>
          </a:p>
          <a:p>
            <a:r>
              <a:rPr lang="en-US" sz="6000" dirty="0"/>
              <a:t>This results in additionally generated triplets that encourage the compatibility between the different embedding versions</a:t>
            </a:r>
          </a:p>
          <a:p>
            <a:r>
              <a:rPr lang="en-US" sz="6000" dirty="0"/>
              <a:t>V2 embedding is initialized from an independently trained NN2 embedding and the last layer is retrained through random initialization with combability encouraging triplet loss</a:t>
            </a:r>
          </a:p>
          <a:p>
            <a:r>
              <a:rPr lang="en-US" sz="6000" dirty="0"/>
              <a:t>First the last layer is retrained, then the whole v2 network is trained with harmonic loss </a:t>
            </a:r>
          </a:p>
          <a:p>
            <a:r>
              <a:rPr lang="en-US" sz="6000" dirty="0"/>
              <a:t>Below figure shows a possible interpretation of how this compatibility works:</a:t>
            </a:r>
          </a:p>
          <a:p>
            <a:pPr marL="0" indent="0">
              <a:buNone/>
            </a:pPr>
            <a:endParaRPr lang="en-US" sz="6000" dirty="0"/>
          </a:p>
          <a:p>
            <a:pPr marL="0" indent="0">
              <a:buNone/>
            </a:pPr>
            <a:endParaRPr lang="en-US" sz="6000" dirty="0"/>
          </a:p>
          <a:p>
            <a:pPr marL="0" indent="0">
              <a:buNone/>
            </a:pPr>
            <a:endParaRPr lang="en-US" sz="6000" dirty="0"/>
          </a:p>
          <a:p>
            <a:pPr marL="0" indent="0">
              <a:buNone/>
            </a:pPr>
            <a:r>
              <a:rPr lang="en-US" sz="6000" dirty="0"/>
              <a:t>Source Credit:</a:t>
            </a:r>
            <a:r>
              <a:rPr lang="en-IN" sz="6000" dirty="0">
                <a:hlinkClick r:id="rId2"/>
              </a:rPr>
              <a:t>https://arxiv.org/pdf/1503.03832.pdf</a:t>
            </a:r>
            <a:endParaRPr lang="en-US" sz="6000"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id="{E2180421-27F8-4EFB-B7EE-A0BDB13A5856}"/>
              </a:ext>
            </a:extLst>
          </p:cNvPr>
          <p:cNvPicPr>
            <a:picLocks noChangeAspect="1"/>
          </p:cNvPicPr>
          <p:nvPr/>
        </p:nvPicPr>
        <p:blipFill>
          <a:blip r:embed="rId3"/>
          <a:stretch>
            <a:fillRect/>
          </a:stretch>
        </p:blipFill>
        <p:spPr>
          <a:xfrm>
            <a:off x="3582185" y="4581409"/>
            <a:ext cx="3502793" cy="1255861"/>
          </a:xfrm>
          <a:prstGeom prst="rect">
            <a:avLst/>
          </a:prstGeom>
        </p:spPr>
      </p:pic>
    </p:spTree>
    <p:extLst>
      <p:ext uri="{BB962C8B-B14F-4D97-AF65-F5344CB8AC3E}">
        <p14:creationId xmlns:p14="http://schemas.microsoft.com/office/powerpoint/2010/main" val="2438020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721</Words>
  <Application>Microsoft Office PowerPoint</Application>
  <PresentationFormat>Widescreen</PresentationFormat>
  <Paragraphs>142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Contents</vt:lpstr>
      <vt:lpstr>What is FaceNet</vt:lpstr>
      <vt:lpstr>FaceNet Architecture</vt:lpstr>
      <vt:lpstr>Triplet Loss</vt:lpstr>
      <vt:lpstr>Triplet Loss</vt:lpstr>
      <vt:lpstr>Triplet Selection</vt:lpstr>
      <vt:lpstr>Harmonic Embedding</vt:lpstr>
      <vt:lpstr>Harmonic Triplet Loss</vt:lpstr>
      <vt:lpstr>Face Clustering</vt:lpstr>
      <vt:lpstr>Code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Kumar</dc:creator>
  <cp:lastModifiedBy>Amit Kumar</cp:lastModifiedBy>
  <cp:revision>44</cp:revision>
  <dcterms:created xsi:type="dcterms:W3CDTF">2019-12-31T14:23:24Z</dcterms:created>
  <dcterms:modified xsi:type="dcterms:W3CDTF">2020-01-02T04:27:01Z</dcterms:modified>
</cp:coreProperties>
</file>