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4" r:id="rId5"/>
    <p:sldId id="259" r:id="rId6"/>
    <p:sldId id="265" r:id="rId7"/>
    <p:sldId id="266" r:id="rId8"/>
    <p:sldId id="268" r:id="rId9"/>
    <p:sldId id="267" r:id="rId10"/>
    <p:sldId id="269" r:id="rId11"/>
    <p:sldId id="270" r:id="rId12"/>
    <p:sldId id="262" r:id="rId13"/>
    <p:sldId id="261" r:id="rId14"/>
    <p:sldId id="271" r:id="rId15"/>
    <p:sldId id="274" r:id="rId16"/>
    <p:sldId id="275"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EF93-8250-4E52-BDF5-BDB930C3A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96C8CC-A483-4A8B-B0CE-E29F9415C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0627B-05C6-49E1-8FC0-200EE005A9C8}"/>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5" name="Footer Placeholder 4">
            <a:extLst>
              <a:ext uri="{FF2B5EF4-FFF2-40B4-BE49-F238E27FC236}">
                <a16:creationId xmlns:a16="http://schemas.microsoft.com/office/drawing/2014/main" id="{D8F42D51-52FB-4059-A222-BBAA4E61A6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38449EB-4B0C-4BF1-8AD3-8BB9D60A04A4}"/>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125659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8846-FFB3-4616-BE0E-306E4AA556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C26EF9-A1F4-4387-AC20-B69ADA315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DFE54-223D-444B-B91C-5D91C9D54E2B}"/>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5" name="Footer Placeholder 4">
            <a:extLst>
              <a:ext uri="{FF2B5EF4-FFF2-40B4-BE49-F238E27FC236}">
                <a16:creationId xmlns:a16="http://schemas.microsoft.com/office/drawing/2014/main" id="{2E6E9D0E-1879-4AE0-8C2D-C24CAE6BB0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678A75A-3EC9-446B-9BBB-A9CF6C2BB934}"/>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53128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30D91-FC5D-48EF-8A7B-FC0829AA2A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AE31DC-2F46-461E-880C-DC465CA39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93633-D4F6-4A08-A54E-97AC61734CAC}"/>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5" name="Footer Placeholder 4">
            <a:extLst>
              <a:ext uri="{FF2B5EF4-FFF2-40B4-BE49-F238E27FC236}">
                <a16:creationId xmlns:a16="http://schemas.microsoft.com/office/drawing/2014/main" id="{2F3F2A77-F012-4F7E-BA0B-BC0762D7DD0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067B0C2-B378-44BB-A51B-BCD23091FB1A}"/>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120427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4485-808C-4A73-A493-7C401EA503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610571-A37E-4793-8795-915D371F9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15B54-26F2-4524-987F-C885D9C9109B}"/>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5" name="Footer Placeholder 4">
            <a:extLst>
              <a:ext uri="{FF2B5EF4-FFF2-40B4-BE49-F238E27FC236}">
                <a16:creationId xmlns:a16="http://schemas.microsoft.com/office/drawing/2014/main" id="{0585C4F0-DE5C-460E-B8E6-E723BF06D94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C1F604-8E60-44F3-86C8-BDF459F19CA4}"/>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311229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65DB-CD68-4F60-B8F2-5451BD8F2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A18E7C-914E-4F07-8FAC-2A0D299C5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D5B25-D327-42D5-A2E7-61F4F27F0495}"/>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5" name="Footer Placeholder 4">
            <a:extLst>
              <a:ext uri="{FF2B5EF4-FFF2-40B4-BE49-F238E27FC236}">
                <a16:creationId xmlns:a16="http://schemas.microsoft.com/office/drawing/2014/main" id="{9B973E84-9E0D-4217-817A-32531D5DF8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F9D8F4-349C-470A-BEF8-1A4DF2412ADB}"/>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180042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BAAA-D342-4B74-BE3F-C9334B309E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8D38F-2419-4B74-A229-22BA92F20C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CB648E-45ED-4BAE-8C1A-C1CE82686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F78C6C-2D14-48E1-9C02-B7D7A09D1AFA}"/>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6" name="Footer Placeholder 5">
            <a:extLst>
              <a:ext uri="{FF2B5EF4-FFF2-40B4-BE49-F238E27FC236}">
                <a16:creationId xmlns:a16="http://schemas.microsoft.com/office/drawing/2014/main" id="{11470F73-43C7-4E43-AAFD-94370D1800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8A10DB-BD0F-4FDC-972F-5FB5E03B38B4}"/>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59221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CE11-4D7F-4320-80E2-8B086C6D47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F7C41-742B-4720-BE24-A0BDA0F4D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486550-6493-4B98-B94F-DD43E864B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99192F-DAA7-4A2A-970B-E49A792FC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2AC20-A286-4EAE-8CFC-74EFD102D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588727-2E57-4737-ACF1-D3700A72DA9E}"/>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8" name="Footer Placeholder 7">
            <a:extLst>
              <a:ext uri="{FF2B5EF4-FFF2-40B4-BE49-F238E27FC236}">
                <a16:creationId xmlns:a16="http://schemas.microsoft.com/office/drawing/2014/main" id="{41E2AE5E-025B-4BE2-9DE0-FB2FA8C5A7B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70EE5BD-CDBB-4346-92DE-50E20922CFD9}"/>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317449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5D36-7C8C-42E4-8C45-1EBA0C9369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F09FF2-6797-4CAD-85E2-F04AB8DAB320}"/>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4" name="Footer Placeholder 3">
            <a:extLst>
              <a:ext uri="{FF2B5EF4-FFF2-40B4-BE49-F238E27FC236}">
                <a16:creationId xmlns:a16="http://schemas.microsoft.com/office/drawing/2014/main" id="{EBFDAD4E-38A8-4091-A3A2-ED92BCC951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B3BFF4B-2EFF-49BD-B465-56A8A50A52B3}"/>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420421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7FEF1-8910-4BAF-AD75-3C27AF4DCC88}"/>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3" name="Footer Placeholder 2">
            <a:extLst>
              <a:ext uri="{FF2B5EF4-FFF2-40B4-BE49-F238E27FC236}">
                <a16:creationId xmlns:a16="http://schemas.microsoft.com/office/drawing/2014/main" id="{BF375CBD-A6BC-41D4-9AB7-AA95812DEDB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935E5B0-1BAD-450C-B007-7FC317A16A5F}"/>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13246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D755-B1AE-482B-93E5-1F9B865C0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2E46EC-F7E0-4064-B190-D58FD99B7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BE635-9052-4815-A010-6449E954D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1510C-7A24-4413-8B13-23F25899DF78}"/>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6" name="Footer Placeholder 5">
            <a:extLst>
              <a:ext uri="{FF2B5EF4-FFF2-40B4-BE49-F238E27FC236}">
                <a16:creationId xmlns:a16="http://schemas.microsoft.com/office/drawing/2014/main" id="{189B479D-238C-4110-80E2-6BF03C78730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9F45938-D25F-4CB4-8EE8-D383B11FB999}"/>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39643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E035-7B54-426E-B8C8-5CBFA77B5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F0AAA5-632F-4FD6-A9E3-5F9F1F39E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5915D14-FB43-4854-A7CB-F7D851BBD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9F0C2-0F75-4AA6-B6B0-34A187EA6445}"/>
              </a:ext>
            </a:extLst>
          </p:cNvPr>
          <p:cNvSpPr>
            <a:spLocks noGrp="1"/>
          </p:cNvSpPr>
          <p:nvPr>
            <p:ph type="dt" sz="half" idx="10"/>
          </p:nvPr>
        </p:nvSpPr>
        <p:spPr/>
        <p:txBody>
          <a:bodyPr/>
          <a:lstStyle/>
          <a:p>
            <a:fld id="{62C34894-89C9-49DD-97FB-FEDE4BFA0991}" type="datetimeFigureOut">
              <a:rPr lang="en-IN" smtClean="0"/>
              <a:t>29-12-2019</a:t>
            </a:fld>
            <a:endParaRPr lang="en-IN" dirty="0"/>
          </a:p>
        </p:txBody>
      </p:sp>
      <p:sp>
        <p:nvSpPr>
          <p:cNvPr id="6" name="Footer Placeholder 5">
            <a:extLst>
              <a:ext uri="{FF2B5EF4-FFF2-40B4-BE49-F238E27FC236}">
                <a16:creationId xmlns:a16="http://schemas.microsoft.com/office/drawing/2014/main" id="{398AB32E-AB16-4C63-A4EE-8632BCBB644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3EC5E0E-25B8-42B1-A7BD-D6EDDAB26699}"/>
              </a:ext>
            </a:extLst>
          </p:cNvPr>
          <p:cNvSpPr>
            <a:spLocks noGrp="1"/>
          </p:cNvSpPr>
          <p:nvPr>
            <p:ph type="sldNum" sz="quarter" idx="12"/>
          </p:nvPr>
        </p:nvSpPr>
        <p:spPr/>
        <p:txBody>
          <a:bodyPr/>
          <a:lstStyle/>
          <a:p>
            <a:fld id="{29914336-1E61-4DF5-8720-B1AC190B8924}" type="slidenum">
              <a:rPr lang="en-IN" smtClean="0"/>
              <a:t>‹#›</a:t>
            </a:fld>
            <a:endParaRPr lang="en-IN" dirty="0"/>
          </a:p>
        </p:txBody>
      </p:sp>
    </p:spTree>
    <p:extLst>
      <p:ext uri="{BB962C8B-B14F-4D97-AF65-F5344CB8AC3E}">
        <p14:creationId xmlns:p14="http://schemas.microsoft.com/office/powerpoint/2010/main" val="291647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553CE-1B9E-4A86-B399-4C811966F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F6C40D-5401-4D8D-B755-F98D3AF26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61D0E-FE5F-4CAC-9727-E5B0A0E4F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34894-89C9-49DD-97FB-FEDE4BFA0991}" type="datetimeFigureOut">
              <a:rPr lang="en-IN" smtClean="0"/>
              <a:t>29-12-2019</a:t>
            </a:fld>
            <a:endParaRPr lang="en-IN" dirty="0"/>
          </a:p>
        </p:txBody>
      </p:sp>
      <p:sp>
        <p:nvSpPr>
          <p:cNvPr id="5" name="Footer Placeholder 4">
            <a:extLst>
              <a:ext uri="{FF2B5EF4-FFF2-40B4-BE49-F238E27FC236}">
                <a16:creationId xmlns:a16="http://schemas.microsoft.com/office/drawing/2014/main" id="{AABFD72A-A9A2-4F7D-8492-236365556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504D72D-0F38-4E69-AC41-D7F845501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14336-1E61-4DF5-8720-B1AC190B8924}" type="slidenum">
              <a:rPr lang="en-IN" smtClean="0"/>
              <a:t>‹#›</a:t>
            </a:fld>
            <a:endParaRPr lang="en-IN" dirty="0"/>
          </a:p>
        </p:txBody>
      </p:sp>
    </p:spTree>
    <p:extLst>
      <p:ext uri="{BB962C8B-B14F-4D97-AF65-F5344CB8AC3E}">
        <p14:creationId xmlns:p14="http://schemas.microsoft.com/office/powerpoint/2010/main" val="1000080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owardsdatascience.com/how-does-a-face-detection-program-work-using-neural-networks-17896df8e6f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sfutura.co/magazine/face-recognition-with-facenet-and-mtcn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ftp/arxiv/papers/1604/1604.02878.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sfutura.co/magazine/face-recognition-with-facenet-and-mtcn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owardsdatascience.com/how-does-a-face-detection-program-work-using-neural-networks-17896df8e6f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F299B3-E8E2-4BF0-80BF-02ACA6698A45}"/>
              </a:ext>
            </a:extLst>
          </p:cNvPr>
          <p:cNvSpPr>
            <a:spLocks noGrp="1"/>
          </p:cNvSpPr>
          <p:nvPr>
            <p:ph type="subTitle" idx="1"/>
          </p:nvPr>
        </p:nvSpPr>
        <p:spPr>
          <a:xfrm>
            <a:off x="895546" y="1234911"/>
            <a:ext cx="10520314" cy="4930219"/>
          </a:xfrm>
        </p:spPr>
        <p:txBody>
          <a:bodyPr>
            <a:normAutofit/>
          </a:bodyPr>
          <a:lstStyle/>
          <a:p>
            <a:endParaRPr lang="en-US" dirty="0"/>
          </a:p>
          <a:p>
            <a:endParaRPr lang="en-US" dirty="0"/>
          </a:p>
          <a:p>
            <a:endParaRPr lang="en-US" dirty="0"/>
          </a:p>
          <a:p>
            <a:r>
              <a:rPr lang="en-US" sz="4800" dirty="0"/>
              <a:t>Face Recognition with MTCNN</a:t>
            </a:r>
          </a:p>
          <a:p>
            <a:endParaRPr lang="en-US" sz="4800" dirty="0"/>
          </a:p>
          <a:p>
            <a:pPr algn="r"/>
            <a:r>
              <a:rPr lang="en-US" sz="4800" dirty="0"/>
              <a:t>                                                                                                                                   - Amit Kumar</a:t>
            </a:r>
            <a:endParaRPr lang="en-IN" sz="4800" dirty="0"/>
          </a:p>
        </p:txBody>
      </p:sp>
    </p:spTree>
    <p:extLst>
      <p:ext uri="{BB962C8B-B14F-4D97-AF65-F5344CB8AC3E}">
        <p14:creationId xmlns:p14="http://schemas.microsoft.com/office/powerpoint/2010/main" val="348693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137-3235-452C-B0ED-FB74AAD6F41B}"/>
              </a:ext>
            </a:extLst>
          </p:cNvPr>
          <p:cNvSpPr>
            <a:spLocks noGrp="1"/>
          </p:cNvSpPr>
          <p:nvPr>
            <p:ph type="title"/>
          </p:nvPr>
        </p:nvSpPr>
        <p:spPr>
          <a:xfrm>
            <a:off x="838200" y="365126"/>
            <a:ext cx="10515600" cy="935773"/>
          </a:xfrm>
        </p:spPr>
        <p:txBody>
          <a:bodyPr/>
          <a:lstStyle/>
          <a:p>
            <a:r>
              <a:rPr lang="en-IN" dirty="0"/>
              <a:t>Stage 2: R-Net</a:t>
            </a:r>
          </a:p>
        </p:txBody>
      </p:sp>
      <p:sp>
        <p:nvSpPr>
          <p:cNvPr id="3" name="Content Placeholder 2">
            <a:extLst>
              <a:ext uri="{FF2B5EF4-FFF2-40B4-BE49-F238E27FC236}">
                <a16:creationId xmlns:a16="http://schemas.microsoft.com/office/drawing/2014/main" id="{C1875B16-3F49-4B57-AD96-62E442E27FED}"/>
              </a:ext>
            </a:extLst>
          </p:cNvPr>
          <p:cNvSpPr>
            <a:spLocks noGrp="1"/>
          </p:cNvSpPr>
          <p:nvPr>
            <p:ph idx="1"/>
          </p:nvPr>
        </p:nvSpPr>
        <p:spPr>
          <a:xfrm>
            <a:off x="838200" y="1279917"/>
            <a:ext cx="10515600" cy="4351338"/>
          </a:xfrm>
        </p:spPr>
        <p:txBody>
          <a:bodyPr>
            <a:normAutofit/>
          </a:bodyPr>
          <a:lstStyle/>
          <a:p>
            <a:r>
              <a:rPr lang="en-US" sz="2400" dirty="0"/>
              <a:t>If a face is not visible completely as in the below image , then the particular area is zero padded(in the array) for the section of the face not present in the image</a:t>
            </a:r>
          </a:p>
        </p:txBody>
      </p:sp>
      <p:sp>
        <p:nvSpPr>
          <p:cNvPr id="5" name="Rectangle 4">
            <a:extLst>
              <a:ext uri="{FF2B5EF4-FFF2-40B4-BE49-F238E27FC236}">
                <a16:creationId xmlns:a16="http://schemas.microsoft.com/office/drawing/2014/main" id="{C4585D4B-6ED8-4EC7-BF47-9AA8916297EC}"/>
              </a:ext>
            </a:extLst>
          </p:cNvPr>
          <p:cNvSpPr/>
          <p:nvPr/>
        </p:nvSpPr>
        <p:spPr>
          <a:xfrm>
            <a:off x="970959" y="5610273"/>
            <a:ext cx="9605915" cy="646331"/>
          </a:xfrm>
          <a:prstGeom prst="rect">
            <a:avLst/>
          </a:prstGeom>
        </p:spPr>
        <p:txBody>
          <a:bodyPr wrap="square">
            <a:spAutoFit/>
          </a:bodyPr>
          <a:lstStyle/>
          <a:p>
            <a:r>
              <a:rPr lang="en-IN" dirty="0"/>
              <a:t>Source Credit:</a:t>
            </a:r>
            <a:r>
              <a:rPr lang="en-IN" dirty="0">
                <a:hlinkClick r:id="rId2"/>
              </a:rPr>
              <a:t>https://towardsdatascience.com/how-does-a-face-detection-program-work-using-neural-networks-17896df8e6ff</a:t>
            </a:r>
            <a:endParaRPr lang="en-IN" dirty="0"/>
          </a:p>
        </p:txBody>
      </p:sp>
      <p:pic>
        <p:nvPicPr>
          <p:cNvPr id="6" name="Picture 5">
            <a:extLst>
              <a:ext uri="{FF2B5EF4-FFF2-40B4-BE49-F238E27FC236}">
                <a16:creationId xmlns:a16="http://schemas.microsoft.com/office/drawing/2014/main" id="{1A07D8DF-C586-4540-8C87-5A685601E2F7}"/>
              </a:ext>
            </a:extLst>
          </p:cNvPr>
          <p:cNvPicPr>
            <a:picLocks noChangeAspect="1"/>
          </p:cNvPicPr>
          <p:nvPr/>
        </p:nvPicPr>
        <p:blipFill>
          <a:blip r:embed="rId3"/>
          <a:stretch>
            <a:fillRect/>
          </a:stretch>
        </p:blipFill>
        <p:spPr>
          <a:xfrm>
            <a:off x="3374795" y="2270551"/>
            <a:ext cx="4637989" cy="2714373"/>
          </a:xfrm>
          <a:prstGeom prst="rect">
            <a:avLst/>
          </a:prstGeom>
        </p:spPr>
      </p:pic>
    </p:spTree>
    <p:extLst>
      <p:ext uri="{BB962C8B-B14F-4D97-AF65-F5344CB8AC3E}">
        <p14:creationId xmlns:p14="http://schemas.microsoft.com/office/powerpoint/2010/main" val="244594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137-3235-452C-B0ED-FB74AAD6F41B}"/>
              </a:ext>
            </a:extLst>
          </p:cNvPr>
          <p:cNvSpPr>
            <a:spLocks noGrp="1"/>
          </p:cNvSpPr>
          <p:nvPr>
            <p:ph type="title"/>
          </p:nvPr>
        </p:nvSpPr>
        <p:spPr>
          <a:xfrm>
            <a:off x="838200" y="365126"/>
            <a:ext cx="10515600" cy="945200"/>
          </a:xfrm>
        </p:spPr>
        <p:txBody>
          <a:bodyPr/>
          <a:lstStyle/>
          <a:p>
            <a:r>
              <a:rPr lang="en-IN" dirty="0"/>
              <a:t>Stage 3: O-Net</a:t>
            </a:r>
          </a:p>
        </p:txBody>
      </p:sp>
      <p:sp>
        <p:nvSpPr>
          <p:cNvPr id="3" name="Content Placeholder 2">
            <a:extLst>
              <a:ext uri="{FF2B5EF4-FFF2-40B4-BE49-F238E27FC236}">
                <a16:creationId xmlns:a16="http://schemas.microsoft.com/office/drawing/2014/main" id="{C1875B16-3F49-4B57-AD96-62E442E27FED}"/>
              </a:ext>
            </a:extLst>
          </p:cNvPr>
          <p:cNvSpPr>
            <a:spLocks noGrp="1"/>
          </p:cNvSpPr>
          <p:nvPr>
            <p:ph idx="1"/>
          </p:nvPr>
        </p:nvSpPr>
        <p:spPr>
          <a:xfrm>
            <a:off x="838200" y="1513141"/>
            <a:ext cx="10515600" cy="4663822"/>
          </a:xfrm>
        </p:spPr>
        <p:txBody>
          <a:bodyPr>
            <a:normAutofit/>
          </a:bodyPr>
          <a:lstStyle/>
          <a:p>
            <a:r>
              <a:rPr lang="en-US" sz="2400" dirty="0"/>
              <a:t>O-Net is the Output Network </a:t>
            </a:r>
          </a:p>
          <a:p>
            <a:r>
              <a:rPr lang="en-US" sz="2400" dirty="0"/>
              <a:t>O-Net provides 3 outputs: the coordinates of the bounding box, the coordinates of the 5 facial landmarks and the confidence level of each box</a:t>
            </a:r>
          </a:p>
          <a:p>
            <a:r>
              <a:rPr lang="en-US" sz="2400" dirty="0"/>
              <a:t>O-Net also employs NMS to </a:t>
            </a:r>
            <a:r>
              <a:rPr lang="en-IN" sz="2400" dirty="0"/>
              <a:t>further eliminate lower confidence level bounding boxes</a:t>
            </a:r>
          </a:p>
          <a:p>
            <a:endParaRPr lang="en-IN" sz="2400" dirty="0"/>
          </a:p>
        </p:txBody>
      </p:sp>
      <p:sp>
        <p:nvSpPr>
          <p:cNvPr id="5" name="Rectangle 4">
            <a:extLst>
              <a:ext uri="{FF2B5EF4-FFF2-40B4-BE49-F238E27FC236}">
                <a16:creationId xmlns:a16="http://schemas.microsoft.com/office/drawing/2014/main" id="{C4585D4B-6ED8-4EC7-BF47-9AA8916297EC}"/>
              </a:ext>
            </a:extLst>
          </p:cNvPr>
          <p:cNvSpPr/>
          <p:nvPr/>
        </p:nvSpPr>
        <p:spPr>
          <a:xfrm>
            <a:off x="970959" y="5610273"/>
            <a:ext cx="8418137" cy="369332"/>
          </a:xfrm>
          <a:prstGeom prst="rect">
            <a:avLst/>
          </a:prstGeom>
        </p:spPr>
        <p:txBody>
          <a:bodyPr wrap="square">
            <a:spAutoFit/>
          </a:bodyPr>
          <a:lstStyle/>
          <a:p>
            <a:r>
              <a:rPr lang="en-IN" dirty="0"/>
              <a:t>Source Credit:</a:t>
            </a:r>
            <a:r>
              <a:rPr lang="en-IN" dirty="0">
                <a:hlinkClick r:id="rId2"/>
              </a:rPr>
              <a:t>https://arxiv.org/ftp/arxiv/papers/1604/1604.02878.pdf</a:t>
            </a:r>
            <a:endParaRPr lang="en-IN" dirty="0"/>
          </a:p>
        </p:txBody>
      </p:sp>
      <p:pic>
        <p:nvPicPr>
          <p:cNvPr id="6" name="Picture 5">
            <a:extLst>
              <a:ext uri="{FF2B5EF4-FFF2-40B4-BE49-F238E27FC236}">
                <a16:creationId xmlns:a16="http://schemas.microsoft.com/office/drawing/2014/main" id="{F81272C0-E01C-4836-B621-66C6AB4814B6}"/>
              </a:ext>
            </a:extLst>
          </p:cNvPr>
          <p:cNvPicPr>
            <a:picLocks noChangeAspect="1"/>
          </p:cNvPicPr>
          <p:nvPr/>
        </p:nvPicPr>
        <p:blipFill>
          <a:blip r:embed="rId3"/>
          <a:stretch>
            <a:fillRect/>
          </a:stretch>
        </p:blipFill>
        <p:spPr>
          <a:xfrm>
            <a:off x="2041884" y="3623485"/>
            <a:ext cx="5600700" cy="1466850"/>
          </a:xfrm>
          <a:prstGeom prst="rect">
            <a:avLst/>
          </a:prstGeom>
        </p:spPr>
      </p:pic>
    </p:spTree>
    <p:extLst>
      <p:ext uri="{BB962C8B-B14F-4D97-AF65-F5344CB8AC3E}">
        <p14:creationId xmlns:p14="http://schemas.microsoft.com/office/powerpoint/2010/main" val="426683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8601-5768-4603-9079-AEE285E83AEE}"/>
              </a:ext>
            </a:extLst>
          </p:cNvPr>
          <p:cNvSpPr>
            <a:spLocks noGrp="1"/>
          </p:cNvSpPr>
          <p:nvPr>
            <p:ph type="title"/>
          </p:nvPr>
        </p:nvSpPr>
        <p:spPr>
          <a:xfrm>
            <a:off x="838200" y="261429"/>
            <a:ext cx="10515600" cy="973482"/>
          </a:xfrm>
        </p:spPr>
        <p:txBody>
          <a:bodyPr>
            <a:normAutofit/>
          </a:bodyPr>
          <a:lstStyle/>
          <a:p>
            <a:r>
              <a:rPr lang="en-IN" dirty="0"/>
              <a:t>MTCNN Implementation</a:t>
            </a:r>
          </a:p>
        </p:txBody>
      </p:sp>
      <p:sp>
        <p:nvSpPr>
          <p:cNvPr id="3" name="Content Placeholder 2">
            <a:extLst>
              <a:ext uri="{FF2B5EF4-FFF2-40B4-BE49-F238E27FC236}">
                <a16:creationId xmlns:a16="http://schemas.microsoft.com/office/drawing/2014/main" id="{D0E686BA-ACCA-49DA-8CE2-92188022EBBD}"/>
              </a:ext>
            </a:extLst>
          </p:cNvPr>
          <p:cNvSpPr>
            <a:spLocks noGrp="1"/>
          </p:cNvSpPr>
          <p:nvPr>
            <p:ph idx="1"/>
          </p:nvPr>
        </p:nvSpPr>
        <p:spPr>
          <a:xfrm>
            <a:off x="838200" y="1414022"/>
            <a:ext cx="10515600" cy="5078852"/>
          </a:xfrm>
        </p:spPr>
        <p:txBody>
          <a:bodyPr>
            <a:normAutofit lnSpcReduction="10000"/>
          </a:bodyPr>
          <a:lstStyle/>
          <a:p>
            <a:r>
              <a:rPr lang="en-IN" dirty="0"/>
              <a:t>Below figures displays a stagewise implementation of MTCNN on a facial image</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Source Credit:</a:t>
            </a:r>
            <a:r>
              <a:rPr lang="en-IN" dirty="0">
                <a:hlinkClick r:id="rId2"/>
              </a:rPr>
              <a:t>https://arxiv.org/ftp/arxiv/papers/1604/1604.02878.pdf</a:t>
            </a:r>
            <a:endParaRPr lang="en-IN" dirty="0"/>
          </a:p>
          <a:p>
            <a:endParaRPr lang="en-IN" dirty="0"/>
          </a:p>
        </p:txBody>
      </p:sp>
      <p:pic>
        <p:nvPicPr>
          <p:cNvPr id="7" name="Picture 6">
            <a:extLst>
              <a:ext uri="{FF2B5EF4-FFF2-40B4-BE49-F238E27FC236}">
                <a16:creationId xmlns:a16="http://schemas.microsoft.com/office/drawing/2014/main" id="{56874D72-AB21-45DC-96B0-E031C9613D21}"/>
              </a:ext>
            </a:extLst>
          </p:cNvPr>
          <p:cNvPicPr>
            <a:picLocks noChangeAspect="1"/>
          </p:cNvPicPr>
          <p:nvPr/>
        </p:nvPicPr>
        <p:blipFill>
          <a:blip r:embed="rId3"/>
          <a:stretch>
            <a:fillRect/>
          </a:stretch>
        </p:blipFill>
        <p:spPr>
          <a:xfrm>
            <a:off x="3101417" y="2095482"/>
            <a:ext cx="4355185" cy="3715931"/>
          </a:xfrm>
          <a:prstGeom prst="rect">
            <a:avLst/>
          </a:prstGeom>
        </p:spPr>
      </p:pic>
    </p:spTree>
    <p:extLst>
      <p:ext uri="{BB962C8B-B14F-4D97-AF65-F5344CB8AC3E}">
        <p14:creationId xmlns:p14="http://schemas.microsoft.com/office/powerpoint/2010/main" val="140161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8601-5768-4603-9079-AEE285E83AEE}"/>
              </a:ext>
            </a:extLst>
          </p:cNvPr>
          <p:cNvSpPr>
            <a:spLocks noGrp="1"/>
          </p:cNvSpPr>
          <p:nvPr>
            <p:ph type="title"/>
          </p:nvPr>
        </p:nvSpPr>
        <p:spPr>
          <a:xfrm>
            <a:off x="838200" y="365125"/>
            <a:ext cx="10515600" cy="1114883"/>
          </a:xfrm>
        </p:spPr>
        <p:txBody>
          <a:bodyPr/>
          <a:lstStyle/>
          <a:p>
            <a:r>
              <a:rPr lang="en-IN" dirty="0"/>
              <a:t>MTCNN – Loss Function</a:t>
            </a:r>
          </a:p>
        </p:txBody>
      </p:sp>
      <p:sp>
        <p:nvSpPr>
          <p:cNvPr id="3" name="Content Placeholder 2">
            <a:extLst>
              <a:ext uri="{FF2B5EF4-FFF2-40B4-BE49-F238E27FC236}">
                <a16:creationId xmlns:a16="http://schemas.microsoft.com/office/drawing/2014/main" id="{D0E686BA-ACCA-49DA-8CE2-92188022EBBD}"/>
              </a:ext>
            </a:extLst>
          </p:cNvPr>
          <p:cNvSpPr>
            <a:spLocks noGrp="1"/>
          </p:cNvSpPr>
          <p:nvPr>
            <p:ph idx="1"/>
          </p:nvPr>
        </p:nvSpPr>
        <p:spPr/>
        <p:txBody>
          <a:bodyPr>
            <a:normAutofit lnSpcReduction="10000"/>
          </a:bodyPr>
          <a:lstStyle/>
          <a:p>
            <a:r>
              <a:rPr lang="en-IN" sz="2400" dirty="0"/>
              <a:t>For face classification , cross entropy loss is calculated as:</a:t>
            </a:r>
          </a:p>
          <a:p>
            <a:pPr marL="0" indent="0">
              <a:buNone/>
            </a:pPr>
            <a:endParaRPr lang="en-IN" sz="2400" dirty="0"/>
          </a:p>
          <a:p>
            <a:pPr marL="0" indent="0">
              <a:buNone/>
            </a:pPr>
            <a:r>
              <a:rPr lang="en-IN" sz="2400" dirty="0"/>
              <a:t>   Here,        is the cross-entropy loss,     is the probability produced by the network</a:t>
            </a:r>
          </a:p>
          <a:p>
            <a:pPr marL="0" indent="0">
              <a:buNone/>
            </a:pPr>
            <a:r>
              <a:rPr lang="en-IN" sz="2400" dirty="0"/>
              <a:t>   that indicates a sample being a face,                     denotes ground truth</a:t>
            </a:r>
          </a:p>
          <a:p>
            <a:r>
              <a:rPr lang="en-IN" sz="2400" dirty="0"/>
              <a:t>For bounding box regression, Euclidean loss for each sample is calculated as:</a:t>
            </a:r>
          </a:p>
          <a:p>
            <a:endParaRPr lang="en-IN" sz="2400" dirty="0"/>
          </a:p>
          <a:p>
            <a:pPr marL="0" indent="0">
              <a:buNone/>
            </a:pPr>
            <a:r>
              <a:rPr lang="en-IN" sz="2400" dirty="0"/>
              <a:t>   Here,         is the regression target obtained from the network,        is the ground </a:t>
            </a:r>
          </a:p>
          <a:p>
            <a:pPr marL="0" indent="0">
              <a:buNone/>
            </a:pPr>
            <a:r>
              <a:rPr lang="en-IN" sz="2400" dirty="0"/>
              <a:t>   truth coordinate</a:t>
            </a:r>
          </a:p>
          <a:p>
            <a:pPr marL="0" indent="0">
              <a:buNone/>
            </a:pPr>
            <a:endParaRPr lang="en-IN" sz="2400" dirty="0"/>
          </a:p>
          <a:p>
            <a:pPr marL="0" indent="0">
              <a:buNone/>
            </a:pPr>
            <a:r>
              <a:rPr lang="en-IN" sz="2400" dirty="0"/>
              <a:t>Source Credit:</a:t>
            </a:r>
            <a:r>
              <a:rPr lang="en-IN" sz="2400" dirty="0">
                <a:hlinkClick r:id="rId2"/>
              </a:rPr>
              <a:t>https://arxiv.org/ftp/arxiv/papers/1604/1604.02878.pdf</a:t>
            </a:r>
            <a:endParaRPr lang="en-IN" sz="2400" dirty="0"/>
          </a:p>
          <a:p>
            <a:endParaRPr lang="en-IN" sz="2400" dirty="0"/>
          </a:p>
        </p:txBody>
      </p:sp>
      <p:pic>
        <p:nvPicPr>
          <p:cNvPr id="8" name="Picture 7">
            <a:extLst>
              <a:ext uri="{FF2B5EF4-FFF2-40B4-BE49-F238E27FC236}">
                <a16:creationId xmlns:a16="http://schemas.microsoft.com/office/drawing/2014/main" id="{5028CFFC-EF80-4584-A6DD-12E03B2F2E87}"/>
              </a:ext>
            </a:extLst>
          </p:cNvPr>
          <p:cNvPicPr>
            <a:picLocks noChangeAspect="1"/>
          </p:cNvPicPr>
          <p:nvPr/>
        </p:nvPicPr>
        <p:blipFill>
          <a:blip r:embed="rId3"/>
          <a:stretch>
            <a:fillRect/>
          </a:stretch>
        </p:blipFill>
        <p:spPr>
          <a:xfrm>
            <a:off x="1118058" y="2191964"/>
            <a:ext cx="4981575" cy="371475"/>
          </a:xfrm>
          <a:prstGeom prst="rect">
            <a:avLst/>
          </a:prstGeom>
        </p:spPr>
      </p:pic>
      <p:pic>
        <p:nvPicPr>
          <p:cNvPr id="9" name="Picture 8">
            <a:extLst>
              <a:ext uri="{FF2B5EF4-FFF2-40B4-BE49-F238E27FC236}">
                <a16:creationId xmlns:a16="http://schemas.microsoft.com/office/drawing/2014/main" id="{5BB74890-B901-4CE5-9878-F589584B5A8C}"/>
              </a:ext>
            </a:extLst>
          </p:cNvPr>
          <p:cNvPicPr>
            <a:picLocks noChangeAspect="1"/>
          </p:cNvPicPr>
          <p:nvPr/>
        </p:nvPicPr>
        <p:blipFill>
          <a:blip r:embed="rId4"/>
          <a:stretch>
            <a:fillRect/>
          </a:stretch>
        </p:blipFill>
        <p:spPr>
          <a:xfrm>
            <a:off x="1851138" y="2646051"/>
            <a:ext cx="457200" cy="371475"/>
          </a:xfrm>
          <a:prstGeom prst="rect">
            <a:avLst/>
          </a:prstGeom>
        </p:spPr>
      </p:pic>
      <p:pic>
        <p:nvPicPr>
          <p:cNvPr id="11" name="Picture 10">
            <a:extLst>
              <a:ext uri="{FF2B5EF4-FFF2-40B4-BE49-F238E27FC236}">
                <a16:creationId xmlns:a16="http://schemas.microsoft.com/office/drawing/2014/main" id="{6A7425AC-22E8-47EB-84E9-566E74D63EAB}"/>
              </a:ext>
            </a:extLst>
          </p:cNvPr>
          <p:cNvPicPr>
            <a:picLocks noChangeAspect="1"/>
          </p:cNvPicPr>
          <p:nvPr/>
        </p:nvPicPr>
        <p:blipFill>
          <a:blip r:embed="rId5"/>
          <a:stretch>
            <a:fillRect/>
          </a:stretch>
        </p:blipFill>
        <p:spPr>
          <a:xfrm>
            <a:off x="5435288" y="2722791"/>
            <a:ext cx="285750" cy="238125"/>
          </a:xfrm>
          <a:prstGeom prst="rect">
            <a:avLst/>
          </a:prstGeom>
        </p:spPr>
      </p:pic>
      <p:pic>
        <p:nvPicPr>
          <p:cNvPr id="12" name="Picture 11">
            <a:extLst>
              <a:ext uri="{FF2B5EF4-FFF2-40B4-BE49-F238E27FC236}">
                <a16:creationId xmlns:a16="http://schemas.microsoft.com/office/drawing/2014/main" id="{78A2C743-6BC0-4155-B56C-F1243DDBAFC1}"/>
              </a:ext>
            </a:extLst>
          </p:cNvPr>
          <p:cNvPicPr>
            <a:picLocks noChangeAspect="1"/>
          </p:cNvPicPr>
          <p:nvPr/>
        </p:nvPicPr>
        <p:blipFill>
          <a:blip r:embed="rId6"/>
          <a:stretch>
            <a:fillRect/>
          </a:stretch>
        </p:blipFill>
        <p:spPr>
          <a:xfrm>
            <a:off x="5721038" y="3137250"/>
            <a:ext cx="1238250" cy="352425"/>
          </a:xfrm>
          <a:prstGeom prst="rect">
            <a:avLst/>
          </a:prstGeom>
        </p:spPr>
      </p:pic>
      <p:pic>
        <p:nvPicPr>
          <p:cNvPr id="13" name="Picture 12">
            <a:extLst>
              <a:ext uri="{FF2B5EF4-FFF2-40B4-BE49-F238E27FC236}">
                <a16:creationId xmlns:a16="http://schemas.microsoft.com/office/drawing/2014/main" id="{7C104767-3461-4232-93B8-4592FDC5DC77}"/>
              </a:ext>
            </a:extLst>
          </p:cNvPr>
          <p:cNvPicPr>
            <a:picLocks noChangeAspect="1"/>
          </p:cNvPicPr>
          <p:nvPr/>
        </p:nvPicPr>
        <p:blipFill>
          <a:blip r:embed="rId7"/>
          <a:stretch>
            <a:fillRect/>
          </a:stretch>
        </p:blipFill>
        <p:spPr>
          <a:xfrm>
            <a:off x="1155469" y="3843752"/>
            <a:ext cx="2400300" cy="409575"/>
          </a:xfrm>
          <a:prstGeom prst="rect">
            <a:avLst/>
          </a:prstGeom>
        </p:spPr>
      </p:pic>
      <p:pic>
        <p:nvPicPr>
          <p:cNvPr id="14" name="Picture 13">
            <a:extLst>
              <a:ext uri="{FF2B5EF4-FFF2-40B4-BE49-F238E27FC236}">
                <a16:creationId xmlns:a16="http://schemas.microsoft.com/office/drawing/2014/main" id="{4982D8E2-60C6-4204-A62A-AC6835C904A2}"/>
              </a:ext>
            </a:extLst>
          </p:cNvPr>
          <p:cNvPicPr>
            <a:picLocks noChangeAspect="1"/>
          </p:cNvPicPr>
          <p:nvPr/>
        </p:nvPicPr>
        <p:blipFill>
          <a:blip r:embed="rId8"/>
          <a:stretch>
            <a:fillRect/>
          </a:stretch>
        </p:blipFill>
        <p:spPr>
          <a:xfrm>
            <a:off x="1888894" y="4383506"/>
            <a:ext cx="466725" cy="323850"/>
          </a:xfrm>
          <a:prstGeom prst="rect">
            <a:avLst/>
          </a:prstGeom>
        </p:spPr>
      </p:pic>
      <p:pic>
        <p:nvPicPr>
          <p:cNvPr id="15" name="Picture 14">
            <a:extLst>
              <a:ext uri="{FF2B5EF4-FFF2-40B4-BE49-F238E27FC236}">
                <a16:creationId xmlns:a16="http://schemas.microsoft.com/office/drawing/2014/main" id="{48186D30-D069-4C12-8389-DB9F29A5FB37}"/>
              </a:ext>
            </a:extLst>
          </p:cNvPr>
          <p:cNvPicPr>
            <a:picLocks noChangeAspect="1"/>
          </p:cNvPicPr>
          <p:nvPr/>
        </p:nvPicPr>
        <p:blipFill>
          <a:blip r:embed="rId9"/>
          <a:stretch>
            <a:fillRect/>
          </a:stretch>
        </p:blipFill>
        <p:spPr>
          <a:xfrm>
            <a:off x="8770856" y="4402556"/>
            <a:ext cx="457200" cy="304800"/>
          </a:xfrm>
          <a:prstGeom prst="rect">
            <a:avLst/>
          </a:prstGeom>
        </p:spPr>
      </p:pic>
    </p:spTree>
    <p:extLst>
      <p:ext uri="{BB962C8B-B14F-4D97-AF65-F5344CB8AC3E}">
        <p14:creationId xmlns:p14="http://schemas.microsoft.com/office/powerpoint/2010/main" val="206454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8601-5768-4603-9079-AEE285E83AEE}"/>
              </a:ext>
            </a:extLst>
          </p:cNvPr>
          <p:cNvSpPr>
            <a:spLocks noGrp="1"/>
          </p:cNvSpPr>
          <p:nvPr>
            <p:ph type="title"/>
          </p:nvPr>
        </p:nvSpPr>
        <p:spPr>
          <a:xfrm>
            <a:off x="838200" y="365125"/>
            <a:ext cx="10515600" cy="1114883"/>
          </a:xfrm>
        </p:spPr>
        <p:txBody>
          <a:bodyPr/>
          <a:lstStyle/>
          <a:p>
            <a:r>
              <a:rPr lang="en-IN" dirty="0"/>
              <a:t>MTCNN – Loss Function</a:t>
            </a:r>
          </a:p>
        </p:txBody>
      </p:sp>
      <p:sp>
        <p:nvSpPr>
          <p:cNvPr id="3" name="Content Placeholder 2">
            <a:extLst>
              <a:ext uri="{FF2B5EF4-FFF2-40B4-BE49-F238E27FC236}">
                <a16:creationId xmlns:a16="http://schemas.microsoft.com/office/drawing/2014/main" id="{D0E686BA-ACCA-49DA-8CE2-92188022EBBD}"/>
              </a:ext>
            </a:extLst>
          </p:cNvPr>
          <p:cNvSpPr>
            <a:spLocks noGrp="1"/>
          </p:cNvSpPr>
          <p:nvPr>
            <p:ph idx="1"/>
          </p:nvPr>
        </p:nvSpPr>
        <p:spPr/>
        <p:txBody>
          <a:bodyPr>
            <a:normAutofit lnSpcReduction="10000"/>
          </a:bodyPr>
          <a:lstStyle/>
          <a:p>
            <a:r>
              <a:rPr lang="en-IN" sz="2400" dirty="0"/>
              <a:t>For facial landmark detection, Euclidean loss is minimized as:</a:t>
            </a:r>
          </a:p>
          <a:p>
            <a:pPr marL="0" indent="0">
              <a:buNone/>
            </a:pPr>
            <a:endParaRPr lang="en-IN" sz="2400" dirty="0"/>
          </a:p>
          <a:p>
            <a:pPr marL="0" indent="0">
              <a:buNone/>
            </a:pPr>
            <a:r>
              <a:rPr lang="en-IN" sz="2400" dirty="0"/>
              <a:t>   Here,                 is the facial landmark coordinate obtained from the network,     </a:t>
            </a:r>
          </a:p>
          <a:p>
            <a:pPr marL="0" indent="0">
              <a:buNone/>
            </a:pPr>
            <a:r>
              <a:rPr lang="en-IN" sz="2400" dirty="0"/>
              <a:t>                   is the ground truth coordinates</a:t>
            </a:r>
          </a:p>
          <a:p>
            <a:r>
              <a:rPr lang="en-IN" sz="2400" dirty="0"/>
              <a:t>The overall learning target is formulated as:</a:t>
            </a:r>
          </a:p>
          <a:p>
            <a:endParaRPr lang="en-IN" sz="2400" dirty="0"/>
          </a:p>
          <a:p>
            <a:pPr marL="0" indent="0">
              <a:buNone/>
            </a:pPr>
            <a:r>
              <a:rPr lang="en-IN" sz="2400" dirty="0"/>
              <a:t>   Here,    is the number of samples,     denotes the task importance,      is the </a:t>
            </a:r>
          </a:p>
          <a:p>
            <a:pPr marL="0" indent="0">
              <a:buNone/>
            </a:pPr>
            <a:r>
              <a:rPr lang="en-IN" sz="2400" dirty="0"/>
              <a:t>   sample type indicator</a:t>
            </a:r>
          </a:p>
          <a:p>
            <a:pPr marL="0" indent="0">
              <a:buNone/>
            </a:pPr>
            <a:endParaRPr lang="en-IN" sz="2400" dirty="0"/>
          </a:p>
          <a:p>
            <a:pPr marL="0" indent="0">
              <a:buNone/>
            </a:pPr>
            <a:r>
              <a:rPr lang="en-IN" sz="2400" dirty="0"/>
              <a:t>Source Credit:</a:t>
            </a:r>
            <a:r>
              <a:rPr lang="en-IN" sz="2400" dirty="0">
                <a:hlinkClick r:id="rId2"/>
              </a:rPr>
              <a:t>https://arxiv.org/ftp/arxiv/papers/1604/1604.02878.pdf</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1FC97025-2CE2-4D5D-9FA4-FD2A055B89DB}"/>
              </a:ext>
            </a:extLst>
          </p:cNvPr>
          <p:cNvPicPr>
            <a:picLocks noChangeAspect="1"/>
          </p:cNvPicPr>
          <p:nvPr/>
        </p:nvPicPr>
        <p:blipFill>
          <a:blip r:embed="rId3"/>
          <a:stretch>
            <a:fillRect/>
          </a:stretch>
        </p:blipFill>
        <p:spPr>
          <a:xfrm>
            <a:off x="1841123" y="2766232"/>
            <a:ext cx="1028700" cy="409575"/>
          </a:xfrm>
          <a:prstGeom prst="rect">
            <a:avLst/>
          </a:prstGeom>
        </p:spPr>
      </p:pic>
      <p:pic>
        <p:nvPicPr>
          <p:cNvPr id="16" name="Picture 15">
            <a:extLst>
              <a:ext uri="{FF2B5EF4-FFF2-40B4-BE49-F238E27FC236}">
                <a16:creationId xmlns:a16="http://schemas.microsoft.com/office/drawing/2014/main" id="{0CA0E4B1-E411-4520-8C33-23A51423BE05}"/>
              </a:ext>
            </a:extLst>
          </p:cNvPr>
          <p:cNvPicPr>
            <a:picLocks noChangeAspect="1"/>
          </p:cNvPicPr>
          <p:nvPr/>
        </p:nvPicPr>
        <p:blipFill>
          <a:blip r:embed="rId4"/>
          <a:stretch>
            <a:fillRect/>
          </a:stretch>
        </p:blipFill>
        <p:spPr>
          <a:xfrm>
            <a:off x="1050941" y="2248691"/>
            <a:ext cx="4029075" cy="438150"/>
          </a:xfrm>
          <a:prstGeom prst="rect">
            <a:avLst/>
          </a:prstGeom>
        </p:spPr>
      </p:pic>
      <p:pic>
        <p:nvPicPr>
          <p:cNvPr id="5" name="Picture 4">
            <a:extLst>
              <a:ext uri="{FF2B5EF4-FFF2-40B4-BE49-F238E27FC236}">
                <a16:creationId xmlns:a16="http://schemas.microsoft.com/office/drawing/2014/main" id="{3E9EDEC1-F0F9-438B-9FE3-CEC1195F8F17}"/>
              </a:ext>
            </a:extLst>
          </p:cNvPr>
          <p:cNvPicPr>
            <a:picLocks noChangeAspect="1"/>
          </p:cNvPicPr>
          <p:nvPr/>
        </p:nvPicPr>
        <p:blipFill>
          <a:blip r:embed="rId5"/>
          <a:stretch>
            <a:fillRect/>
          </a:stretch>
        </p:blipFill>
        <p:spPr>
          <a:xfrm>
            <a:off x="1118058" y="3197863"/>
            <a:ext cx="1047750" cy="333375"/>
          </a:xfrm>
          <a:prstGeom prst="rect">
            <a:avLst/>
          </a:prstGeom>
        </p:spPr>
      </p:pic>
      <p:pic>
        <p:nvPicPr>
          <p:cNvPr id="17" name="Picture 16">
            <a:extLst>
              <a:ext uri="{FF2B5EF4-FFF2-40B4-BE49-F238E27FC236}">
                <a16:creationId xmlns:a16="http://schemas.microsoft.com/office/drawing/2014/main" id="{C33FB306-77B1-469F-BFAD-98B201AF4C3B}"/>
              </a:ext>
            </a:extLst>
          </p:cNvPr>
          <p:cNvPicPr>
            <a:picLocks noChangeAspect="1"/>
          </p:cNvPicPr>
          <p:nvPr/>
        </p:nvPicPr>
        <p:blipFill>
          <a:blip r:embed="rId6"/>
          <a:stretch>
            <a:fillRect/>
          </a:stretch>
        </p:blipFill>
        <p:spPr>
          <a:xfrm>
            <a:off x="1118058" y="3952794"/>
            <a:ext cx="3829050" cy="371475"/>
          </a:xfrm>
          <a:prstGeom prst="rect">
            <a:avLst/>
          </a:prstGeom>
        </p:spPr>
      </p:pic>
      <p:pic>
        <p:nvPicPr>
          <p:cNvPr id="6" name="Picture 5">
            <a:extLst>
              <a:ext uri="{FF2B5EF4-FFF2-40B4-BE49-F238E27FC236}">
                <a16:creationId xmlns:a16="http://schemas.microsoft.com/office/drawing/2014/main" id="{64951E63-EC1D-46D0-AA80-1482BB1E2B98}"/>
              </a:ext>
            </a:extLst>
          </p:cNvPr>
          <p:cNvPicPr>
            <a:picLocks noChangeAspect="1"/>
          </p:cNvPicPr>
          <p:nvPr/>
        </p:nvPicPr>
        <p:blipFill>
          <a:blip r:embed="rId7"/>
          <a:stretch>
            <a:fillRect/>
          </a:stretch>
        </p:blipFill>
        <p:spPr>
          <a:xfrm>
            <a:off x="1819127" y="4372191"/>
            <a:ext cx="209550" cy="266700"/>
          </a:xfrm>
          <a:prstGeom prst="rect">
            <a:avLst/>
          </a:prstGeom>
        </p:spPr>
      </p:pic>
      <p:pic>
        <p:nvPicPr>
          <p:cNvPr id="7" name="Picture 6">
            <a:extLst>
              <a:ext uri="{FF2B5EF4-FFF2-40B4-BE49-F238E27FC236}">
                <a16:creationId xmlns:a16="http://schemas.microsoft.com/office/drawing/2014/main" id="{C0DB7CAD-CBDF-4B0E-B8CF-91233B6CA6D7}"/>
              </a:ext>
            </a:extLst>
          </p:cNvPr>
          <p:cNvPicPr>
            <a:picLocks noChangeAspect="1"/>
          </p:cNvPicPr>
          <p:nvPr/>
        </p:nvPicPr>
        <p:blipFill>
          <a:blip r:embed="rId8"/>
          <a:stretch>
            <a:fillRect/>
          </a:stretch>
        </p:blipFill>
        <p:spPr>
          <a:xfrm>
            <a:off x="5335816" y="4407540"/>
            <a:ext cx="257175" cy="247650"/>
          </a:xfrm>
          <a:prstGeom prst="rect">
            <a:avLst/>
          </a:prstGeom>
        </p:spPr>
      </p:pic>
      <p:pic>
        <p:nvPicPr>
          <p:cNvPr id="10" name="Picture 9">
            <a:extLst>
              <a:ext uri="{FF2B5EF4-FFF2-40B4-BE49-F238E27FC236}">
                <a16:creationId xmlns:a16="http://schemas.microsoft.com/office/drawing/2014/main" id="{1EA8D693-3260-454B-BCFC-A8BCE29F9A15}"/>
              </a:ext>
            </a:extLst>
          </p:cNvPr>
          <p:cNvPicPr>
            <a:picLocks noChangeAspect="1"/>
          </p:cNvPicPr>
          <p:nvPr/>
        </p:nvPicPr>
        <p:blipFill>
          <a:blip r:embed="rId9"/>
          <a:stretch>
            <a:fillRect/>
          </a:stretch>
        </p:blipFill>
        <p:spPr>
          <a:xfrm>
            <a:off x="9285157" y="4330655"/>
            <a:ext cx="352425" cy="390525"/>
          </a:xfrm>
          <a:prstGeom prst="rect">
            <a:avLst/>
          </a:prstGeom>
        </p:spPr>
      </p:pic>
    </p:spTree>
    <p:extLst>
      <p:ext uri="{BB962C8B-B14F-4D97-AF65-F5344CB8AC3E}">
        <p14:creationId xmlns:p14="http://schemas.microsoft.com/office/powerpoint/2010/main" val="291907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8601-5768-4603-9079-AEE285E83AEE}"/>
              </a:ext>
            </a:extLst>
          </p:cNvPr>
          <p:cNvSpPr>
            <a:spLocks noGrp="1"/>
          </p:cNvSpPr>
          <p:nvPr>
            <p:ph type="title"/>
          </p:nvPr>
        </p:nvSpPr>
        <p:spPr>
          <a:xfrm>
            <a:off x="838200" y="365126"/>
            <a:ext cx="10515600" cy="1011188"/>
          </a:xfrm>
        </p:spPr>
        <p:txBody>
          <a:bodyPr/>
          <a:lstStyle/>
          <a:p>
            <a:r>
              <a:rPr lang="en-IN" dirty="0"/>
              <a:t>Code Demo</a:t>
            </a:r>
          </a:p>
        </p:txBody>
      </p:sp>
      <p:sp>
        <p:nvSpPr>
          <p:cNvPr id="3" name="Content Placeholder 2">
            <a:extLst>
              <a:ext uri="{FF2B5EF4-FFF2-40B4-BE49-F238E27FC236}">
                <a16:creationId xmlns:a16="http://schemas.microsoft.com/office/drawing/2014/main" id="{D0E686BA-ACCA-49DA-8CE2-92188022EBBD}"/>
              </a:ext>
            </a:extLst>
          </p:cNvPr>
          <p:cNvSpPr>
            <a:spLocks noGrp="1"/>
          </p:cNvSpPr>
          <p:nvPr>
            <p:ph idx="1"/>
          </p:nvPr>
        </p:nvSpPr>
        <p:spPr/>
        <p:txBody>
          <a:bodyPr>
            <a:normAutofit/>
          </a:bodyPr>
          <a:lstStyle/>
          <a:p>
            <a:r>
              <a:rPr lang="en-IN" sz="2400" dirty="0"/>
              <a:t>In this code, we have used  two photographs as input image,test1.jpg which has two college students and the test2.jpg which has 5 cricketers in one frame.</a:t>
            </a:r>
          </a:p>
          <a:p>
            <a:r>
              <a:rPr lang="en-IN" sz="2400" dirty="0"/>
              <a:t>We get successful output as listed below:</a:t>
            </a:r>
          </a:p>
          <a:p>
            <a:pPr marL="0" indent="0">
              <a:buNone/>
            </a:pPr>
            <a:endParaRPr lang="en-IN" sz="2400" dirty="0"/>
          </a:p>
        </p:txBody>
      </p:sp>
      <p:pic>
        <p:nvPicPr>
          <p:cNvPr id="4" name="Picture 3">
            <a:extLst>
              <a:ext uri="{FF2B5EF4-FFF2-40B4-BE49-F238E27FC236}">
                <a16:creationId xmlns:a16="http://schemas.microsoft.com/office/drawing/2014/main" id="{D9B0D005-E4B8-41E0-9E1C-513B905EF376}"/>
              </a:ext>
            </a:extLst>
          </p:cNvPr>
          <p:cNvPicPr>
            <a:picLocks noChangeAspect="1"/>
          </p:cNvPicPr>
          <p:nvPr/>
        </p:nvPicPr>
        <p:blipFill>
          <a:blip r:embed="rId2"/>
          <a:stretch>
            <a:fillRect/>
          </a:stretch>
        </p:blipFill>
        <p:spPr>
          <a:xfrm>
            <a:off x="1197203" y="3252573"/>
            <a:ext cx="4051955" cy="2638836"/>
          </a:xfrm>
          <a:prstGeom prst="rect">
            <a:avLst/>
          </a:prstGeom>
        </p:spPr>
      </p:pic>
      <p:cxnSp>
        <p:nvCxnSpPr>
          <p:cNvPr id="6" name="Straight Arrow Connector 5">
            <a:extLst>
              <a:ext uri="{FF2B5EF4-FFF2-40B4-BE49-F238E27FC236}">
                <a16:creationId xmlns:a16="http://schemas.microsoft.com/office/drawing/2014/main" id="{54392F33-7193-457B-9457-64FE573A076F}"/>
              </a:ext>
            </a:extLst>
          </p:cNvPr>
          <p:cNvCxnSpPr/>
          <p:nvPr/>
        </p:nvCxnSpPr>
        <p:spPr>
          <a:xfrm>
            <a:off x="5590095" y="4487159"/>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8BC47E1-BE3C-42DB-8178-885A297EB26B}"/>
              </a:ext>
            </a:extLst>
          </p:cNvPr>
          <p:cNvPicPr>
            <a:picLocks noChangeAspect="1"/>
          </p:cNvPicPr>
          <p:nvPr/>
        </p:nvPicPr>
        <p:blipFill>
          <a:blip r:embed="rId3"/>
          <a:stretch>
            <a:fillRect/>
          </a:stretch>
        </p:blipFill>
        <p:spPr>
          <a:xfrm>
            <a:off x="7456112" y="3157528"/>
            <a:ext cx="4238625" cy="2828925"/>
          </a:xfrm>
          <a:prstGeom prst="rect">
            <a:avLst/>
          </a:prstGeom>
        </p:spPr>
      </p:pic>
    </p:spTree>
    <p:extLst>
      <p:ext uri="{BB962C8B-B14F-4D97-AF65-F5344CB8AC3E}">
        <p14:creationId xmlns:p14="http://schemas.microsoft.com/office/powerpoint/2010/main" val="387689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8601-5768-4603-9079-AEE285E83AEE}"/>
              </a:ext>
            </a:extLst>
          </p:cNvPr>
          <p:cNvSpPr>
            <a:spLocks noGrp="1"/>
          </p:cNvSpPr>
          <p:nvPr>
            <p:ph type="title"/>
          </p:nvPr>
        </p:nvSpPr>
        <p:spPr>
          <a:xfrm>
            <a:off x="838200" y="365126"/>
            <a:ext cx="10515600" cy="1011188"/>
          </a:xfrm>
        </p:spPr>
        <p:txBody>
          <a:bodyPr/>
          <a:lstStyle/>
          <a:p>
            <a:r>
              <a:rPr lang="en-IN" dirty="0"/>
              <a:t>Code Demo</a:t>
            </a:r>
          </a:p>
        </p:txBody>
      </p:sp>
      <p:pic>
        <p:nvPicPr>
          <p:cNvPr id="5" name="Content Placeholder 4">
            <a:extLst>
              <a:ext uri="{FF2B5EF4-FFF2-40B4-BE49-F238E27FC236}">
                <a16:creationId xmlns:a16="http://schemas.microsoft.com/office/drawing/2014/main" id="{061F3212-00F3-4516-A4BE-70C4AADB57E9}"/>
              </a:ext>
            </a:extLst>
          </p:cNvPr>
          <p:cNvPicPr>
            <a:picLocks noGrp="1" noChangeAspect="1"/>
          </p:cNvPicPr>
          <p:nvPr>
            <p:ph idx="1"/>
          </p:nvPr>
        </p:nvPicPr>
        <p:blipFill>
          <a:blip r:embed="rId2"/>
          <a:stretch>
            <a:fillRect/>
          </a:stretch>
        </p:blipFill>
        <p:spPr>
          <a:xfrm>
            <a:off x="768977" y="2630078"/>
            <a:ext cx="4335882" cy="2274266"/>
          </a:xfrm>
          <a:prstGeom prst="rect">
            <a:avLst/>
          </a:prstGeom>
        </p:spPr>
      </p:pic>
      <p:cxnSp>
        <p:nvCxnSpPr>
          <p:cNvPr id="6" name="Straight Arrow Connector 5">
            <a:extLst>
              <a:ext uri="{FF2B5EF4-FFF2-40B4-BE49-F238E27FC236}">
                <a16:creationId xmlns:a16="http://schemas.microsoft.com/office/drawing/2014/main" id="{54392F33-7193-457B-9457-64FE573A076F}"/>
              </a:ext>
            </a:extLst>
          </p:cNvPr>
          <p:cNvCxnSpPr/>
          <p:nvPr/>
        </p:nvCxnSpPr>
        <p:spPr>
          <a:xfrm>
            <a:off x="5271154" y="3695307"/>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3C947BA-7CCF-4DD3-9B6F-52D8516E0932}"/>
              </a:ext>
            </a:extLst>
          </p:cNvPr>
          <p:cNvPicPr>
            <a:picLocks noChangeAspect="1"/>
          </p:cNvPicPr>
          <p:nvPr/>
        </p:nvPicPr>
        <p:blipFill>
          <a:blip r:embed="rId3"/>
          <a:stretch>
            <a:fillRect/>
          </a:stretch>
        </p:blipFill>
        <p:spPr>
          <a:xfrm>
            <a:off x="7087140" y="3224286"/>
            <a:ext cx="4486275" cy="1085850"/>
          </a:xfrm>
          <a:prstGeom prst="rect">
            <a:avLst/>
          </a:prstGeom>
        </p:spPr>
      </p:pic>
    </p:spTree>
    <p:extLst>
      <p:ext uri="{BB962C8B-B14F-4D97-AF65-F5344CB8AC3E}">
        <p14:creationId xmlns:p14="http://schemas.microsoft.com/office/powerpoint/2010/main" val="357803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F299B3-E8E2-4BF0-80BF-02ACA6698A45}"/>
              </a:ext>
            </a:extLst>
          </p:cNvPr>
          <p:cNvSpPr>
            <a:spLocks noGrp="1"/>
          </p:cNvSpPr>
          <p:nvPr>
            <p:ph type="subTitle" idx="1"/>
          </p:nvPr>
        </p:nvSpPr>
        <p:spPr>
          <a:xfrm>
            <a:off x="1524000" y="1234911"/>
            <a:ext cx="9144000" cy="4022889"/>
          </a:xfrm>
        </p:spPr>
        <p:txBody>
          <a:bodyPr/>
          <a:lstStyle/>
          <a:p>
            <a:endParaRPr lang="en-US" dirty="0"/>
          </a:p>
          <a:p>
            <a:endParaRPr lang="en-US" dirty="0"/>
          </a:p>
          <a:p>
            <a:endParaRPr lang="en-US" dirty="0"/>
          </a:p>
          <a:p>
            <a:endParaRPr lang="en-US" dirty="0"/>
          </a:p>
          <a:p>
            <a:r>
              <a:rPr lang="en-US" sz="5400" dirty="0"/>
              <a:t>Thank You</a:t>
            </a:r>
            <a:endParaRPr lang="en-IN" sz="5400" dirty="0"/>
          </a:p>
        </p:txBody>
      </p:sp>
    </p:spTree>
    <p:extLst>
      <p:ext uri="{BB962C8B-B14F-4D97-AF65-F5344CB8AC3E}">
        <p14:creationId xmlns:p14="http://schemas.microsoft.com/office/powerpoint/2010/main" val="25270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2B60-B8F3-4EF0-B172-B30BAB815915}"/>
              </a:ext>
            </a:extLst>
          </p:cNvPr>
          <p:cNvSpPr>
            <a:spLocks noGrp="1"/>
          </p:cNvSpPr>
          <p:nvPr>
            <p:ph type="title"/>
          </p:nvPr>
        </p:nvSpPr>
        <p:spPr>
          <a:xfrm>
            <a:off x="838200" y="346271"/>
            <a:ext cx="10515600" cy="898067"/>
          </a:xfrm>
        </p:spPr>
        <p:txBody>
          <a:bodyPr/>
          <a:lstStyle/>
          <a:p>
            <a:r>
              <a:rPr lang="en-IN" dirty="0"/>
              <a:t>Contents</a:t>
            </a:r>
          </a:p>
        </p:txBody>
      </p:sp>
      <p:sp>
        <p:nvSpPr>
          <p:cNvPr id="3" name="Content Placeholder 2">
            <a:extLst>
              <a:ext uri="{FF2B5EF4-FFF2-40B4-BE49-F238E27FC236}">
                <a16:creationId xmlns:a16="http://schemas.microsoft.com/office/drawing/2014/main" id="{DF3F4456-00E7-41CB-88C3-8F5A8BA74C45}"/>
              </a:ext>
            </a:extLst>
          </p:cNvPr>
          <p:cNvSpPr>
            <a:spLocks noGrp="1"/>
          </p:cNvSpPr>
          <p:nvPr>
            <p:ph idx="1"/>
          </p:nvPr>
        </p:nvSpPr>
        <p:spPr>
          <a:xfrm>
            <a:off x="838200" y="1263192"/>
            <a:ext cx="10515600" cy="4913771"/>
          </a:xfrm>
        </p:spPr>
        <p:txBody>
          <a:bodyPr/>
          <a:lstStyle/>
          <a:p>
            <a:r>
              <a:rPr lang="en-IN" dirty="0"/>
              <a:t>Face recognition pipeline </a:t>
            </a:r>
          </a:p>
          <a:p>
            <a:r>
              <a:rPr lang="en-IN" dirty="0"/>
              <a:t>What is MTCNN</a:t>
            </a:r>
          </a:p>
          <a:p>
            <a:r>
              <a:rPr lang="en-IN" dirty="0"/>
              <a:t>MTCNN – Architecture</a:t>
            </a:r>
          </a:p>
          <a:p>
            <a:r>
              <a:rPr lang="en-IN" dirty="0"/>
              <a:t>Stage 1: P-Net</a:t>
            </a:r>
          </a:p>
          <a:p>
            <a:r>
              <a:rPr lang="en-IN" dirty="0"/>
              <a:t>Stage 2: R-Net</a:t>
            </a:r>
          </a:p>
          <a:p>
            <a:r>
              <a:rPr lang="en-IN" dirty="0"/>
              <a:t>Stage 3: O-Net</a:t>
            </a:r>
          </a:p>
          <a:p>
            <a:r>
              <a:rPr lang="en-IN" dirty="0"/>
              <a:t>MTCNN Implementation</a:t>
            </a:r>
          </a:p>
          <a:p>
            <a:r>
              <a:rPr lang="en-IN" dirty="0"/>
              <a:t>MTCNN – Loss Function</a:t>
            </a:r>
          </a:p>
          <a:p>
            <a:r>
              <a:rPr lang="en-IN" dirty="0"/>
              <a:t>Code Demo</a:t>
            </a:r>
          </a:p>
          <a:p>
            <a:endParaRPr lang="en-IN" dirty="0"/>
          </a:p>
          <a:p>
            <a:endParaRPr lang="en-IN" dirty="0"/>
          </a:p>
        </p:txBody>
      </p:sp>
    </p:spTree>
    <p:extLst>
      <p:ext uri="{BB962C8B-B14F-4D97-AF65-F5344CB8AC3E}">
        <p14:creationId xmlns:p14="http://schemas.microsoft.com/office/powerpoint/2010/main" val="25258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C7BC-D3C8-4DDB-958E-8A16E525A3A6}"/>
              </a:ext>
            </a:extLst>
          </p:cNvPr>
          <p:cNvSpPr>
            <a:spLocks noGrp="1"/>
          </p:cNvSpPr>
          <p:nvPr>
            <p:ph type="title"/>
          </p:nvPr>
        </p:nvSpPr>
        <p:spPr>
          <a:xfrm>
            <a:off x="838200" y="138881"/>
            <a:ext cx="10515600" cy="832079"/>
          </a:xfrm>
        </p:spPr>
        <p:txBody>
          <a:bodyPr/>
          <a:lstStyle/>
          <a:p>
            <a:r>
              <a:rPr lang="en-IN" dirty="0"/>
              <a:t>Face recognition pipeline </a:t>
            </a:r>
          </a:p>
        </p:txBody>
      </p:sp>
      <p:sp>
        <p:nvSpPr>
          <p:cNvPr id="3" name="Content Placeholder 2">
            <a:extLst>
              <a:ext uri="{FF2B5EF4-FFF2-40B4-BE49-F238E27FC236}">
                <a16:creationId xmlns:a16="http://schemas.microsoft.com/office/drawing/2014/main" id="{85FF0CB3-1C79-4297-A873-5DCA4F385369}"/>
              </a:ext>
            </a:extLst>
          </p:cNvPr>
          <p:cNvSpPr>
            <a:spLocks noGrp="1"/>
          </p:cNvSpPr>
          <p:nvPr>
            <p:ph idx="1"/>
          </p:nvPr>
        </p:nvSpPr>
        <p:spPr>
          <a:xfrm>
            <a:off x="838200" y="1838227"/>
            <a:ext cx="10515600" cy="4654648"/>
          </a:xfrm>
        </p:spPr>
        <p:txBody>
          <a:bodyPr>
            <a:normAutofit fontScale="77500" lnSpcReduction="20000"/>
          </a:bodyPr>
          <a:lstStyle/>
          <a:p>
            <a:endParaRPr lang="en-IN" dirty="0"/>
          </a:p>
          <a:p>
            <a:endParaRPr lang="en-IN" dirty="0"/>
          </a:p>
          <a:p>
            <a:endParaRPr lang="en-IN" dirty="0"/>
          </a:p>
          <a:p>
            <a:endParaRPr lang="en-IN" dirty="0"/>
          </a:p>
          <a:p>
            <a:endParaRPr lang="en-IN" dirty="0"/>
          </a:p>
          <a:p>
            <a:endParaRPr lang="en-US" dirty="0"/>
          </a:p>
          <a:p>
            <a:r>
              <a:rPr lang="en-US" dirty="0"/>
              <a:t>Face detection - Detecting one or more faces in an image</a:t>
            </a:r>
          </a:p>
          <a:p>
            <a:r>
              <a:rPr lang="en-US" dirty="0"/>
              <a:t>Feature extraction - Extracting the most important features from an image of the face</a:t>
            </a:r>
          </a:p>
          <a:p>
            <a:r>
              <a:rPr lang="en-US" dirty="0"/>
              <a:t>Face classification - Classifying the face based on extracted features</a:t>
            </a:r>
            <a:endParaRPr lang="en-IN" dirty="0"/>
          </a:p>
          <a:p>
            <a:pPr marL="0" indent="0">
              <a:buNone/>
            </a:pPr>
            <a:endParaRPr lang="en-IN" dirty="0"/>
          </a:p>
          <a:p>
            <a:pPr marL="0" indent="0">
              <a:buNone/>
            </a:pPr>
            <a:r>
              <a:rPr lang="en-IN" dirty="0"/>
              <a:t>Source Credit: </a:t>
            </a:r>
            <a:r>
              <a:rPr lang="en-IN" dirty="0">
                <a:hlinkClick r:id="rId2"/>
              </a:rPr>
              <a:t>https: //arsfutura.co/magazine/face-recognition-with-facenet-and-mtcnn/</a:t>
            </a:r>
            <a:endParaRPr lang="en-IN" dirty="0"/>
          </a:p>
        </p:txBody>
      </p:sp>
      <p:pic>
        <p:nvPicPr>
          <p:cNvPr id="7" name="Picture 6">
            <a:extLst>
              <a:ext uri="{FF2B5EF4-FFF2-40B4-BE49-F238E27FC236}">
                <a16:creationId xmlns:a16="http://schemas.microsoft.com/office/drawing/2014/main" id="{62A22F6C-385F-4406-96A4-7991789115EC}"/>
              </a:ext>
            </a:extLst>
          </p:cNvPr>
          <p:cNvPicPr>
            <a:picLocks noChangeAspect="1"/>
          </p:cNvPicPr>
          <p:nvPr/>
        </p:nvPicPr>
        <p:blipFill>
          <a:blip r:embed="rId3"/>
          <a:stretch>
            <a:fillRect/>
          </a:stretch>
        </p:blipFill>
        <p:spPr>
          <a:xfrm>
            <a:off x="923041" y="1282043"/>
            <a:ext cx="10163175" cy="2695575"/>
          </a:xfrm>
          <a:prstGeom prst="rect">
            <a:avLst/>
          </a:prstGeom>
        </p:spPr>
      </p:pic>
    </p:spTree>
    <p:extLst>
      <p:ext uri="{BB962C8B-B14F-4D97-AF65-F5344CB8AC3E}">
        <p14:creationId xmlns:p14="http://schemas.microsoft.com/office/powerpoint/2010/main" val="95548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3A7D-AF21-44ED-8C95-49CA0885F566}"/>
              </a:ext>
            </a:extLst>
          </p:cNvPr>
          <p:cNvSpPr>
            <a:spLocks noGrp="1"/>
          </p:cNvSpPr>
          <p:nvPr>
            <p:ph type="title"/>
          </p:nvPr>
        </p:nvSpPr>
        <p:spPr>
          <a:xfrm>
            <a:off x="838200" y="195440"/>
            <a:ext cx="10515600" cy="992338"/>
          </a:xfrm>
        </p:spPr>
        <p:txBody>
          <a:bodyPr/>
          <a:lstStyle/>
          <a:p>
            <a:r>
              <a:rPr lang="en-IN" dirty="0"/>
              <a:t>What is MTCNN</a:t>
            </a:r>
          </a:p>
        </p:txBody>
      </p:sp>
      <p:sp>
        <p:nvSpPr>
          <p:cNvPr id="3" name="Content Placeholder 2">
            <a:extLst>
              <a:ext uri="{FF2B5EF4-FFF2-40B4-BE49-F238E27FC236}">
                <a16:creationId xmlns:a16="http://schemas.microsoft.com/office/drawing/2014/main" id="{5BEA8A06-D908-442B-B67F-DC3C8F51067C}"/>
              </a:ext>
            </a:extLst>
          </p:cNvPr>
          <p:cNvSpPr>
            <a:spLocks noGrp="1"/>
          </p:cNvSpPr>
          <p:nvPr>
            <p:ph idx="1"/>
          </p:nvPr>
        </p:nvSpPr>
        <p:spPr>
          <a:xfrm>
            <a:off x="838200" y="1665366"/>
            <a:ext cx="10515600" cy="4351338"/>
          </a:xfrm>
        </p:spPr>
        <p:txBody>
          <a:bodyPr/>
          <a:lstStyle/>
          <a:p>
            <a:r>
              <a:rPr lang="en-IN" sz="2400" dirty="0"/>
              <a:t>MTCNN is Multi-task Cascaded Convolutional Networks</a:t>
            </a:r>
            <a:endParaRPr lang="en-US" sz="2400" dirty="0"/>
          </a:p>
          <a:p>
            <a:r>
              <a:rPr lang="en-US" sz="2400" dirty="0"/>
              <a:t>MTCNN is an algorithm with 3 stages, in which the bounding boxes of faces in an image along with their 5 Point Face Landmarks are detected</a:t>
            </a:r>
            <a:endParaRPr lang="en-IN" sz="2400" dirty="0"/>
          </a:p>
          <a:p>
            <a:r>
              <a:rPr lang="en-IN" sz="2400" dirty="0"/>
              <a:t>It uses three sequential networks : P-Net,R-Net,O-Net to detect face(s) in image</a:t>
            </a:r>
          </a:p>
          <a:p>
            <a:r>
              <a:rPr lang="en-IN" sz="2400" dirty="0"/>
              <a:t>P-Net : This is the Proposal Network that proposes candidate facial regions</a:t>
            </a:r>
          </a:p>
          <a:p>
            <a:r>
              <a:rPr lang="en-IN" sz="2400" dirty="0"/>
              <a:t>R-Net : Refine Network filters the bounding boxes around the facial regions</a:t>
            </a:r>
          </a:p>
          <a:p>
            <a:r>
              <a:rPr lang="en-IN" sz="2400" dirty="0"/>
              <a:t>O-Net : Output Network proposes facial landmarks(</a:t>
            </a:r>
            <a:r>
              <a:rPr lang="en-US" sz="2400" dirty="0"/>
              <a:t>left eye, right eye, nose, left mouth corner and right mouth corner)</a:t>
            </a:r>
            <a:endParaRPr lang="en-IN" sz="2400" dirty="0"/>
          </a:p>
          <a:p>
            <a:endParaRPr lang="en-IN" dirty="0"/>
          </a:p>
        </p:txBody>
      </p:sp>
    </p:spTree>
    <p:extLst>
      <p:ext uri="{BB962C8B-B14F-4D97-AF65-F5344CB8AC3E}">
        <p14:creationId xmlns:p14="http://schemas.microsoft.com/office/powerpoint/2010/main" val="220146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8601-5768-4603-9079-AEE285E83AEE}"/>
              </a:ext>
            </a:extLst>
          </p:cNvPr>
          <p:cNvSpPr>
            <a:spLocks noGrp="1"/>
          </p:cNvSpPr>
          <p:nvPr>
            <p:ph type="title"/>
          </p:nvPr>
        </p:nvSpPr>
        <p:spPr>
          <a:xfrm>
            <a:off x="838200" y="365125"/>
            <a:ext cx="10515600" cy="926347"/>
          </a:xfrm>
        </p:spPr>
        <p:txBody>
          <a:bodyPr/>
          <a:lstStyle/>
          <a:p>
            <a:r>
              <a:rPr lang="en-IN" dirty="0"/>
              <a:t>MTCNN - Architecture</a:t>
            </a:r>
          </a:p>
        </p:txBody>
      </p:sp>
      <p:sp>
        <p:nvSpPr>
          <p:cNvPr id="3" name="Content Placeholder 2">
            <a:extLst>
              <a:ext uri="{FF2B5EF4-FFF2-40B4-BE49-F238E27FC236}">
                <a16:creationId xmlns:a16="http://schemas.microsoft.com/office/drawing/2014/main" id="{D0E686BA-ACCA-49DA-8CE2-92188022EBBD}"/>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Source Credit:</a:t>
            </a:r>
            <a:r>
              <a:rPr lang="en-IN" dirty="0">
                <a:hlinkClick r:id="rId2"/>
              </a:rPr>
              <a:t>https://arxiv.org/ftp/arxiv/papers/1604/1604.02878.pdf</a:t>
            </a:r>
            <a:endParaRPr lang="en-IN" dirty="0"/>
          </a:p>
          <a:p>
            <a:endParaRPr lang="en-IN" dirty="0"/>
          </a:p>
        </p:txBody>
      </p:sp>
      <p:pic>
        <p:nvPicPr>
          <p:cNvPr id="9" name="Picture 8">
            <a:extLst>
              <a:ext uri="{FF2B5EF4-FFF2-40B4-BE49-F238E27FC236}">
                <a16:creationId xmlns:a16="http://schemas.microsoft.com/office/drawing/2014/main" id="{71BBB5C0-6651-4B7E-BC4F-A3641B537D9C}"/>
              </a:ext>
            </a:extLst>
          </p:cNvPr>
          <p:cNvPicPr>
            <a:picLocks noChangeAspect="1"/>
          </p:cNvPicPr>
          <p:nvPr/>
        </p:nvPicPr>
        <p:blipFill>
          <a:blip r:embed="rId3"/>
          <a:stretch>
            <a:fillRect/>
          </a:stretch>
        </p:blipFill>
        <p:spPr>
          <a:xfrm>
            <a:off x="1018095" y="1663687"/>
            <a:ext cx="10086680" cy="3379013"/>
          </a:xfrm>
          <a:prstGeom prst="rect">
            <a:avLst/>
          </a:prstGeom>
        </p:spPr>
      </p:pic>
    </p:spTree>
    <p:extLst>
      <p:ext uri="{BB962C8B-B14F-4D97-AF65-F5344CB8AC3E}">
        <p14:creationId xmlns:p14="http://schemas.microsoft.com/office/powerpoint/2010/main" val="293302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137-3235-452C-B0ED-FB74AAD6F41B}"/>
              </a:ext>
            </a:extLst>
          </p:cNvPr>
          <p:cNvSpPr>
            <a:spLocks noGrp="1"/>
          </p:cNvSpPr>
          <p:nvPr>
            <p:ph type="title"/>
          </p:nvPr>
        </p:nvSpPr>
        <p:spPr>
          <a:xfrm>
            <a:off x="838200" y="365126"/>
            <a:ext cx="10515600" cy="882602"/>
          </a:xfrm>
        </p:spPr>
        <p:txBody>
          <a:bodyPr/>
          <a:lstStyle/>
          <a:p>
            <a:r>
              <a:rPr lang="en-IN" dirty="0"/>
              <a:t>Stage 1: P-Net</a:t>
            </a:r>
          </a:p>
        </p:txBody>
      </p:sp>
      <p:sp>
        <p:nvSpPr>
          <p:cNvPr id="3" name="Content Placeholder 2">
            <a:extLst>
              <a:ext uri="{FF2B5EF4-FFF2-40B4-BE49-F238E27FC236}">
                <a16:creationId xmlns:a16="http://schemas.microsoft.com/office/drawing/2014/main" id="{C1875B16-3F49-4B57-AD96-62E442E27FED}"/>
              </a:ext>
            </a:extLst>
          </p:cNvPr>
          <p:cNvSpPr>
            <a:spLocks noGrp="1"/>
          </p:cNvSpPr>
          <p:nvPr>
            <p:ph idx="1"/>
          </p:nvPr>
        </p:nvSpPr>
        <p:spPr>
          <a:xfrm>
            <a:off x="838200" y="1247727"/>
            <a:ext cx="10515600" cy="4929236"/>
          </a:xfrm>
        </p:spPr>
        <p:txBody>
          <a:bodyPr>
            <a:normAutofit/>
          </a:bodyPr>
          <a:lstStyle/>
          <a:p>
            <a:r>
              <a:rPr lang="en-IN" sz="2400" dirty="0"/>
              <a:t>P-Net is the Proposal Network mainly employed to get the bounding boxes around face</a:t>
            </a:r>
          </a:p>
          <a:p>
            <a:r>
              <a:rPr lang="en-IN" sz="2400" dirty="0"/>
              <a:t>The input image is resized into multiple small images known as image pyramid (different copies of same image in different sizes are created to search for different sized faces within the image)</a:t>
            </a:r>
          </a:p>
        </p:txBody>
      </p:sp>
      <p:pic>
        <p:nvPicPr>
          <p:cNvPr id="4" name="Picture 3">
            <a:extLst>
              <a:ext uri="{FF2B5EF4-FFF2-40B4-BE49-F238E27FC236}">
                <a16:creationId xmlns:a16="http://schemas.microsoft.com/office/drawing/2014/main" id="{D5C97464-DFCB-4AD2-954C-04007DCBA3EB}"/>
              </a:ext>
            </a:extLst>
          </p:cNvPr>
          <p:cNvPicPr>
            <a:picLocks noChangeAspect="1"/>
          </p:cNvPicPr>
          <p:nvPr/>
        </p:nvPicPr>
        <p:blipFill>
          <a:blip r:embed="rId2"/>
          <a:stretch>
            <a:fillRect/>
          </a:stretch>
        </p:blipFill>
        <p:spPr>
          <a:xfrm>
            <a:off x="970960" y="3214302"/>
            <a:ext cx="5969623" cy="2395971"/>
          </a:xfrm>
          <a:prstGeom prst="rect">
            <a:avLst/>
          </a:prstGeom>
        </p:spPr>
      </p:pic>
      <p:sp>
        <p:nvSpPr>
          <p:cNvPr id="5" name="Rectangle 4">
            <a:extLst>
              <a:ext uri="{FF2B5EF4-FFF2-40B4-BE49-F238E27FC236}">
                <a16:creationId xmlns:a16="http://schemas.microsoft.com/office/drawing/2014/main" id="{C4585D4B-6ED8-4EC7-BF47-9AA8916297EC}"/>
              </a:ext>
            </a:extLst>
          </p:cNvPr>
          <p:cNvSpPr/>
          <p:nvPr/>
        </p:nvSpPr>
        <p:spPr>
          <a:xfrm>
            <a:off x="970960" y="5610273"/>
            <a:ext cx="6994686" cy="369332"/>
          </a:xfrm>
          <a:prstGeom prst="rect">
            <a:avLst/>
          </a:prstGeom>
        </p:spPr>
        <p:txBody>
          <a:bodyPr wrap="square">
            <a:spAutoFit/>
          </a:bodyPr>
          <a:lstStyle/>
          <a:p>
            <a:r>
              <a:rPr lang="en-IN" dirty="0"/>
              <a:t>Source Credit:</a:t>
            </a:r>
            <a:r>
              <a:rPr lang="en-IN" dirty="0">
                <a:hlinkClick r:id="rId3"/>
              </a:rPr>
              <a:t>https://arxiv.org/ftp/arxiv/papers/1604/1604.02878.pdf</a:t>
            </a:r>
            <a:endParaRPr lang="en-IN" dirty="0"/>
          </a:p>
        </p:txBody>
      </p:sp>
    </p:spTree>
    <p:extLst>
      <p:ext uri="{BB962C8B-B14F-4D97-AF65-F5344CB8AC3E}">
        <p14:creationId xmlns:p14="http://schemas.microsoft.com/office/powerpoint/2010/main" val="112997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137-3235-452C-B0ED-FB74AAD6F41B}"/>
              </a:ext>
            </a:extLst>
          </p:cNvPr>
          <p:cNvSpPr>
            <a:spLocks noGrp="1"/>
          </p:cNvSpPr>
          <p:nvPr>
            <p:ph type="title"/>
          </p:nvPr>
        </p:nvSpPr>
        <p:spPr>
          <a:xfrm>
            <a:off x="838200" y="365126"/>
            <a:ext cx="10515600" cy="964054"/>
          </a:xfrm>
        </p:spPr>
        <p:txBody>
          <a:bodyPr/>
          <a:lstStyle/>
          <a:p>
            <a:r>
              <a:rPr lang="en-IN" dirty="0"/>
              <a:t>Stage 1: P-Net</a:t>
            </a:r>
          </a:p>
        </p:txBody>
      </p:sp>
      <p:sp>
        <p:nvSpPr>
          <p:cNvPr id="3" name="Content Placeholder 2">
            <a:extLst>
              <a:ext uri="{FF2B5EF4-FFF2-40B4-BE49-F238E27FC236}">
                <a16:creationId xmlns:a16="http://schemas.microsoft.com/office/drawing/2014/main" id="{C1875B16-3F49-4B57-AD96-62E442E27FED}"/>
              </a:ext>
            </a:extLst>
          </p:cNvPr>
          <p:cNvSpPr>
            <a:spLocks noGrp="1"/>
          </p:cNvSpPr>
          <p:nvPr>
            <p:ph idx="1"/>
          </p:nvPr>
        </p:nvSpPr>
        <p:spPr>
          <a:xfrm>
            <a:off x="838200" y="1329180"/>
            <a:ext cx="10515600" cy="4847783"/>
          </a:xfrm>
        </p:spPr>
        <p:txBody>
          <a:bodyPr>
            <a:normAutofit/>
          </a:bodyPr>
          <a:lstStyle/>
          <a:p>
            <a:r>
              <a:rPr lang="en-US" sz="2400" dirty="0"/>
              <a:t>The scaled copy is passed through 12 x 12 stage 1 kernel that traverse through every part of the image, scanning for faces</a:t>
            </a:r>
          </a:p>
          <a:p>
            <a:r>
              <a:rPr lang="en-US" sz="2400" dirty="0"/>
              <a:t>The output is then sent to P-Net, which returns the coordinates of a bounding box if it notices a face</a:t>
            </a:r>
          </a:p>
          <a:p>
            <a:r>
              <a:rPr lang="en-US" sz="2400" dirty="0"/>
              <a:t>The same process is repeated after taking strides and applying the kernel to the scaled copy</a:t>
            </a:r>
            <a:endParaRPr lang="en-IN" sz="2400" dirty="0"/>
          </a:p>
        </p:txBody>
      </p:sp>
      <p:sp>
        <p:nvSpPr>
          <p:cNvPr id="5" name="Rectangle 4">
            <a:extLst>
              <a:ext uri="{FF2B5EF4-FFF2-40B4-BE49-F238E27FC236}">
                <a16:creationId xmlns:a16="http://schemas.microsoft.com/office/drawing/2014/main" id="{C4585D4B-6ED8-4EC7-BF47-9AA8916297EC}"/>
              </a:ext>
            </a:extLst>
          </p:cNvPr>
          <p:cNvSpPr/>
          <p:nvPr/>
        </p:nvSpPr>
        <p:spPr>
          <a:xfrm>
            <a:off x="970959" y="5610273"/>
            <a:ext cx="8418137" cy="369332"/>
          </a:xfrm>
          <a:prstGeom prst="rect">
            <a:avLst/>
          </a:prstGeom>
        </p:spPr>
        <p:txBody>
          <a:bodyPr wrap="square">
            <a:spAutoFit/>
          </a:bodyPr>
          <a:lstStyle/>
          <a:p>
            <a:r>
              <a:rPr lang="en-IN" dirty="0"/>
              <a:t>Source Credit:</a:t>
            </a:r>
            <a:r>
              <a:rPr lang="en-IN" dirty="0">
                <a:hlinkClick r:id="rId2"/>
              </a:rPr>
              <a:t>https://arsfutura.co/magazine/face-recognition-with-facenet-and-mtcnn/</a:t>
            </a:r>
            <a:endParaRPr lang="en-IN" dirty="0"/>
          </a:p>
        </p:txBody>
      </p:sp>
      <p:pic>
        <p:nvPicPr>
          <p:cNvPr id="7" name="Picture 6">
            <a:extLst>
              <a:ext uri="{FF2B5EF4-FFF2-40B4-BE49-F238E27FC236}">
                <a16:creationId xmlns:a16="http://schemas.microsoft.com/office/drawing/2014/main" id="{AA99D4A0-74D2-433E-8D02-311779629F5A}"/>
              </a:ext>
            </a:extLst>
          </p:cNvPr>
          <p:cNvPicPr>
            <a:picLocks noChangeAspect="1"/>
          </p:cNvPicPr>
          <p:nvPr/>
        </p:nvPicPr>
        <p:blipFill>
          <a:blip r:embed="rId3"/>
          <a:stretch>
            <a:fillRect/>
          </a:stretch>
        </p:blipFill>
        <p:spPr>
          <a:xfrm>
            <a:off x="1165094" y="3927015"/>
            <a:ext cx="5619750" cy="1485900"/>
          </a:xfrm>
          <a:prstGeom prst="rect">
            <a:avLst/>
          </a:prstGeom>
        </p:spPr>
      </p:pic>
    </p:spTree>
    <p:extLst>
      <p:ext uri="{BB962C8B-B14F-4D97-AF65-F5344CB8AC3E}">
        <p14:creationId xmlns:p14="http://schemas.microsoft.com/office/powerpoint/2010/main" val="62440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137-3235-452C-B0ED-FB74AAD6F41B}"/>
              </a:ext>
            </a:extLst>
          </p:cNvPr>
          <p:cNvSpPr>
            <a:spLocks noGrp="1"/>
          </p:cNvSpPr>
          <p:nvPr>
            <p:ph type="title"/>
          </p:nvPr>
        </p:nvSpPr>
        <p:spPr>
          <a:xfrm>
            <a:off x="838200" y="365126"/>
            <a:ext cx="10515600" cy="964054"/>
          </a:xfrm>
        </p:spPr>
        <p:txBody>
          <a:bodyPr/>
          <a:lstStyle/>
          <a:p>
            <a:r>
              <a:rPr lang="en-IN" dirty="0"/>
              <a:t>Stage 1: P-Net</a:t>
            </a:r>
          </a:p>
        </p:txBody>
      </p:sp>
      <p:sp>
        <p:nvSpPr>
          <p:cNvPr id="3" name="Content Placeholder 2">
            <a:extLst>
              <a:ext uri="{FF2B5EF4-FFF2-40B4-BE49-F238E27FC236}">
                <a16:creationId xmlns:a16="http://schemas.microsoft.com/office/drawing/2014/main" id="{C1875B16-3F49-4B57-AD96-62E442E27FED}"/>
              </a:ext>
            </a:extLst>
          </p:cNvPr>
          <p:cNvSpPr>
            <a:spLocks noGrp="1"/>
          </p:cNvSpPr>
          <p:nvPr>
            <p:ph idx="1"/>
          </p:nvPr>
        </p:nvSpPr>
        <p:spPr>
          <a:xfrm>
            <a:off x="838200" y="1329180"/>
            <a:ext cx="10515600" cy="4847783"/>
          </a:xfrm>
        </p:spPr>
        <p:txBody>
          <a:bodyPr>
            <a:normAutofit/>
          </a:bodyPr>
          <a:lstStyle/>
          <a:p>
            <a:r>
              <a:rPr lang="en-US" sz="2400" dirty="0"/>
              <a:t>The weights &amp; biases for a P-Net are trained to output accurate boundary boxes for each kernel</a:t>
            </a:r>
          </a:p>
          <a:p>
            <a:r>
              <a:rPr lang="en-US" sz="2400" dirty="0"/>
              <a:t>P-Net provide confidence level for the bounding boxes ,based upon which lower confidence level bounding boxes are removed</a:t>
            </a:r>
          </a:p>
          <a:p>
            <a:r>
              <a:rPr lang="en-US" sz="2400" dirty="0"/>
              <a:t>Non-Maximum Suppression or NMS is applied that further reduces the number of bounding boxes</a:t>
            </a:r>
          </a:p>
          <a:p>
            <a:r>
              <a:rPr lang="en-US" sz="2400" dirty="0"/>
              <a:t>As part of NMS, the kernels that overlap a lot with the high-scoring kernel get deleted</a:t>
            </a:r>
          </a:p>
          <a:p>
            <a:endParaRPr lang="en-US" sz="2400" dirty="0"/>
          </a:p>
        </p:txBody>
      </p:sp>
      <p:sp>
        <p:nvSpPr>
          <p:cNvPr id="5" name="Rectangle 4">
            <a:extLst>
              <a:ext uri="{FF2B5EF4-FFF2-40B4-BE49-F238E27FC236}">
                <a16:creationId xmlns:a16="http://schemas.microsoft.com/office/drawing/2014/main" id="{C4585D4B-6ED8-4EC7-BF47-9AA8916297EC}"/>
              </a:ext>
            </a:extLst>
          </p:cNvPr>
          <p:cNvSpPr/>
          <p:nvPr/>
        </p:nvSpPr>
        <p:spPr>
          <a:xfrm>
            <a:off x="1046373" y="6123542"/>
            <a:ext cx="10152670" cy="646331"/>
          </a:xfrm>
          <a:prstGeom prst="rect">
            <a:avLst/>
          </a:prstGeom>
        </p:spPr>
        <p:txBody>
          <a:bodyPr wrap="square">
            <a:spAutoFit/>
          </a:bodyPr>
          <a:lstStyle/>
          <a:p>
            <a:r>
              <a:rPr lang="en-IN" dirty="0"/>
              <a:t>Source Credit:</a:t>
            </a:r>
            <a:r>
              <a:rPr lang="en-IN" dirty="0">
                <a:hlinkClick r:id="rId2"/>
              </a:rPr>
              <a:t>https://towardsdatascience.com/how-does-a-face-detection-program-work-using-neural-networks-17896df8e6ff</a:t>
            </a:r>
            <a:endParaRPr lang="en-IN" dirty="0"/>
          </a:p>
        </p:txBody>
      </p:sp>
      <p:pic>
        <p:nvPicPr>
          <p:cNvPr id="4" name="Picture 3">
            <a:extLst>
              <a:ext uri="{FF2B5EF4-FFF2-40B4-BE49-F238E27FC236}">
                <a16:creationId xmlns:a16="http://schemas.microsoft.com/office/drawing/2014/main" id="{08351527-F413-461F-A043-67750ED57F59}"/>
              </a:ext>
            </a:extLst>
          </p:cNvPr>
          <p:cNvPicPr>
            <a:picLocks noChangeAspect="1"/>
          </p:cNvPicPr>
          <p:nvPr/>
        </p:nvPicPr>
        <p:blipFill>
          <a:blip r:embed="rId3"/>
          <a:stretch>
            <a:fillRect/>
          </a:stretch>
        </p:blipFill>
        <p:spPr>
          <a:xfrm>
            <a:off x="2903455" y="4182506"/>
            <a:ext cx="4100660" cy="1969033"/>
          </a:xfrm>
          <a:prstGeom prst="rect">
            <a:avLst/>
          </a:prstGeom>
        </p:spPr>
      </p:pic>
    </p:spTree>
    <p:extLst>
      <p:ext uri="{BB962C8B-B14F-4D97-AF65-F5344CB8AC3E}">
        <p14:creationId xmlns:p14="http://schemas.microsoft.com/office/powerpoint/2010/main" val="303863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137-3235-452C-B0ED-FB74AAD6F41B}"/>
              </a:ext>
            </a:extLst>
          </p:cNvPr>
          <p:cNvSpPr>
            <a:spLocks noGrp="1"/>
          </p:cNvSpPr>
          <p:nvPr>
            <p:ph type="title"/>
          </p:nvPr>
        </p:nvSpPr>
        <p:spPr>
          <a:xfrm>
            <a:off x="838200" y="365126"/>
            <a:ext cx="10515600" cy="907493"/>
          </a:xfrm>
        </p:spPr>
        <p:txBody>
          <a:bodyPr/>
          <a:lstStyle/>
          <a:p>
            <a:r>
              <a:rPr lang="en-IN" dirty="0"/>
              <a:t>Stage 2: R-Net</a:t>
            </a:r>
          </a:p>
        </p:txBody>
      </p:sp>
      <p:sp>
        <p:nvSpPr>
          <p:cNvPr id="3" name="Content Placeholder 2">
            <a:extLst>
              <a:ext uri="{FF2B5EF4-FFF2-40B4-BE49-F238E27FC236}">
                <a16:creationId xmlns:a16="http://schemas.microsoft.com/office/drawing/2014/main" id="{C1875B16-3F49-4B57-AD96-62E442E27FED}"/>
              </a:ext>
            </a:extLst>
          </p:cNvPr>
          <p:cNvSpPr>
            <a:spLocks noGrp="1"/>
          </p:cNvSpPr>
          <p:nvPr>
            <p:ph idx="1"/>
          </p:nvPr>
        </p:nvSpPr>
        <p:spPr>
          <a:xfrm>
            <a:off x="838200" y="1555423"/>
            <a:ext cx="10515600" cy="4621540"/>
          </a:xfrm>
        </p:spPr>
        <p:txBody>
          <a:bodyPr>
            <a:normAutofit/>
          </a:bodyPr>
          <a:lstStyle/>
          <a:p>
            <a:r>
              <a:rPr lang="en-US" sz="2400" dirty="0"/>
              <a:t>R-Net is the Refine Network </a:t>
            </a:r>
          </a:p>
          <a:p>
            <a:r>
              <a:rPr lang="en-US" sz="2400" dirty="0"/>
              <a:t>R-Net outputs the coordinates of the new, more accurate bounding boxes, as well as the confidence level of each of these bounding boxes. In this respect, R-Net’s output is similar to that of P-Net</a:t>
            </a:r>
          </a:p>
          <a:p>
            <a:r>
              <a:rPr lang="en-US" sz="2400" dirty="0"/>
              <a:t>R-Net also employs NMS to </a:t>
            </a:r>
            <a:r>
              <a:rPr lang="en-IN" sz="2400" dirty="0"/>
              <a:t>further eliminate redundant boxes</a:t>
            </a:r>
          </a:p>
        </p:txBody>
      </p:sp>
      <p:sp>
        <p:nvSpPr>
          <p:cNvPr id="5" name="Rectangle 4">
            <a:extLst>
              <a:ext uri="{FF2B5EF4-FFF2-40B4-BE49-F238E27FC236}">
                <a16:creationId xmlns:a16="http://schemas.microsoft.com/office/drawing/2014/main" id="{C4585D4B-6ED8-4EC7-BF47-9AA8916297EC}"/>
              </a:ext>
            </a:extLst>
          </p:cNvPr>
          <p:cNvSpPr/>
          <p:nvPr/>
        </p:nvSpPr>
        <p:spPr>
          <a:xfrm>
            <a:off x="970959" y="5610273"/>
            <a:ext cx="8418137" cy="369332"/>
          </a:xfrm>
          <a:prstGeom prst="rect">
            <a:avLst/>
          </a:prstGeom>
        </p:spPr>
        <p:txBody>
          <a:bodyPr wrap="square">
            <a:spAutoFit/>
          </a:bodyPr>
          <a:lstStyle/>
          <a:p>
            <a:r>
              <a:rPr lang="en-IN" dirty="0"/>
              <a:t>Source Credit:</a:t>
            </a:r>
            <a:r>
              <a:rPr lang="en-IN" dirty="0">
                <a:hlinkClick r:id="rId2"/>
              </a:rPr>
              <a:t>https://arxiv.org/ftp/arxiv/papers/1604/1604.02878.pdf</a:t>
            </a:r>
            <a:endParaRPr lang="en-IN" dirty="0"/>
          </a:p>
        </p:txBody>
      </p:sp>
      <p:pic>
        <p:nvPicPr>
          <p:cNvPr id="4" name="Picture 3">
            <a:extLst>
              <a:ext uri="{FF2B5EF4-FFF2-40B4-BE49-F238E27FC236}">
                <a16:creationId xmlns:a16="http://schemas.microsoft.com/office/drawing/2014/main" id="{CDD66EB9-A04A-4680-8CEE-3B31E8290BE4}"/>
              </a:ext>
            </a:extLst>
          </p:cNvPr>
          <p:cNvPicPr>
            <a:picLocks noChangeAspect="1"/>
          </p:cNvPicPr>
          <p:nvPr/>
        </p:nvPicPr>
        <p:blipFill>
          <a:blip r:embed="rId3"/>
          <a:stretch>
            <a:fillRect/>
          </a:stretch>
        </p:blipFill>
        <p:spPr>
          <a:xfrm>
            <a:off x="2525303" y="3779845"/>
            <a:ext cx="5591175" cy="1447800"/>
          </a:xfrm>
          <a:prstGeom prst="rect">
            <a:avLst/>
          </a:prstGeom>
        </p:spPr>
      </p:pic>
    </p:spTree>
    <p:extLst>
      <p:ext uri="{BB962C8B-B14F-4D97-AF65-F5344CB8AC3E}">
        <p14:creationId xmlns:p14="http://schemas.microsoft.com/office/powerpoint/2010/main" val="168781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884</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Contents</vt:lpstr>
      <vt:lpstr>Face recognition pipeline </vt:lpstr>
      <vt:lpstr>What is MTCNN</vt:lpstr>
      <vt:lpstr>MTCNN - Architecture</vt:lpstr>
      <vt:lpstr>Stage 1: P-Net</vt:lpstr>
      <vt:lpstr>Stage 1: P-Net</vt:lpstr>
      <vt:lpstr>Stage 1: P-Net</vt:lpstr>
      <vt:lpstr>Stage 2: R-Net</vt:lpstr>
      <vt:lpstr>Stage 2: R-Net</vt:lpstr>
      <vt:lpstr>Stage 3: O-Net</vt:lpstr>
      <vt:lpstr>MTCNN Implementation</vt:lpstr>
      <vt:lpstr>MTCNN – Loss Function</vt:lpstr>
      <vt:lpstr>MTCNN – Loss Function</vt:lpstr>
      <vt:lpstr>Code Demo</vt:lpstr>
      <vt:lpstr>Code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80</cp:revision>
  <dcterms:created xsi:type="dcterms:W3CDTF">2019-12-29T03:41:10Z</dcterms:created>
  <dcterms:modified xsi:type="dcterms:W3CDTF">2019-12-29T16:02:48Z</dcterms:modified>
</cp:coreProperties>
</file>