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59" r:id="rId4"/>
    <p:sldId id="260" r:id="rId5"/>
    <p:sldId id="261" r:id="rId6"/>
    <p:sldId id="262" r:id="rId7"/>
    <p:sldId id="263" r:id="rId8"/>
    <p:sldId id="264" r:id="rId9"/>
    <p:sldId id="265" r:id="rId10"/>
    <p:sldId id="266"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030BA1-DEFD-4426-A837-D9321FD82D5E}"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130515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30BA1-DEFD-4426-A837-D9321FD82D5E}"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260497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30BA1-DEFD-4426-A837-D9321FD82D5E}"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290856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30BA1-DEFD-4426-A837-D9321FD82D5E}"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139577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030BA1-DEFD-4426-A837-D9321FD82D5E}"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312094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030BA1-DEFD-4426-A837-D9321FD82D5E}"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603507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030BA1-DEFD-4426-A837-D9321FD82D5E}" type="datetimeFigureOut">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68966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030BA1-DEFD-4426-A837-D9321FD82D5E}" type="datetimeFigureOut">
              <a:rPr lang="en-US" smtClean="0"/>
              <a:t>12/12/2019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5834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30BA1-DEFD-4426-A837-D9321FD82D5E}" type="datetimeFigureOut">
              <a:rPr lang="en-US" smtClean="0"/>
              <a:t>12/12/2019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3808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30BA1-DEFD-4426-A837-D9321FD82D5E}"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20664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30BA1-DEFD-4426-A837-D9321FD82D5E}"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348457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30BA1-DEFD-4426-A837-D9321FD82D5E}" type="datetimeFigureOut">
              <a:rPr lang="en-US" smtClean="0"/>
              <a:t>12/12/2019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397E8-7E62-4329-BC14-14AB70F6A71A}" type="slidenum">
              <a:rPr lang="en-US" smtClean="0"/>
              <a:t>‹#›</a:t>
            </a:fld>
            <a:endParaRPr lang="en-US"/>
          </a:p>
        </p:txBody>
      </p:sp>
    </p:spTree>
    <p:extLst>
      <p:ext uri="{BB962C8B-B14F-4D97-AF65-F5344CB8AC3E}">
        <p14:creationId xmlns:p14="http://schemas.microsoft.com/office/powerpoint/2010/main" val="177582828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4911"/>
            <a:ext cx="10515600" cy="5582052"/>
          </a:xfrm>
        </p:spPr>
        <p:txBody>
          <a:bodyPr>
            <a:normAutofit/>
          </a:bodyPr>
          <a:lstStyle/>
          <a:p>
            <a:pPr marL="0" indent="0">
              <a:buNone/>
            </a:pPr>
            <a:endParaRPr lang="en-US" sz="6000" dirty="0"/>
          </a:p>
          <a:p>
            <a:pPr marL="0" indent="0">
              <a:buNone/>
            </a:pPr>
            <a:endParaRPr lang="en-US" sz="6000" dirty="0"/>
          </a:p>
          <a:p>
            <a:pPr marL="0" indent="0">
              <a:buNone/>
            </a:pPr>
            <a:r>
              <a:rPr lang="en-US" sz="6000" dirty="0"/>
              <a:t>    Image captioning using DL</a:t>
            </a:r>
          </a:p>
          <a:p>
            <a:pPr marL="0" indent="0">
              <a:buNone/>
            </a:pPr>
            <a:endParaRPr lang="en-US" sz="6000" dirty="0"/>
          </a:p>
          <a:p>
            <a:pPr marL="0" indent="0">
              <a:buNone/>
            </a:pPr>
            <a:r>
              <a:rPr lang="en-US" sz="6000" dirty="0"/>
              <a:t>                                         </a:t>
            </a:r>
            <a:r>
              <a:rPr lang="en-US" sz="3200" dirty="0"/>
              <a:t>- Amit Kumar</a:t>
            </a:r>
            <a:endParaRPr lang="en-US" sz="6000" dirty="0"/>
          </a:p>
        </p:txBody>
      </p:sp>
    </p:spTree>
    <p:extLst>
      <p:ext uri="{BB962C8B-B14F-4D97-AF65-F5344CB8AC3E}">
        <p14:creationId xmlns:p14="http://schemas.microsoft.com/office/powerpoint/2010/main" val="3635683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u="sng" dirty="0"/>
              <a:t>Fully connected layer</a:t>
            </a:r>
          </a:p>
        </p:txBody>
      </p:sp>
      <p:sp>
        <p:nvSpPr>
          <p:cNvPr id="3" name="Content Placeholder 2"/>
          <p:cNvSpPr>
            <a:spLocks noGrp="1"/>
          </p:cNvSpPr>
          <p:nvPr>
            <p:ph idx="1"/>
          </p:nvPr>
        </p:nvSpPr>
        <p:spPr>
          <a:xfrm>
            <a:off x="1058537" y="1294482"/>
            <a:ext cx="10515600" cy="5563518"/>
          </a:xfrm>
        </p:spPr>
        <p:txBody>
          <a:bodyPr>
            <a:normAutofit/>
          </a:bodyPr>
          <a:lstStyle/>
          <a:p>
            <a:r>
              <a:rPr lang="en-US" sz="2400" dirty="0"/>
              <a:t>In Fully connected layer all the outputs from convolution layer+relu+pooling are stacked together by flattening the output(image) into vector</a:t>
            </a:r>
          </a:p>
          <a:p>
            <a:r>
              <a:rPr lang="en-US" sz="2400" dirty="0"/>
              <a:t>After stacking the process or functionality followed is similar to multi level perceptron where flattened output is fed to a feed-forward neural network and backpropagation applied to every iteration of training</a:t>
            </a:r>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1095260" y="3418786"/>
            <a:ext cx="9629775" cy="3105150"/>
          </a:xfrm>
          <a:prstGeom prst="rect">
            <a:avLst/>
          </a:prstGeom>
        </p:spPr>
      </p:pic>
    </p:spTree>
    <p:extLst>
      <p:ext uri="{BB962C8B-B14F-4D97-AF65-F5344CB8AC3E}">
        <p14:creationId xmlns:p14="http://schemas.microsoft.com/office/powerpoint/2010/main" val="1181423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What is LSTM(Long Short Term Memory)</a:t>
            </a:r>
          </a:p>
        </p:txBody>
      </p:sp>
      <p:sp>
        <p:nvSpPr>
          <p:cNvPr id="3" name="Content Placeholder 2"/>
          <p:cNvSpPr>
            <a:spLocks noGrp="1"/>
          </p:cNvSpPr>
          <p:nvPr>
            <p:ph idx="1"/>
          </p:nvPr>
        </p:nvSpPr>
        <p:spPr/>
        <p:txBody>
          <a:bodyPr>
            <a:normAutofit/>
          </a:bodyPr>
          <a:lstStyle/>
          <a:p>
            <a:r>
              <a:rPr lang="en-US" sz="2400" dirty="0"/>
              <a:t>LSTM is a recurrent neural network(RNN) used in areas where long term memory is required for processing</a:t>
            </a:r>
          </a:p>
          <a:p>
            <a:r>
              <a:rPr lang="en-US" sz="2400" dirty="0"/>
              <a:t>The property of long term memory retentivity distinguishes LSTM from basic RNN</a:t>
            </a:r>
          </a:p>
          <a:p>
            <a:r>
              <a:rPr lang="en-US" sz="2400" dirty="0"/>
              <a:t>LSTM has varied applications - image captioning, time series prediction, handwriting recognition , etc..</a:t>
            </a:r>
          </a:p>
          <a:p>
            <a:r>
              <a:rPr lang="en-US" sz="2400" dirty="0"/>
              <a:t>LSTM is able to perform the complex function of remembering/forgetting words using LSTM cell </a:t>
            </a:r>
          </a:p>
          <a:p>
            <a:r>
              <a:rPr lang="en-US" sz="2400" dirty="0"/>
              <a:t>An important component of LSTM cell is the cell state which enables the cell to retain context or forget them</a:t>
            </a:r>
          </a:p>
          <a:p>
            <a:pPr marL="0" indent="0">
              <a:buNone/>
            </a:pPr>
            <a:endParaRPr lang="en-US" sz="2400" dirty="0"/>
          </a:p>
        </p:txBody>
      </p:sp>
    </p:spTree>
    <p:extLst>
      <p:ext uri="{BB962C8B-B14F-4D97-AF65-F5344CB8AC3E}">
        <p14:creationId xmlns:p14="http://schemas.microsoft.com/office/powerpoint/2010/main" val="130269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LSTM cell</a:t>
            </a:r>
          </a:p>
        </p:txBody>
      </p:sp>
      <p:sp>
        <p:nvSpPr>
          <p:cNvPr id="3" name="Content Placeholder 2"/>
          <p:cNvSpPr>
            <a:spLocks noGrp="1"/>
          </p:cNvSpPr>
          <p:nvPr>
            <p:ph idx="1"/>
          </p:nvPr>
        </p:nvSpPr>
        <p:spPr>
          <a:xfrm>
            <a:off x="838200" y="1373934"/>
            <a:ext cx="10515600" cy="4351338"/>
          </a:xfrm>
        </p:spPr>
        <p:txBody>
          <a:bodyPr>
            <a:normAutofit/>
          </a:bodyPr>
          <a:lstStyle/>
          <a:p>
            <a:r>
              <a:rPr lang="en-US" sz="2400" dirty="0"/>
              <a:t>An LSTM cell is a memory unit comprising of an input gate, an output gate and a forget gate. The cell remembers values over arbitrary time intervals and the three gates regulate the flow of information into and out of the cell.</a:t>
            </a:r>
          </a:p>
          <a:p>
            <a:endParaRPr lang="en-US" sz="2400" dirty="0"/>
          </a:p>
          <a:p>
            <a:endParaRPr lang="en-US" sz="2400" dirty="0"/>
          </a:p>
        </p:txBody>
      </p:sp>
      <p:pic>
        <p:nvPicPr>
          <p:cNvPr id="6" name="Picture 5"/>
          <p:cNvPicPr>
            <a:picLocks noChangeAspect="1"/>
          </p:cNvPicPr>
          <p:nvPr/>
        </p:nvPicPr>
        <p:blipFill>
          <a:blip r:embed="rId2"/>
          <a:stretch>
            <a:fillRect/>
          </a:stretch>
        </p:blipFill>
        <p:spPr>
          <a:xfrm>
            <a:off x="970343" y="2441481"/>
            <a:ext cx="10525433" cy="4416519"/>
          </a:xfrm>
          <a:prstGeom prst="rect">
            <a:avLst/>
          </a:prstGeom>
        </p:spPr>
      </p:pic>
    </p:spTree>
    <p:extLst>
      <p:ext uri="{BB962C8B-B14F-4D97-AF65-F5344CB8AC3E}">
        <p14:creationId xmlns:p14="http://schemas.microsoft.com/office/powerpoint/2010/main" val="2271417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Functioning of an LSTM cell – Forget gate</a:t>
            </a:r>
          </a:p>
        </p:txBody>
      </p:sp>
      <p:sp>
        <p:nvSpPr>
          <p:cNvPr id="3" name="Content Placeholder 2"/>
          <p:cNvSpPr>
            <a:spLocks noGrp="1"/>
          </p:cNvSpPr>
          <p:nvPr>
            <p:ph idx="1"/>
          </p:nvPr>
        </p:nvSpPr>
        <p:spPr/>
        <p:txBody>
          <a:bodyPr>
            <a:normAutofit fontScale="92500" lnSpcReduction="10000"/>
          </a:bodyPr>
          <a:lstStyle/>
          <a:p>
            <a:r>
              <a:rPr lang="en-US" sz="2400" dirty="0"/>
              <a:t>A forget gate decides what content to retain and what to forget. To achieve this, it follows the below steps:</a:t>
            </a:r>
          </a:p>
          <a:p>
            <a:endParaRPr lang="en-US" sz="2400" dirty="0"/>
          </a:p>
          <a:p>
            <a:endParaRPr lang="en-US" sz="2400" dirty="0"/>
          </a:p>
          <a:p>
            <a:endParaRPr lang="en-US" sz="2400" dirty="0"/>
          </a:p>
          <a:p>
            <a:pPr marL="457200" indent="-457200">
              <a:buFont typeface="+mj-lt"/>
              <a:buAutoNum type="alphaLcParenR"/>
            </a:pPr>
            <a:r>
              <a:rPr lang="en-US" sz="2400" dirty="0"/>
              <a:t>It takes h_t-1 which is the hidden state from the previous cell or the output of the previous cell and </a:t>
            </a:r>
            <a:r>
              <a:rPr lang="en-US" sz="2400" dirty="0" err="1"/>
              <a:t>x_t</a:t>
            </a:r>
            <a:r>
              <a:rPr lang="en-US" sz="2400" dirty="0"/>
              <a:t> is the input at that particular time step</a:t>
            </a:r>
          </a:p>
          <a:p>
            <a:pPr marL="457200" indent="-457200">
              <a:buFont typeface="+mj-lt"/>
              <a:buAutoNum type="alphaLcParenR"/>
            </a:pPr>
            <a:r>
              <a:rPr lang="en-US" sz="2400" dirty="0"/>
              <a:t>The given inputs are multiplied by the weight matrices and a bias is added</a:t>
            </a:r>
          </a:p>
          <a:p>
            <a:pPr marL="457200" indent="-457200">
              <a:buFont typeface="+mj-lt"/>
              <a:buAutoNum type="alphaLcParenR"/>
            </a:pPr>
            <a:r>
              <a:rPr lang="en-US" sz="2400" dirty="0"/>
              <a:t>After this, the sigmoid function is applied to the calculated vales which transforms /converts the value in the range 0 to 1</a:t>
            </a:r>
          </a:p>
          <a:p>
            <a:pPr marL="457200" indent="-457200">
              <a:buFont typeface="+mj-lt"/>
              <a:buAutoNum type="alphaLcParenR"/>
            </a:pPr>
            <a:r>
              <a:rPr lang="en-US" sz="2400" dirty="0"/>
              <a:t>If the output is 0, forget gate wants cell state to forget the information whereas if its 1 ,information should be retained</a:t>
            </a:r>
          </a:p>
        </p:txBody>
      </p:sp>
      <p:pic>
        <p:nvPicPr>
          <p:cNvPr id="4" name="Picture 3">
            <a:extLst>
              <a:ext uri="{FF2B5EF4-FFF2-40B4-BE49-F238E27FC236}">
                <a16:creationId xmlns:a16="http://schemas.microsoft.com/office/drawing/2014/main" id="{FB1A9476-C99B-4339-8CCE-ABF1C706C7CA}"/>
              </a:ext>
            </a:extLst>
          </p:cNvPr>
          <p:cNvPicPr>
            <a:picLocks noChangeAspect="1"/>
          </p:cNvPicPr>
          <p:nvPr/>
        </p:nvPicPr>
        <p:blipFill>
          <a:blip r:embed="rId2"/>
          <a:stretch>
            <a:fillRect/>
          </a:stretch>
        </p:blipFill>
        <p:spPr>
          <a:xfrm>
            <a:off x="4666268" y="2229029"/>
            <a:ext cx="4331372" cy="1350569"/>
          </a:xfrm>
          <a:prstGeom prst="rect">
            <a:avLst/>
          </a:prstGeom>
        </p:spPr>
      </p:pic>
    </p:spTree>
    <p:extLst>
      <p:ext uri="{BB962C8B-B14F-4D97-AF65-F5344CB8AC3E}">
        <p14:creationId xmlns:p14="http://schemas.microsoft.com/office/powerpoint/2010/main" val="3268132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Functioning of an LSTM cell – Input gate</a:t>
            </a:r>
          </a:p>
        </p:txBody>
      </p:sp>
      <p:sp>
        <p:nvSpPr>
          <p:cNvPr id="3" name="Content Placeholder 2"/>
          <p:cNvSpPr>
            <a:spLocks noGrp="1"/>
          </p:cNvSpPr>
          <p:nvPr>
            <p:ph idx="1"/>
          </p:nvPr>
        </p:nvSpPr>
        <p:spPr/>
        <p:txBody>
          <a:bodyPr>
            <a:normAutofit fontScale="92500"/>
          </a:bodyPr>
          <a:lstStyle/>
          <a:p>
            <a:r>
              <a:rPr lang="en-US" sz="2400" dirty="0"/>
              <a:t>The input gate is responsible for addition of information to cell state. To achieve this, it follows the below steps:</a:t>
            </a:r>
          </a:p>
          <a:p>
            <a:endParaRPr lang="en-US" sz="2400" dirty="0"/>
          </a:p>
          <a:p>
            <a:pPr marL="0" indent="0">
              <a:buNone/>
            </a:pPr>
            <a:endParaRPr lang="en-US" sz="2400" dirty="0"/>
          </a:p>
          <a:p>
            <a:endParaRPr lang="en-US" sz="2400" dirty="0"/>
          </a:p>
          <a:p>
            <a:pPr marL="457200" indent="-457200">
              <a:buFont typeface="+mj-lt"/>
              <a:buAutoNum type="alphaLcParenR"/>
            </a:pPr>
            <a:r>
              <a:rPr lang="en-US" sz="2400" dirty="0"/>
              <a:t>Sigmoid gate is involved to regulate the values that needs to be added to the cell state</a:t>
            </a:r>
          </a:p>
          <a:p>
            <a:pPr marL="457200" indent="-457200">
              <a:buFont typeface="+mj-lt"/>
              <a:buAutoNum type="alphaLcParenR"/>
            </a:pPr>
            <a:r>
              <a:rPr lang="en-US" sz="2400" dirty="0"/>
              <a:t>A vector is created containing all possible values that can be added (h_t-1 and </a:t>
            </a:r>
            <a:r>
              <a:rPr lang="en-US" sz="2400" dirty="0" err="1"/>
              <a:t>x_t</a:t>
            </a:r>
            <a:r>
              <a:rPr lang="en-US" sz="2400" dirty="0"/>
              <a:t>) to the cell state. This is done using the tanh function, which outputs values from -1 to +1</a:t>
            </a:r>
          </a:p>
          <a:p>
            <a:pPr marL="457200" indent="-457200">
              <a:buFont typeface="+mj-lt"/>
              <a:buAutoNum type="alphaLcParenR"/>
            </a:pPr>
            <a:r>
              <a:rPr lang="en-US" sz="2400" dirty="0"/>
              <a:t>The output from the regulatory filter (the sigmoid gate) is multiplied with the created vector (the tanh function) which is then added to the cell state via addition operation</a:t>
            </a:r>
          </a:p>
          <a:p>
            <a:pPr marL="457200" indent="-457200">
              <a:buFont typeface="+mj-lt"/>
              <a:buAutoNum type="alphaLcParenR"/>
            </a:pPr>
            <a:endParaRPr lang="en-US" sz="2400" dirty="0"/>
          </a:p>
        </p:txBody>
      </p:sp>
      <p:pic>
        <p:nvPicPr>
          <p:cNvPr id="4" name="Picture 3">
            <a:extLst>
              <a:ext uri="{FF2B5EF4-FFF2-40B4-BE49-F238E27FC236}">
                <a16:creationId xmlns:a16="http://schemas.microsoft.com/office/drawing/2014/main" id="{77F0BEEF-D3B5-4CCA-A105-8FF32BFD46B1}"/>
              </a:ext>
            </a:extLst>
          </p:cNvPr>
          <p:cNvPicPr>
            <a:picLocks noChangeAspect="1"/>
          </p:cNvPicPr>
          <p:nvPr/>
        </p:nvPicPr>
        <p:blipFill>
          <a:blip r:embed="rId2"/>
          <a:stretch>
            <a:fillRect/>
          </a:stretch>
        </p:blipFill>
        <p:spPr>
          <a:xfrm>
            <a:off x="4421170" y="2278576"/>
            <a:ext cx="4895163" cy="1481245"/>
          </a:xfrm>
          <a:prstGeom prst="rect">
            <a:avLst/>
          </a:prstGeom>
        </p:spPr>
      </p:pic>
    </p:spTree>
    <p:extLst>
      <p:ext uri="{BB962C8B-B14F-4D97-AF65-F5344CB8AC3E}">
        <p14:creationId xmlns:p14="http://schemas.microsoft.com/office/powerpoint/2010/main" val="2153499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Functioning of an LSTM cell – Output gate</a:t>
            </a:r>
          </a:p>
        </p:txBody>
      </p:sp>
      <p:sp>
        <p:nvSpPr>
          <p:cNvPr id="3" name="Content Placeholder 2"/>
          <p:cNvSpPr>
            <a:spLocks noGrp="1"/>
          </p:cNvSpPr>
          <p:nvPr>
            <p:ph idx="1"/>
          </p:nvPr>
        </p:nvSpPr>
        <p:spPr/>
        <p:txBody>
          <a:bodyPr>
            <a:normAutofit lnSpcReduction="10000"/>
          </a:bodyPr>
          <a:lstStyle/>
          <a:p>
            <a:r>
              <a:rPr lang="en-US" sz="2400" dirty="0"/>
              <a:t>Output gate performs the selection of useful information from the current cell state and outputs it. To achieve this, it follows the below steps:</a:t>
            </a:r>
          </a:p>
          <a:p>
            <a:endParaRPr lang="en-US" sz="2400" dirty="0"/>
          </a:p>
          <a:p>
            <a:endParaRPr lang="en-US" sz="2400" dirty="0"/>
          </a:p>
          <a:p>
            <a:endParaRPr lang="en-US" sz="2400" dirty="0"/>
          </a:p>
          <a:p>
            <a:endParaRPr lang="en-US" sz="2400" dirty="0"/>
          </a:p>
          <a:p>
            <a:pPr marL="457200" indent="-457200">
              <a:buFont typeface="+mj-lt"/>
              <a:buAutoNum type="alphaLcParenR"/>
            </a:pPr>
            <a:r>
              <a:rPr lang="en-US" sz="2400" dirty="0"/>
              <a:t>Creation of a vector after applying tanh function to the cell state, thereby scaling the values to the range -1 to +1</a:t>
            </a:r>
          </a:p>
          <a:p>
            <a:pPr marL="457200" indent="-457200">
              <a:buFont typeface="+mj-lt"/>
              <a:buAutoNum type="alphaLcParenR"/>
            </a:pPr>
            <a:r>
              <a:rPr lang="en-US" sz="2400" dirty="0"/>
              <a:t>Sigmoid function is used to filter the values from the inputs h_t-1 and </a:t>
            </a:r>
            <a:r>
              <a:rPr lang="en-US" sz="2400" dirty="0" err="1"/>
              <a:t>x_t</a:t>
            </a:r>
            <a:endParaRPr lang="en-US" sz="2400" dirty="0"/>
          </a:p>
          <a:p>
            <a:pPr marL="457200" indent="-457200">
              <a:buFont typeface="+mj-lt"/>
              <a:buAutoNum type="alphaLcParenR"/>
            </a:pPr>
            <a:r>
              <a:rPr lang="en-US" sz="2400" dirty="0"/>
              <a:t>Multiplying the value of this regulatory filter(Sigmoid function) to the vector created in the first step and sending it out as a output</a:t>
            </a:r>
          </a:p>
        </p:txBody>
      </p:sp>
      <p:pic>
        <p:nvPicPr>
          <p:cNvPr id="4" name="Picture 3">
            <a:extLst>
              <a:ext uri="{FF2B5EF4-FFF2-40B4-BE49-F238E27FC236}">
                <a16:creationId xmlns:a16="http://schemas.microsoft.com/office/drawing/2014/main" id="{02423ED7-1E23-48F9-B1C3-F71F559A0BED}"/>
              </a:ext>
            </a:extLst>
          </p:cNvPr>
          <p:cNvPicPr>
            <a:picLocks noChangeAspect="1"/>
          </p:cNvPicPr>
          <p:nvPr/>
        </p:nvPicPr>
        <p:blipFill>
          <a:blip r:embed="rId2"/>
          <a:stretch>
            <a:fillRect/>
          </a:stretch>
        </p:blipFill>
        <p:spPr>
          <a:xfrm>
            <a:off x="3818003" y="2473967"/>
            <a:ext cx="4555993" cy="1670966"/>
          </a:xfrm>
          <a:prstGeom prst="rect">
            <a:avLst/>
          </a:prstGeom>
        </p:spPr>
      </p:pic>
    </p:spTree>
    <p:extLst>
      <p:ext uri="{BB962C8B-B14F-4D97-AF65-F5344CB8AC3E}">
        <p14:creationId xmlns:p14="http://schemas.microsoft.com/office/powerpoint/2010/main" val="266163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Image Captioning</a:t>
            </a:r>
          </a:p>
        </p:txBody>
      </p:sp>
      <p:pic>
        <p:nvPicPr>
          <p:cNvPr id="4" name="Content Placeholder 3">
            <a:extLst>
              <a:ext uri="{FF2B5EF4-FFF2-40B4-BE49-F238E27FC236}">
                <a16:creationId xmlns:a16="http://schemas.microsoft.com/office/drawing/2014/main" id="{8BADDA1F-6CBA-4F27-B94D-56A1B811D79E}"/>
              </a:ext>
            </a:extLst>
          </p:cNvPr>
          <p:cNvPicPr>
            <a:picLocks noGrp="1" noChangeAspect="1"/>
          </p:cNvPicPr>
          <p:nvPr>
            <p:ph idx="1"/>
          </p:nvPr>
        </p:nvPicPr>
        <p:blipFill>
          <a:blip r:embed="rId2"/>
          <a:stretch>
            <a:fillRect/>
          </a:stretch>
        </p:blipFill>
        <p:spPr>
          <a:xfrm>
            <a:off x="1595336" y="1825624"/>
            <a:ext cx="8589523" cy="4468171"/>
          </a:xfrm>
          <a:prstGeom prst="rect">
            <a:avLst/>
          </a:prstGeom>
        </p:spPr>
      </p:pic>
    </p:spTree>
    <p:extLst>
      <p:ext uri="{BB962C8B-B14F-4D97-AF65-F5344CB8AC3E}">
        <p14:creationId xmlns:p14="http://schemas.microsoft.com/office/powerpoint/2010/main" val="855341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Image Captioning</a:t>
            </a:r>
          </a:p>
        </p:txBody>
      </p:sp>
      <p:sp>
        <p:nvSpPr>
          <p:cNvPr id="5" name="Content Placeholder 4">
            <a:extLst>
              <a:ext uri="{FF2B5EF4-FFF2-40B4-BE49-F238E27FC236}">
                <a16:creationId xmlns:a16="http://schemas.microsoft.com/office/drawing/2014/main" id="{76C99B3E-0633-4666-9B0F-FC533D634EE9}"/>
              </a:ext>
            </a:extLst>
          </p:cNvPr>
          <p:cNvSpPr>
            <a:spLocks noGrp="1"/>
          </p:cNvSpPr>
          <p:nvPr>
            <p:ph idx="1"/>
          </p:nvPr>
        </p:nvSpPr>
        <p:spPr/>
        <p:txBody>
          <a:bodyPr>
            <a:normAutofit fontScale="92500" lnSpcReduction="10000"/>
          </a:bodyPr>
          <a:lstStyle/>
          <a:p>
            <a:r>
              <a:rPr lang="en-US" dirty="0"/>
              <a:t>In Image Captioning, automatic descriptions are generated for images.</a:t>
            </a:r>
          </a:p>
          <a:p>
            <a:endParaRPr lang="en-US" dirty="0"/>
          </a:p>
          <a:p>
            <a:r>
              <a:rPr lang="en-US" dirty="0"/>
              <a:t>CNN is used to extract the features from an image which is then along with the captions is fed into an LSTM. </a:t>
            </a:r>
          </a:p>
          <a:p>
            <a:endParaRPr lang="en-US" dirty="0"/>
          </a:p>
          <a:p>
            <a:r>
              <a:rPr lang="en-US" dirty="0"/>
              <a:t>To extract the features, we use a model trained – VGG16 </a:t>
            </a:r>
          </a:p>
          <a:p>
            <a:endParaRPr lang="en-US" dirty="0"/>
          </a:p>
          <a:p>
            <a:r>
              <a:rPr lang="en-US" dirty="0"/>
              <a:t>Flickr8k dataset containing 6000 training images, 1000 validation images and 1000 testing images has been used here. Each image has 5 captions describing it.</a:t>
            </a:r>
            <a:endParaRPr lang="en-IN" dirty="0"/>
          </a:p>
        </p:txBody>
      </p:sp>
    </p:spTree>
    <p:extLst>
      <p:ext uri="{BB962C8B-B14F-4D97-AF65-F5344CB8AC3E}">
        <p14:creationId xmlns:p14="http://schemas.microsoft.com/office/powerpoint/2010/main" val="1718986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Image Captioning</a:t>
            </a:r>
          </a:p>
        </p:txBody>
      </p:sp>
      <p:sp>
        <p:nvSpPr>
          <p:cNvPr id="5" name="Content Placeholder 4">
            <a:extLst>
              <a:ext uri="{FF2B5EF4-FFF2-40B4-BE49-F238E27FC236}">
                <a16:creationId xmlns:a16="http://schemas.microsoft.com/office/drawing/2014/main" id="{76C99B3E-0633-4666-9B0F-FC533D634EE9}"/>
              </a:ext>
            </a:extLst>
          </p:cNvPr>
          <p:cNvSpPr>
            <a:spLocks noGrp="1"/>
          </p:cNvSpPr>
          <p:nvPr>
            <p:ph idx="1"/>
          </p:nvPr>
        </p:nvSpPr>
        <p:spPr>
          <a:xfrm>
            <a:off x="838200" y="1825624"/>
            <a:ext cx="10515600" cy="4876833"/>
          </a:xfrm>
        </p:spPr>
        <p:txBody>
          <a:bodyPr>
            <a:normAutofit/>
          </a:bodyPr>
          <a:lstStyle/>
          <a:p>
            <a:pPr marL="0" indent="0">
              <a:buNone/>
            </a:pPr>
            <a:r>
              <a:rPr lang="en-US" dirty="0"/>
              <a:t>Steps followed:</a:t>
            </a:r>
          </a:p>
          <a:p>
            <a:pPr fontAlgn="base"/>
            <a:r>
              <a:rPr lang="en-US" dirty="0"/>
              <a:t>Photo and Caption Dataset</a:t>
            </a:r>
          </a:p>
          <a:p>
            <a:pPr fontAlgn="base"/>
            <a:r>
              <a:rPr lang="en-US" dirty="0"/>
              <a:t>Prepare Photo Data</a:t>
            </a:r>
          </a:p>
          <a:p>
            <a:pPr fontAlgn="base"/>
            <a:r>
              <a:rPr lang="en-US" dirty="0"/>
              <a:t>Prepare Text Data</a:t>
            </a:r>
          </a:p>
          <a:p>
            <a:pPr fontAlgn="base"/>
            <a:r>
              <a:rPr lang="en-US" dirty="0"/>
              <a:t>Develop Deep Learning Model</a:t>
            </a:r>
          </a:p>
          <a:p>
            <a:pPr fontAlgn="base"/>
            <a:r>
              <a:rPr lang="en-US" dirty="0"/>
              <a:t>Train With Progressive Loading </a:t>
            </a:r>
          </a:p>
          <a:p>
            <a:pPr fontAlgn="base"/>
            <a:r>
              <a:rPr lang="en-US" dirty="0"/>
              <a:t>Evaluate Model</a:t>
            </a:r>
          </a:p>
          <a:p>
            <a:pPr fontAlgn="base"/>
            <a:r>
              <a:rPr lang="en-US" dirty="0"/>
              <a:t>Generate New Captions</a:t>
            </a:r>
          </a:p>
        </p:txBody>
      </p:sp>
    </p:spTree>
    <p:extLst>
      <p:ext uri="{BB962C8B-B14F-4D97-AF65-F5344CB8AC3E}">
        <p14:creationId xmlns:p14="http://schemas.microsoft.com/office/powerpoint/2010/main" val="118954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CBCE6-AE4E-48F0-932D-894FF2B38E3E}"/>
              </a:ext>
            </a:extLst>
          </p:cNvPr>
          <p:cNvSpPr>
            <a:spLocks noGrp="1"/>
          </p:cNvSpPr>
          <p:nvPr>
            <p:ph idx="1"/>
          </p:nvPr>
        </p:nvSpPr>
        <p:spPr>
          <a:xfrm>
            <a:off x="838200" y="801278"/>
            <a:ext cx="10515600" cy="5375685"/>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a:t>                                                </a:t>
            </a:r>
            <a:r>
              <a:rPr lang="en-US" sz="5400"/>
              <a:t>Thank </a:t>
            </a:r>
            <a:r>
              <a:rPr lang="en-US" sz="5400" dirty="0"/>
              <a:t>You</a:t>
            </a:r>
            <a:endParaRPr lang="en-IN" sz="5400" dirty="0"/>
          </a:p>
        </p:txBody>
      </p:sp>
    </p:spTree>
    <p:extLst>
      <p:ext uri="{BB962C8B-B14F-4D97-AF65-F5344CB8AC3E}">
        <p14:creationId xmlns:p14="http://schemas.microsoft.com/office/powerpoint/2010/main" val="326175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Contents</a:t>
            </a:r>
          </a:p>
        </p:txBody>
      </p:sp>
      <p:sp>
        <p:nvSpPr>
          <p:cNvPr id="3" name="Content Placeholder 2"/>
          <p:cNvSpPr>
            <a:spLocks noGrp="1"/>
          </p:cNvSpPr>
          <p:nvPr>
            <p:ph idx="1"/>
          </p:nvPr>
        </p:nvSpPr>
        <p:spPr>
          <a:xfrm>
            <a:off x="838200" y="1443210"/>
            <a:ext cx="10802957" cy="4678669"/>
          </a:xfrm>
        </p:spPr>
        <p:txBody>
          <a:bodyPr/>
          <a:lstStyle/>
          <a:p>
            <a:pPr marL="0" indent="0">
              <a:buNone/>
            </a:pPr>
            <a:r>
              <a:rPr lang="en-US" u="sng" dirty="0"/>
              <a:t>Basics of CNN</a:t>
            </a:r>
            <a:r>
              <a:rPr lang="en-US" dirty="0"/>
              <a:t>                         </a:t>
            </a:r>
            <a:r>
              <a:rPr lang="en-US" u="sng" dirty="0"/>
              <a:t>Basics of LSTM</a:t>
            </a:r>
            <a:r>
              <a:rPr lang="en-US" dirty="0"/>
              <a:t>                 </a:t>
            </a:r>
            <a:r>
              <a:rPr lang="en-US" u="sng" dirty="0"/>
              <a:t>Image Captioning</a:t>
            </a:r>
            <a:r>
              <a:rPr lang="en-US" dirty="0"/>
              <a:t>                          </a:t>
            </a:r>
          </a:p>
          <a:p>
            <a:pPr marL="0" indent="0">
              <a:buNone/>
            </a:pPr>
            <a:r>
              <a:rPr lang="en-US" dirty="0"/>
              <a:t>   </a:t>
            </a:r>
            <a:r>
              <a:rPr lang="en-US" sz="2000" dirty="0"/>
              <a:t>- What is CNN                                          - LSTM                                                - Image captioning using CNN</a:t>
            </a:r>
          </a:p>
          <a:p>
            <a:pPr marL="0" indent="0">
              <a:buNone/>
            </a:pPr>
            <a:r>
              <a:rPr lang="en-US" sz="2000" dirty="0"/>
              <a:t>    - CNN Layer                                              - LSTM Cell                                            &amp; LSTM</a:t>
            </a:r>
          </a:p>
          <a:p>
            <a:pPr marL="0" indent="0">
              <a:buNone/>
            </a:pPr>
            <a:r>
              <a:rPr lang="en-US" sz="2000" dirty="0"/>
              <a:t>    - Activation function(RELU)                                                                               - Code demo</a:t>
            </a:r>
          </a:p>
          <a:p>
            <a:pPr marL="0" indent="0">
              <a:buNone/>
            </a:pPr>
            <a:r>
              <a:rPr lang="en-US" sz="2000" dirty="0"/>
              <a:t>    - Pooling                                                   </a:t>
            </a:r>
          </a:p>
          <a:p>
            <a:pPr marL="0" indent="0">
              <a:buNone/>
            </a:pPr>
            <a:r>
              <a:rPr lang="en-US" sz="2000" dirty="0"/>
              <a:t>    - Fully connected layer                          </a:t>
            </a:r>
          </a:p>
        </p:txBody>
      </p:sp>
    </p:spTree>
    <p:extLst>
      <p:ext uri="{BB962C8B-B14F-4D97-AF65-F5344CB8AC3E}">
        <p14:creationId xmlns:p14="http://schemas.microsoft.com/office/powerpoint/2010/main" val="335676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What is CNN(Convolutional Neural Network)</a:t>
            </a:r>
          </a:p>
        </p:txBody>
      </p:sp>
      <p:sp>
        <p:nvSpPr>
          <p:cNvPr id="3" name="Content Placeholder 2"/>
          <p:cNvSpPr>
            <a:spLocks noGrp="1"/>
          </p:cNvSpPr>
          <p:nvPr>
            <p:ph idx="1"/>
          </p:nvPr>
        </p:nvSpPr>
        <p:spPr/>
        <p:txBody>
          <a:bodyPr>
            <a:normAutofit/>
          </a:bodyPr>
          <a:lstStyle/>
          <a:p>
            <a:r>
              <a:rPr lang="en-US" sz="2400" dirty="0"/>
              <a:t>Convolution in English means “a coil or twist”</a:t>
            </a:r>
          </a:p>
          <a:p>
            <a:endParaRPr lang="en-US" sz="2400" dirty="0"/>
          </a:p>
          <a:p>
            <a:r>
              <a:rPr lang="en-US" sz="2400" dirty="0"/>
              <a:t>In mathematics, convolution is operation on two functions (f and g) that produces a third function expressing how the shape of one is modified by the other</a:t>
            </a:r>
          </a:p>
          <a:p>
            <a:endParaRPr lang="en-US" sz="2400" dirty="0"/>
          </a:p>
          <a:p>
            <a:r>
              <a:rPr lang="en-US" sz="2400" dirty="0"/>
              <a:t>In ML/AI terms, CNN is a deep learning algorithm that specializes in extracting features of input images thus helping in identifying or classifying images</a:t>
            </a:r>
          </a:p>
        </p:txBody>
      </p:sp>
    </p:spTree>
    <p:extLst>
      <p:ext uri="{BB962C8B-B14F-4D97-AF65-F5344CB8AC3E}">
        <p14:creationId xmlns:p14="http://schemas.microsoft.com/office/powerpoint/2010/main" val="138939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What is CNN(Convolutional Neural Network)</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p:cNvPicPr>
            <a:picLocks noChangeAspect="1"/>
          </p:cNvPicPr>
          <p:nvPr/>
        </p:nvPicPr>
        <p:blipFill>
          <a:blip r:embed="rId2"/>
          <a:stretch>
            <a:fillRect/>
          </a:stretch>
        </p:blipFill>
        <p:spPr>
          <a:xfrm>
            <a:off x="1013552" y="1972018"/>
            <a:ext cx="9430438" cy="3448279"/>
          </a:xfrm>
          <a:prstGeom prst="rect">
            <a:avLst/>
          </a:prstGeom>
        </p:spPr>
      </p:pic>
    </p:spTree>
    <p:extLst>
      <p:ext uri="{BB962C8B-B14F-4D97-AF65-F5344CB8AC3E}">
        <p14:creationId xmlns:p14="http://schemas.microsoft.com/office/powerpoint/2010/main" val="369918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887"/>
            <a:ext cx="10515600" cy="1325563"/>
          </a:xfrm>
        </p:spPr>
        <p:txBody>
          <a:bodyPr/>
          <a:lstStyle/>
          <a:p>
            <a:r>
              <a:rPr lang="en-US" u="sng" dirty="0"/>
              <a:t>CNN Layer</a:t>
            </a:r>
          </a:p>
        </p:txBody>
      </p:sp>
      <p:sp>
        <p:nvSpPr>
          <p:cNvPr id="3" name="Content Placeholder 2"/>
          <p:cNvSpPr>
            <a:spLocks noGrp="1"/>
          </p:cNvSpPr>
          <p:nvPr>
            <p:ph idx="1"/>
          </p:nvPr>
        </p:nvSpPr>
        <p:spPr>
          <a:xfrm>
            <a:off x="838200" y="1288972"/>
            <a:ext cx="10515600" cy="5133861"/>
          </a:xfrm>
        </p:spPr>
        <p:txBody>
          <a:bodyPr>
            <a:normAutofit/>
          </a:bodyPr>
          <a:lstStyle/>
          <a:p>
            <a:r>
              <a:rPr lang="en-US" sz="2400" dirty="0"/>
              <a:t>Convolutional layer is the core building block of CNN</a:t>
            </a:r>
          </a:p>
          <a:p>
            <a:r>
              <a:rPr lang="en-US" sz="2400" dirty="0"/>
              <a:t>Convolutional layer does a dot product of matrix between the input image and the filter/kernel</a:t>
            </a:r>
          </a:p>
          <a:p>
            <a:r>
              <a:rPr lang="en-US" sz="2400" dirty="0"/>
              <a:t>The filter/Kernel have the weight values and are updated after every iteration through back propagation</a:t>
            </a:r>
          </a:p>
          <a:p>
            <a:pPr marL="0" indent="0">
              <a:buNone/>
            </a:pPr>
            <a:r>
              <a:rPr lang="en-US" sz="2400" dirty="0"/>
              <a:t>                                                 </a:t>
            </a:r>
          </a:p>
          <a:p>
            <a:pPr marL="0" indent="0">
              <a:buNone/>
            </a:pPr>
            <a:endParaRPr lang="en-US" sz="2400" dirty="0"/>
          </a:p>
          <a:p>
            <a:pPr marL="0" indent="0">
              <a:buNone/>
            </a:pPr>
            <a:endParaRPr lang="en-US" sz="2400" dirty="0"/>
          </a:p>
          <a:p>
            <a:pPr marL="0" indent="0">
              <a:buNone/>
            </a:pPr>
            <a:endParaRPr lang="en-US" sz="2400" dirty="0"/>
          </a:p>
          <a:p>
            <a:r>
              <a:rPr lang="en-US" sz="2400" dirty="0"/>
              <a:t>In this figure , we can see that a 5 X 5 input image matrix is being multiplied with 3 X 3 filter matrix</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2545813" y="3358482"/>
            <a:ext cx="3981450" cy="1676400"/>
          </a:xfrm>
          <a:prstGeom prst="rect">
            <a:avLst/>
          </a:prstGeom>
        </p:spPr>
      </p:pic>
    </p:spTree>
    <p:extLst>
      <p:ext uri="{BB962C8B-B14F-4D97-AF65-F5344CB8AC3E}">
        <p14:creationId xmlns:p14="http://schemas.microsoft.com/office/powerpoint/2010/main" val="257046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u="sng" dirty="0"/>
              <a:t>CNN Layer</a:t>
            </a:r>
          </a:p>
        </p:txBody>
      </p:sp>
      <p:sp>
        <p:nvSpPr>
          <p:cNvPr id="3" name="Content Placeholder 2"/>
          <p:cNvSpPr>
            <a:spLocks noGrp="1"/>
          </p:cNvSpPr>
          <p:nvPr>
            <p:ph idx="1"/>
          </p:nvPr>
        </p:nvSpPr>
        <p:spPr>
          <a:xfrm>
            <a:off x="838200" y="1178805"/>
            <a:ext cx="10515600" cy="5563518"/>
          </a:xfrm>
        </p:spPr>
        <p:txBody>
          <a:bodyPr>
            <a:normAutofit fontScale="85000" lnSpcReduction="20000"/>
          </a:bodyPr>
          <a:lstStyle/>
          <a:p>
            <a:pPr marL="0" indent="0">
              <a:buNone/>
            </a:pPr>
            <a:endParaRPr lang="en-US" dirty="0"/>
          </a:p>
          <a:p>
            <a:endParaRPr lang="en-US" dirty="0"/>
          </a:p>
          <a:p>
            <a:endParaRPr lang="en-US" dirty="0"/>
          </a:p>
          <a:p>
            <a:endParaRPr lang="en-US" dirty="0"/>
          </a:p>
          <a:p>
            <a:pPr marL="0" indent="0">
              <a:buNone/>
            </a:pPr>
            <a:endParaRPr lang="en-US" dirty="0"/>
          </a:p>
          <a:p>
            <a:r>
              <a:rPr lang="en-US" dirty="0"/>
              <a:t>In this figure the area highlighted in yellow is known as the receptive field, it is area in input image where the filter is currently focused at</a:t>
            </a:r>
          </a:p>
          <a:p>
            <a:r>
              <a:rPr lang="en-US" dirty="0"/>
              <a:t>The size of the receptive field is equal to size of the filter</a:t>
            </a:r>
          </a:p>
          <a:p>
            <a:r>
              <a:rPr lang="en-US" dirty="0"/>
              <a:t>The values in the current focus of input image will be multiplied with filter and summed up. This new value would be the output in the activation/feature map or convolved feature(in pink)</a:t>
            </a:r>
          </a:p>
          <a:p>
            <a:r>
              <a:rPr lang="en-US" dirty="0"/>
              <a:t>The Filter moves through the image by taking a stride(step) of some predefined value(generally 1 or 2).The output out of multiplication of each receptive field and filter will update one value in feature map.</a:t>
            </a:r>
          </a:p>
          <a:p>
            <a:r>
              <a:rPr lang="en-US" dirty="0"/>
              <a:t>Once the whole image is covered we will get a 3 x 3 feature map matrix as shown in the figure</a:t>
            </a:r>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3063608" y="1304447"/>
            <a:ext cx="3821934" cy="1769259"/>
          </a:xfrm>
          <a:prstGeom prst="rect">
            <a:avLst/>
          </a:prstGeom>
        </p:spPr>
      </p:pic>
    </p:spTree>
    <p:extLst>
      <p:ext uri="{BB962C8B-B14F-4D97-AF65-F5344CB8AC3E}">
        <p14:creationId xmlns:p14="http://schemas.microsoft.com/office/powerpoint/2010/main" val="407093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u="sng" dirty="0"/>
              <a:t>CNN Layer</a:t>
            </a:r>
          </a:p>
        </p:txBody>
      </p:sp>
      <p:sp>
        <p:nvSpPr>
          <p:cNvPr id="3" name="Content Placeholder 2"/>
          <p:cNvSpPr>
            <a:spLocks noGrp="1"/>
          </p:cNvSpPr>
          <p:nvPr>
            <p:ph idx="1"/>
          </p:nvPr>
        </p:nvSpPr>
        <p:spPr>
          <a:xfrm>
            <a:off x="1058537" y="1294482"/>
            <a:ext cx="10515600" cy="5563518"/>
          </a:xfrm>
        </p:spPr>
        <p:txBody>
          <a:bodyPr>
            <a:normAutofit/>
          </a:bodyPr>
          <a:lstStyle/>
          <a:p>
            <a:r>
              <a:rPr lang="en-US" sz="2400" dirty="0"/>
              <a:t>The output of Convolutional layer is feature map matrix</a:t>
            </a:r>
          </a:p>
          <a:p>
            <a:r>
              <a:rPr lang="en-US" sz="2400" dirty="0"/>
              <a:t>The filter size and stride used during convolution are hyper parameter</a:t>
            </a:r>
          </a:p>
          <a:p>
            <a:r>
              <a:rPr lang="en-US" sz="2400" dirty="0"/>
              <a:t>For a 5 X 5 X 3 input image, Height(h) = 5,Width(w)=5,Dimensions(d) /channels = 3 . The channel comprises of the RGB values.</a:t>
            </a:r>
          </a:p>
          <a:p>
            <a:r>
              <a:rPr lang="en-US" sz="2400" dirty="0"/>
              <a:t>Zero Padding - In the example provided in this section, a 3 X 3 filter matrix convolves upon a 5 X 5 image matrix to produce a 3 X 3 feature map. There could be instances where the filter may not fit the input image, here we can zero pad the input image so that filter can convolve over input image and produce feature map of required dimensions</a:t>
            </a:r>
            <a:r>
              <a:rPr lang="en-US" dirty="0"/>
              <a:t>.</a:t>
            </a:r>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5196518" y="4805807"/>
            <a:ext cx="1798963" cy="1625045"/>
          </a:xfrm>
          <a:prstGeom prst="rect">
            <a:avLst/>
          </a:prstGeom>
        </p:spPr>
      </p:pic>
    </p:spTree>
    <p:extLst>
      <p:ext uri="{BB962C8B-B14F-4D97-AF65-F5344CB8AC3E}">
        <p14:creationId xmlns:p14="http://schemas.microsoft.com/office/powerpoint/2010/main" val="290262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u="sng" dirty="0"/>
              <a:t>Activation Layer</a:t>
            </a:r>
          </a:p>
        </p:txBody>
      </p:sp>
      <p:sp>
        <p:nvSpPr>
          <p:cNvPr id="3" name="Content Placeholder 2"/>
          <p:cNvSpPr>
            <a:spLocks noGrp="1"/>
          </p:cNvSpPr>
          <p:nvPr>
            <p:ph idx="1"/>
          </p:nvPr>
        </p:nvSpPr>
        <p:spPr>
          <a:xfrm>
            <a:off x="1058537" y="1294482"/>
            <a:ext cx="10515600" cy="5563518"/>
          </a:xfrm>
        </p:spPr>
        <p:txBody>
          <a:bodyPr>
            <a:normAutofit/>
          </a:bodyPr>
          <a:lstStyle/>
          <a:p>
            <a:r>
              <a:rPr lang="en-US" sz="2400" dirty="0"/>
              <a:t>Activation function is used in convolutional layer to handle the non-linearity</a:t>
            </a:r>
          </a:p>
          <a:p>
            <a:r>
              <a:rPr lang="en-US" sz="2400" dirty="0"/>
              <a:t>RELU(Rectified Linear Unit) is used to convert all negative values in zeros in the feature map</a:t>
            </a:r>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878586" y="2976635"/>
            <a:ext cx="6434827" cy="2859923"/>
          </a:xfrm>
          <a:prstGeom prst="rect">
            <a:avLst/>
          </a:prstGeom>
          <a:solidFill>
            <a:schemeClr val="accent1">
              <a:lumMod val="75000"/>
              <a:alpha val="16000"/>
            </a:schemeClr>
          </a:solidFill>
        </p:spPr>
      </p:pic>
    </p:spTree>
    <p:extLst>
      <p:ext uri="{BB962C8B-B14F-4D97-AF65-F5344CB8AC3E}">
        <p14:creationId xmlns:p14="http://schemas.microsoft.com/office/powerpoint/2010/main" val="2033343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u="sng" dirty="0"/>
              <a:t>Pooling</a:t>
            </a:r>
          </a:p>
        </p:txBody>
      </p:sp>
      <p:sp>
        <p:nvSpPr>
          <p:cNvPr id="3" name="Content Placeholder 2"/>
          <p:cNvSpPr>
            <a:spLocks noGrp="1"/>
          </p:cNvSpPr>
          <p:nvPr>
            <p:ph idx="1"/>
          </p:nvPr>
        </p:nvSpPr>
        <p:spPr>
          <a:xfrm>
            <a:off x="1058537" y="1294482"/>
            <a:ext cx="10515600" cy="5563518"/>
          </a:xfrm>
        </p:spPr>
        <p:txBody>
          <a:bodyPr>
            <a:normAutofit/>
          </a:bodyPr>
          <a:lstStyle/>
          <a:p>
            <a:r>
              <a:rPr lang="en-US" sz="2400" dirty="0"/>
              <a:t>Pooling layer is used to reduce the spatial size of the feature map or the convolved feature</a:t>
            </a:r>
          </a:p>
          <a:p>
            <a:r>
              <a:rPr lang="en-US" sz="2400" dirty="0"/>
              <a:t>There are two types of pooling:Max Pooling and Average Pooling</a:t>
            </a:r>
          </a:p>
          <a:p>
            <a:r>
              <a:rPr lang="en-US" sz="2400" dirty="0"/>
              <a:t>Max Pooling - The maximum value from the receptive field is returned</a:t>
            </a:r>
          </a:p>
          <a:p>
            <a:r>
              <a:rPr lang="en-US" sz="2400" dirty="0"/>
              <a:t>Average Pooling - Average of all the values in the receptive field is returned</a:t>
            </a:r>
          </a:p>
          <a:p>
            <a:endParaRPr lang="en-US" sz="2400"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3624549" y="3543775"/>
            <a:ext cx="4084791" cy="3159013"/>
          </a:xfrm>
          <a:prstGeom prst="rect">
            <a:avLst/>
          </a:prstGeom>
        </p:spPr>
      </p:pic>
    </p:spTree>
    <p:extLst>
      <p:ext uri="{BB962C8B-B14F-4D97-AF65-F5344CB8AC3E}">
        <p14:creationId xmlns:p14="http://schemas.microsoft.com/office/powerpoint/2010/main" val="1680218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1644</TotalTime>
  <Words>1239</Words>
  <Application>Microsoft Office PowerPoint</Application>
  <PresentationFormat>Widescreen</PresentationFormat>
  <Paragraphs>182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Contents</vt:lpstr>
      <vt:lpstr>What is CNN(Convolutional Neural Network)</vt:lpstr>
      <vt:lpstr>What is CNN(Convolutional Neural Network)</vt:lpstr>
      <vt:lpstr>CNN Layer</vt:lpstr>
      <vt:lpstr>CNN Layer</vt:lpstr>
      <vt:lpstr>CNN Layer</vt:lpstr>
      <vt:lpstr>Activation Layer</vt:lpstr>
      <vt:lpstr>Pooling</vt:lpstr>
      <vt:lpstr>Fully connected layer</vt:lpstr>
      <vt:lpstr>What is LSTM(Long Short Term Memory)</vt:lpstr>
      <vt:lpstr>LSTM cell</vt:lpstr>
      <vt:lpstr>Functioning of an LSTM cell – Forget gate</vt:lpstr>
      <vt:lpstr>Functioning of an LSTM cell – Input gate</vt:lpstr>
      <vt:lpstr>Functioning of an LSTM cell – Output gate</vt:lpstr>
      <vt:lpstr>Image Captioning</vt:lpstr>
      <vt:lpstr>Image Captioning</vt:lpstr>
      <vt:lpstr>Image Captioning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KUMAR</dc:creator>
  <cp:lastModifiedBy>Amit Kumar</cp:lastModifiedBy>
  <cp:revision>97</cp:revision>
  <dcterms:created xsi:type="dcterms:W3CDTF">2019-10-09T02:06:31Z</dcterms:created>
  <dcterms:modified xsi:type="dcterms:W3CDTF">2019-12-12T06:43:56Z</dcterms:modified>
</cp:coreProperties>
</file>