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030BA1-DEFD-4426-A837-D9321FD82D5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13051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60497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90856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13957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30BA1-DEFD-4426-A837-D9321FD82D5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1209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30BA1-DEFD-4426-A837-D9321FD82D5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60350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30BA1-DEFD-4426-A837-D9321FD82D5E}"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6896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30BA1-DEFD-4426-A837-D9321FD82D5E}"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5834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30BA1-DEFD-4426-A837-D9321FD82D5E}"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808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30BA1-DEFD-4426-A837-D9321FD82D5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0664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30BA1-DEFD-4426-A837-D9321FD82D5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4845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30BA1-DEFD-4426-A837-D9321FD82D5E}"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397E8-7E62-4329-BC14-14AB70F6A71A}" type="slidenum">
              <a:rPr lang="en-US" smtClean="0"/>
              <a:t>‹#›</a:t>
            </a:fld>
            <a:endParaRPr lang="en-US"/>
          </a:p>
        </p:txBody>
      </p:sp>
    </p:spTree>
    <p:extLst>
      <p:ext uri="{BB962C8B-B14F-4D97-AF65-F5344CB8AC3E}">
        <p14:creationId xmlns:p14="http://schemas.microsoft.com/office/powerpoint/2010/main" val="17758282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911"/>
            <a:ext cx="10515600" cy="5582052"/>
          </a:xfrm>
        </p:spPr>
        <p:txBody>
          <a:bodyPr>
            <a:normAutofit/>
          </a:bodyPr>
          <a:lstStyle/>
          <a:p>
            <a:pPr marL="0" indent="0">
              <a:buNone/>
            </a:pPr>
            <a:endParaRPr lang="en-US" sz="6000" dirty="0"/>
          </a:p>
          <a:p>
            <a:pPr marL="0" indent="0">
              <a:buNone/>
            </a:pPr>
            <a:endParaRPr lang="en-US" sz="6000" dirty="0"/>
          </a:p>
          <a:p>
            <a:pPr marL="0" indent="0">
              <a:buNone/>
            </a:pPr>
            <a:r>
              <a:rPr lang="en-US" sz="6000"/>
              <a:t>    Image </a:t>
            </a:r>
            <a:r>
              <a:rPr lang="en-US" sz="6000" dirty="0"/>
              <a:t>classification using CNN</a:t>
            </a:r>
          </a:p>
          <a:p>
            <a:pPr marL="0" indent="0">
              <a:buNone/>
            </a:pPr>
            <a:endParaRPr lang="en-US" sz="6000" dirty="0"/>
          </a:p>
          <a:p>
            <a:pPr marL="0" indent="0">
              <a:buNone/>
            </a:pPr>
            <a:r>
              <a:rPr lang="en-US" sz="6000" dirty="0"/>
              <a:t>                                         </a:t>
            </a:r>
            <a:r>
              <a:rPr lang="en-US" sz="3200" dirty="0"/>
              <a:t>- Amit Kumar</a:t>
            </a:r>
            <a:endParaRPr lang="en-US" sz="6000" dirty="0"/>
          </a:p>
        </p:txBody>
      </p:sp>
    </p:spTree>
    <p:extLst>
      <p:ext uri="{BB962C8B-B14F-4D97-AF65-F5344CB8AC3E}">
        <p14:creationId xmlns:p14="http://schemas.microsoft.com/office/powerpoint/2010/main" val="363568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Fully connected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In Fully connected layer all the outputs from convolution layer+relu+pooling are stacked together by flattening the output(image) into vector</a:t>
            </a:r>
          </a:p>
          <a:p>
            <a:r>
              <a:rPr lang="en-US" sz="2400" dirty="0"/>
              <a:t>After stacking the process or functionality followed is similar to multi level perceptron where flattened output is fed to a feed-forward neural network and backpropagation applied to every iteration of training</a:t>
            </a:r>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095260" y="3418786"/>
            <a:ext cx="9629775" cy="3105150"/>
          </a:xfrm>
          <a:prstGeom prst="rect">
            <a:avLst/>
          </a:prstGeom>
        </p:spPr>
      </p:pic>
    </p:spTree>
    <p:extLst>
      <p:ext uri="{BB962C8B-B14F-4D97-AF65-F5344CB8AC3E}">
        <p14:creationId xmlns:p14="http://schemas.microsoft.com/office/powerpoint/2010/main" val="118142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Softmax</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Softmax Classification layer transforms in the final output layer to a series of values that can be interpreted as probabilities</a:t>
            </a:r>
          </a:p>
          <a:p>
            <a:r>
              <a:rPr lang="en-US" sz="2400" dirty="0"/>
              <a:t>Over a series of epochs, the model is able to distinguish between features in images and classify them using the Softmax Classification technique</a:t>
            </a:r>
          </a:p>
          <a:p>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702356" y="3183817"/>
            <a:ext cx="3619500" cy="2847975"/>
          </a:xfrm>
          <a:prstGeom prst="rect">
            <a:avLst/>
          </a:prstGeom>
        </p:spPr>
      </p:pic>
    </p:spTree>
    <p:extLst>
      <p:ext uri="{BB962C8B-B14F-4D97-AF65-F5344CB8AC3E}">
        <p14:creationId xmlns:p14="http://schemas.microsoft.com/office/powerpoint/2010/main" val="206096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Image classification</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Once the model has been trained to identify features by running several </a:t>
            </a:r>
            <a:r>
              <a:rPr lang="en-US" sz="2400" dirty="0" err="1"/>
              <a:t>epocs</a:t>
            </a:r>
            <a:r>
              <a:rPr lang="en-US" sz="2400" dirty="0"/>
              <a:t>, we present the test images for the model to classify</a:t>
            </a:r>
          </a:p>
          <a:p>
            <a:r>
              <a:rPr lang="en-US" sz="2400" dirty="0"/>
              <a:t>In this section, we feed the model with mnist dataset for training, then we pass the test set  </a:t>
            </a:r>
          </a:p>
          <a:p>
            <a:r>
              <a:rPr lang="en-US" sz="2400" dirty="0"/>
              <a:t>The model now should be able to classify or detect individual digits through the learned features </a:t>
            </a:r>
          </a:p>
          <a:p>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2EB329C-D665-4FFD-83E8-12F4BABCC5BB}"/>
              </a:ext>
            </a:extLst>
          </p:cNvPr>
          <p:cNvPicPr>
            <a:picLocks noChangeAspect="1"/>
          </p:cNvPicPr>
          <p:nvPr/>
        </p:nvPicPr>
        <p:blipFill>
          <a:blip r:embed="rId2"/>
          <a:stretch>
            <a:fillRect/>
          </a:stretch>
        </p:blipFill>
        <p:spPr>
          <a:xfrm>
            <a:off x="3808520" y="3579921"/>
            <a:ext cx="6038526" cy="2843212"/>
          </a:xfrm>
          <a:prstGeom prst="rect">
            <a:avLst/>
          </a:prstGeom>
        </p:spPr>
      </p:pic>
    </p:spTree>
    <p:extLst>
      <p:ext uri="{BB962C8B-B14F-4D97-AF65-F5344CB8AC3E}">
        <p14:creationId xmlns:p14="http://schemas.microsoft.com/office/powerpoint/2010/main" val="55961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Image classification</a:t>
            </a:r>
          </a:p>
        </p:txBody>
      </p:sp>
      <p:sp>
        <p:nvSpPr>
          <p:cNvPr id="3" name="Content Placeholder 2"/>
          <p:cNvSpPr>
            <a:spLocks noGrp="1"/>
          </p:cNvSpPr>
          <p:nvPr>
            <p:ph idx="1"/>
          </p:nvPr>
        </p:nvSpPr>
        <p:spPr>
          <a:xfrm>
            <a:off x="1058537" y="1294482"/>
            <a:ext cx="10515600" cy="5563518"/>
          </a:xfrm>
        </p:spPr>
        <p:txBody>
          <a:bodyPr>
            <a:normAutofit lnSpcReduction="10000"/>
          </a:bodyPr>
          <a:lstStyle/>
          <a:p>
            <a:r>
              <a:rPr lang="en-US" sz="2400" dirty="0"/>
              <a:t>MNIST dataset - contains 60000 images in training set, each image being a handwritten digit of 28×28 pixel grayscale (images) between 0 and 9.The test dataset has 10000 images(digits) in the range 0 and 9</a:t>
            </a:r>
          </a:p>
          <a:p>
            <a:r>
              <a:rPr lang="en-US" sz="2400" dirty="0"/>
              <a:t>MNIST dataset is loaded using the </a:t>
            </a:r>
            <a:r>
              <a:rPr lang="en-US" sz="2400" dirty="0" err="1"/>
              <a:t>Keras</a:t>
            </a:r>
            <a:r>
              <a:rPr lang="en-US" sz="2400" dirty="0"/>
              <a:t> API in this example</a:t>
            </a:r>
          </a:p>
          <a:p>
            <a:r>
              <a:rPr lang="en-US" sz="2400" dirty="0"/>
              <a:t>Original images are reshaped for further processing by CNN</a:t>
            </a:r>
          </a:p>
          <a:p>
            <a:r>
              <a:rPr lang="en-US" sz="2400" dirty="0"/>
              <a:t>One hot encoding is used for the class element of each sample, transforming the integer into a 10 element binary vector with a 1 for the index of the class value, and 0 values for all other classes</a:t>
            </a:r>
          </a:p>
          <a:p>
            <a:r>
              <a:rPr lang="en-US" sz="2400" dirty="0"/>
              <a:t>Normalize the pixel values of grayscale images, rescale them to the range [0,1] by first converting the data type from unsigned integers to floats, then dividing the pixel values by the maximum value</a:t>
            </a:r>
          </a:p>
          <a:p>
            <a:r>
              <a:rPr lang="en-US" sz="2400" dirty="0"/>
              <a:t>Create CNN model</a:t>
            </a:r>
          </a:p>
          <a:p>
            <a:r>
              <a:rPr lang="en-US" sz="2400" dirty="0"/>
              <a:t>Evaluate Model</a:t>
            </a:r>
          </a:p>
          <a:p>
            <a:r>
              <a:rPr lang="en-US" sz="2400" dirty="0"/>
              <a:t>Make Predictions</a:t>
            </a:r>
          </a:p>
          <a:p>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8669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17B746-FB71-4CCD-9C25-ED287A9760C4}"/>
              </a:ext>
            </a:extLst>
          </p:cNvPr>
          <p:cNvSpPr/>
          <p:nvPr/>
        </p:nvSpPr>
        <p:spPr>
          <a:xfrm>
            <a:off x="2032986" y="2786236"/>
            <a:ext cx="7111014" cy="1015663"/>
          </a:xfrm>
          <a:prstGeom prst="rect">
            <a:avLst/>
          </a:prstGeom>
        </p:spPr>
        <p:txBody>
          <a:bodyPr wrap="square">
            <a:spAutoFit/>
          </a:bodyPr>
          <a:lstStyle/>
          <a:p>
            <a:r>
              <a:rPr lang="en-IN" sz="3200" dirty="0"/>
              <a:t>                         </a:t>
            </a:r>
            <a:r>
              <a:rPr lang="en-IN" sz="6000" dirty="0"/>
              <a:t>Thank You</a:t>
            </a:r>
          </a:p>
        </p:txBody>
      </p:sp>
    </p:spTree>
    <p:extLst>
      <p:ext uri="{BB962C8B-B14F-4D97-AF65-F5344CB8AC3E}">
        <p14:creationId xmlns:p14="http://schemas.microsoft.com/office/powerpoint/2010/main" val="298574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What is CNN</a:t>
            </a:r>
          </a:p>
          <a:p>
            <a:r>
              <a:rPr lang="en-US" dirty="0"/>
              <a:t>CNN Layer</a:t>
            </a:r>
          </a:p>
          <a:p>
            <a:r>
              <a:rPr lang="en-US" dirty="0"/>
              <a:t>Activation function(RELU)</a:t>
            </a:r>
          </a:p>
          <a:p>
            <a:r>
              <a:rPr lang="en-US" dirty="0"/>
              <a:t>Pooling</a:t>
            </a:r>
          </a:p>
          <a:p>
            <a:r>
              <a:rPr lang="en-US" dirty="0"/>
              <a:t>Fully connected layer</a:t>
            </a:r>
          </a:p>
          <a:p>
            <a:r>
              <a:rPr lang="en-US" dirty="0"/>
              <a:t>Classifier(</a:t>
            </a:r>
            <a:r>
              <a:rPr lang="en-US" dirty="0" err="1"/>
              <a:t>Softmax</a:t>
            </a:r>
            <a:r>
              <a:rPr lang="en-US" dirty="0"/>
              <a:t>)</a:t>
            </a:r>
          </a:p>
          <a:p>
            <a:r>
              <a:rPr lang="en-US" dirty="0"/>
              <a:t>Image classification</a:t>
            </a:r>
          </a:p>
          <a:p>
            <a:r>
              <a:rPr lang="en-US" dirty="0"/>
              <a:t>Code demo</a:t>
            </a:r>
          </a:p>
        </p:txBody>
      </p:sp>
    </p:spTree>
    <p:extLst>
      <p:ext uri="{BB962C8B-B14F-4D97-AF65-F5344CB8AC3E}">
        <p14:creationId xmlns:p14="http://schemas.microsoft.com/office/powerpoint/2010/main" val="335676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CNN(Convolutional Neural Network)</a:t>
            </a:r>
          </a:p>
        </p:txBody>
      </p:sp>
      <p:sp>
        <p:nvSpPr>
          <p:cNvPr id="3" name="Content Placeholder 2"/>
          <p:cNvSpPr>
            <a:spLocks noGrp="1"/>
          </p:cNvSpPr>
          <p:nvPr>
            <p:ph idx="1"/>
          </p:nvPr>
        </p:nvSpPr>
        <p:spPr/>
        <p:txBody>
          <a:bodyPr>
            <a:normAutofit/>
          </a:bodyPr>
          <a:lstStyle/>
          <a:p>
            <a:r>
              <a:rPr lang="en-US" sz="2400" dirty="0"/>
              <a:t>Convolution in English means “a coil or twist”</a:t>
            </a:r>
          </a:p>
          <a:p>
            <a:endParaRPr lang="en-US" sz="2400" dirty="0"/>
          </a:p>
          <a:p>
            <a:r>
              <a:rPr lang="en-US" sz="2400" dirty="0"/>
              <a:t>In mathematics, convolution is operation on two functions (f and g) that produces a third function expressing how the shape of one is modified by the other</a:t>
            </a:r>
          </a:p>
          <a:p>
            <a:endParaRPr lang="en-US" sz="2400" dirty="0"/>
          </a:p>
          <a:p>
            <a:r>
              <a:rPr lang="en-US" sz="2400" dirty="0"/>
              <a:t>In ML/AI terms, CNN is a deep learning algorithm that specializes in extracting features of input images thus helping in identifying or classifying images</a:t>
            </a:r>
          </a:p>
        </p:txBody>
      </p:sp>
    </p:spTree>
    <p:extLst>
      <p:ext uri="{BB962C8B-B14F-4D97-AF65-F5344CB8AC3E}">
        <p14:creationId xmlns:p14="http://schemas.microsoft.com/office/powerpoint/2010/main" val="13893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CNN(Convolutional Neural Network)</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013552" y="1972018"/>
            <a:ext cx="9430438" cy="3448279"/>
          </a:xfrm>
          <a:prstGeom prst="rect">
            <a:avLst/>
          </a:prstGeom>
        </p:spPr>
      </p:pic>
    </p:spTree>
    <p:extLst>
      <p:ext uri="{BB962C8B-B14F-4D97-AF65-F5344CB8AC3E}">
        <p14:creationId xmlns:p14="http://schemas.microsoft.com/office/powerpoint/2010/main" val="36991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887"/>
            <a:ext cx="10515600" cy="1325563"/>
          </a:xfrm>
        </p:spPr>
        <p:txBody>
          <a:bodyPr/>
          <a:lstStyle/>
          <a:p>
            <a:r>
              <a:rPr lang="en-US" dirty="0"/>
              <a:t>CNN Layer</a:t>
            </a:r>
          </a:p>
        </p:txBody>
      </p:sp>
      <p:sp>
        <p:nvSpPr>
          <p:cNvPr id="3" name="Content Placeholder 2"/>
          <p:cNvSpPr>
            <a:spLocks noGrp="1"/>
          </p:cNvSpPr>
          <p:nvPr>
            <p:ph idx="1"/>
          </p:nvPr>
        </p:nvSpPr>
        <p:spPr>
          <a:xfrm>
            <a:off x="838200" y="1288972"/>
            <a:ext cx="10515600" cy="5133861"/>
          </a:xfrm>
        </p:spPr>
        <p:txBody>
          <a:bodyPr>
            <a:normAutofit/>
          </a:bodyPr>
          <a:lstStyle/>
          <a:p>
            <a:r>
              <a:rPr lang="en-US" sz="2400" dirty="0"/>
              <a:t>Convolutional layer is the core building block of CNN</a:t>
            </a:r>
          </a:p>
          <a:p>
            <a:r>
              <a:rPr lang="en-US" sz="2400" dirty="0"/>
              <a:t>Convolutional layer does a dot product of matrix between the input image and the filter/kernel</a:t>
            </a:r>
          </a:p>
          <a:p>
            <a:r>
              <a:rPr lang="en-US" sz="2400" dirty="0"/>
              <a:t>The filter/Kernel have the weight values and are updated after every iteration through back propagation</a:t>
            </a:r>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r>
              <a:rPr lang="en-US" sz="2400" dirty="0"/>
              <a:t>In this figure , we can see that a 5 X 5 input image matrix is being multiplied with 3 X 3 filter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45813" y="3358482"/>
            <a:ext cx="3981450" cy="1676400"/>
          </a:xfrm>
          <a:prstGeom prst="rect">
            <a:avLst/>
          </a:prstGeom>
        </p:spPr>
      </p:pic>
    </p:spTree>
    <p:extLst>
      <p:ext uri="{BB962C8B-B14F-4D97-AF65-F5344CB8AC3E}">
        <p14:creationId xmlns:p14="http://schemas.microsoft.com/office/powerpoint/2010/main" val="257046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CNN Layer</a:t>
            </a:r>
          </a:p>
        </p:txBody>
      </p:sp>
      <p:sp>
        <p:nvSpPr>
          <p:cNvPr id="3" name="Content Placeholder 2"/>
          <p:cNvSpPr>
            <a:spLocks noGrp="1"/>
          </p:cNvSpPr>
          <p:nvPr>
            <p:ph idx="1"/>
          </p:nvPr>
        </p:nvSpPr>
        <p:spPr>
          <a:xfrm>
            <a:off x="838200" y="1178805"/>
            <a:ext cx="10515600" cy="5563518"/>
          </a:xfrm>
        </p:spPr>
        <p:txBody>
          <a:bodyPr>
            <a:normAutofit fontScale="85000" lnSpcReduction="20000"/>
          </a:bodyPr>
          <a:lstStyle/>
          <a:p>
            <a:pPr marL="0" indent="0">
              <a:buNone/>
            </a:pPr>
            <a:endParaRPr lang="en-US" dirty="0"/>
          </a:p>
          <a:p>
            <a:endParaRPr lang="en-US" dirty="0"/>
          </a:p>
          <a:p>
            <a:endParaRPr lang="en-US" dirty="0"/>
          </a:p>
          <a:p>
            <a:endParaRPr lang="en-US" dirty="0"/>
          </a:p>
          <a:p>
            <a:pPr marL="0" indent="0">
              <a:buNone/>
            </a:pPr>
            <a:endParaRPr lang="en-US" dirty="0"/>
          </a:p>
          <a:p>
            <a:r>
              <a:rPr lang="en-US" dirty="0"/>
              <a:t>In this figure the area highlighted in yellow is known as the receptive field, it is area in input image where the filter is currently focused at</a:t>
            </a:r>
          </a:p>
          <a:p>
            <a:r>
              <a:rPr lang="en-US" dirty="0"/>
              <a:t>The size of the receptive field is equal to size of the filter</a:t>
            </a:r>
          </a:p>
          <a:p>
            <a:r>
              <a:rPr lang="en-US" dirty="0"/>
              <a:t>The values in the current focus of input image will be multiplied with filter and summed up. This new value would be the output in the activation/feature map or convolved feature(in pink)</a:t>
            </a:r>
          </a:p>
          <a:p>
            <a:r>
              <a:rPr lang="en-US" dirty="0"/>
              <a:t>The Filter moves through the image by taking a stride(step) of some predefined value(generally 1 or 2).The output out of multiplication of each receptive field and filter will update one value in feature map.</a:t>
            </a:r>
          </a:p>
          <a:p>
            <a:r>
              <a:rPr lang="en-US" dirty="0"/>
              <a:t>Once the whole image is covered we will get a 3 x 3 feature map matrix as shown in the figure</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063608" y="1304447"/>
            <a:ext cx="3821934" cy="1769259"/>
          </a:xfrm>
          <a:prstGeom prst="rect">
            <a:avLst/>
          </a:prstGeom>
        </p:spPr>
      </p:pic>
    </p:spTree>
    <p:extLst>
      <p:ext uri="{BB962C8B-B14F-4D97-AF65-F5344CB8AC3E}">
        <p14:creationId xmlns:p14="http://schemas.microsoft.com/office/powerpoint/2010/main" val="407093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CNN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The output of Convolutional layer is feature map matrix</a:t>
            </a:r>
          </a:p>
          <a:p>
            <a:r>
              <a:rPr lang="en-US" sz="2400" dirty="0"/>
              <a:t>The filter size and stride used during convolution are hyper parameter</a:t>
            </a:r>
          </a:p>
          <a:p>
            <a:r>
              <a:rPr lang="en-US" sz="2400" dirty="0"/>
              <a:t>For a 5 X 5 X 3 input image, Height(h) = 5,Width(w)=5,Dimensions(d) /channels = 3 . The channel comprises of the RGB values.</a:t>
            </a:r>
          </a:p>
          <a:p>
            <a:r>
              <a:rPr lang="en-US" sz="2400" dirty="0"/>
              <a:t>Zero Padding - In the example provided in this section, a 3 X 3 filter matrix convolves upon a 5 X 5 image matrix to produce a 3 X 3 feature map. There could be instances where the filter may not fit the input image, here we can zero pad the input image so that filter can convolve over input image and produce feature map of required dimensions</a:t>
            </a:r>
            <a:r>
              <a:rPr lang="en-US" dirty="0"/>
              <a:t>.</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5196518" y="4805807"/>
            <a:ext cx="1798963" cy="1625045"/>
          </a:xfrm>
          <a:prstGeom prst="rect">
            <a:avLst/>
          </a:prstGeom>
        </p:spPr>
      </p:pic>
    </p:spTree>
    <p:extLst>
      <p:ext uri="{BB962C8B-B14F-4D97-AF65-F5344CB8AC3E}">
        <p14:creationId xmlns:p14="http://schemas.microsoft.com/office/powerpoint/2010/main" val="29026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Activation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Activation function is used in convolutional layer to handle the non-linearity</a:t>
            </a:r>
          </a:p>
          <a:p>
            <a:r>
              <a:rPr lang="en-US" sz="2400" dirty="0"/>
              <a:t>RELU(Rectified Linear Unit) is used to convert all negative values in zeros in the feature map</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78586" y="2976635"/>
            <a:ext cx="6434827" cy="2859923"/>
          </a:xfrm>
          <a:prstGeom prst="rect">
            <a:avLst/>
          </a:prstGeom>
          <a:solidFill>
            <a:schemeClr val="accent1">
              <a:lumMod val="75000"/>
              <a:alpha val="16000"/>
            </a:schemeClr>
          </a:solidFill>
        </p:spPr>
      </p:pic>
    </p:spTree>
    <p:extLst>
      <p:ext uri="{BB962C8B-B14F-4D97-AF65-F5344CB8AC3E}">
        <p14:creationId xmlns:p14="http://schemas.microsoft.com/office/powerpoint/2010/main" val="203334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dirty="0"/>
              <a:t>Pooling</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Pooling layer is used to reduce the spatial size of the feature map or the convolved feature</a:t>
            </a:r>
          </a:p>
          <a:p>
            <a:r>
              <a:rPr lang="en-US" sz="2400" dirty="0"/>
              <a:t>There are two types of pooling:Max Pooling and Average Pooling</a:t>
            </a:r>
          </a:p>
          <a:p>
            <a:r>
              <a:rPr lang="en-US" sz="2400" dirty="0"/>
              <a:t>Max Pooling - The maximum value from the receptive field is returned</a:t>
            </a:r>
          </a:p>
          <a:p>
            <a:r>
              <a:rPr lang="en-US" sz="2400" dirty="0"/>
              <a:t>Average Pooling - Average of all the values in the receptive field is returned</a:t>
            </a:r>
          </a:p>
          <a:p>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624549" y="3543775"/>
            <a:ext cx="4084791" cy="3159013"/>
          </a:xfrm>
          <a:prstGeom prst="rect">
            <a:avLst/>
          </a:prstGeom>
        </p:spPr>
      </p:pic>
    </p:spTree>
    <p:extLst>
      <p:ext uri="{BB962C8B-B14F-4D97-AF65-F5344CB8AC3E}">
        <p14:creationId xmlns:p14="http://schemas.microsoft.com/office/powerpoint/2010/main" val="168021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2349</TotalTime>
  <Words>870</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Contents</vt:lpstr>
      <vt:lpstr>What is CNN(Convolutional Neural Network)</vt:lpstr>
      <vt:lpstr>What is CNN(Convolutional Neural Network)</vt:lpstr>
      <vt:lpstr>CNN Layer</vt:lpstr>
      <vt:lpstr>CNN Layer</vt:lpstr>
      <vt:lpstr>CNN Layer</vt:lpstr>
      <vt:lpstr>Activation Layer</vt:lpstr>
      <vt:lpstr>Pooling</vt:lpstr>
      <vt:lpstr>Fully connected layer</vt:lpstr>
      <vt:lpstr>Softmax</vt:lpstr>
      <vt:lpstr>Image classification</vt:lpstr>
      <vt:lpstr>Image classification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60</cp:revision>
  <dcterms:created xsi:type="dcterms:W3CDTF">2019-10-09T02:06:31Z</dcterms:created>
  <dcterms:modified xsi:type="dcterms:W3CDTF">2019-11-01T08:14:10Z</dcterms:modified>
</cp:coreProperties>
</file>