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5"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343" autoAdjust="0"/>
  </p:normalViewPr>
  <p:slideViewPr>
    <p:cSldViewPr snapToGrid="0">
      <p:cViewPr>
        <p:scale>
          <a:sx n="100" d="100"/>
          <a:sy n="100" d="100"/>
        </p:scale>
        <p:origin x="420" y="13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0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6E99C-F77E-4B25-979D-63E135CA8B3A}" type="datetimeFigureOut">
              <a:rPr lang="en-US" smtClean="0"/>
              <a:pPr/>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71E55-2A4D-48D4-8772-66A4B18BAD6F}" type="slidenum">
              <a:rPr lang="en-US" smtClean="0"/>
              <a:pPr/>
              <a:t>‹#›</a:t>
            </a:fld>
            <a:endParaRPr lang="en-US"/>
          </a:p>
        </p:txBody>
      </p:sp>
    </p:spTree>
    <p:extLst>
      <p:ext uri="{BB962C8B-B14F-4D97-AF65-F5344CB8AC3E}">
        <p14:creationId xmlns:p14="http://schemas.microsoft.com/office/powerpoint/2010/main" xmlns="" val="2443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571E55-2A4D-48D4-8772-66A4B18BAD6F}" type="slidenum">
              <a:rPr lang="en-US" smtClean="0"/>
              <a:pPr/>
              <a:t>1</a:t>
            </a:fld>
            <a:endParaRPr lang="en-US"/>
          </a:p>
        </p:txBody>
      </p:sp>
    </p:spTree>
    <p:extLst>
      <p:ext uri="{BB962C8B-B14F-4D97-AF65-F5344CB8AC3E}">
        <p14:creationId xmlns:p14="http://schemas.microsoft.com/office/powerpoint/2010/main" xmlns="" val="83333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4677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4328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427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0605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8318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3503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4172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2423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0390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7631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4848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1411230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345" y="847708"/>
            <a:ext cx="8825658" cy="2677648"/>
          </a:xfrm>
        </p:spPr>
        <p:txBody>
          <a:bodyPr>
            <a:normAutofit/>
          </a:bodyPr>
          <a:lstStyle/>
          <a:p>
            <a:r>
              <a:rPr lang="en-US" dirty="0" smtClean="0">
                <a:latin typeface="Times New Roman" panose="02020603050405020304" pitchFamily="18" charset="0"/>
                <a:cs typeface="Times New Roman" panose="02020603050405020304" pitchFamily="18" charset="0"/>
              </a:rPr>
              <a:t>EMPLOYEE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MANAGEMENT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SYSTEM</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28345" y="3632852"/>
            <a:ext cx="6400800" cy="1947333"/>
          </a:xfrm>
        </p:spPr>
        <p:txBody>
          <a:bodyPr/>
          <a:lstStyle/>
          <a:p>
            <a:r>
              <a:rPr lang="en-US" b="1" dirty="0" smtClean="0">
                <a:latin typeface="Times New Roman" panose="02020603050405020304" pitchFamily="18" charset="0"/>
                <a:cs typeface="Times New Roman" panose="02020603050405020304" pitchFamily="18" charset="0"/>
              </a:rPr>
              <a:t>( </a:t>
            </a:r>
            <a:r>
              <a:rPr lang="en-US" b="1" dirty="0" smtClean="0">
                <a:solidFill>
                  <a:schemeClr val="accent4">
                    <a:lumMod val="60000"/>
                    <a:lumOff val="40000"/>
                  </a:schemeClr>
                </a:solidFill>
                <a:latin typeface="Times New Roman" panose="02020603050405020304" pitchFamily="18" charset="0"/>
                <a:cs typeface="Times New Roman" panose="02020603050405020304" pitchFamily="18" charset="0"/>
              </a:rPr>
              <a:t>By using C Programming Language </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5577396"/>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466906" y="0"/>
            <a:ext cx="914400" cy="3333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Start</a:t>
            </a:r>
            <a:endParaRPr lang="en-US" dirty="0">
              <a:latin typeface="Times New Roman" pitchFamily="18" charset="0"/>
              <a:cs typeface="Times New Roman" pitchFamily="18" charset="0"/>
            </a:endParaRPr>
          </a:p>
        </p:txBody>
      </p:sp>
      <p:sp>
        <p:nvSpPr>
          <p:cNvPr id="5" name="Oval 4"/>
          <p:cNvSpPr/>
          <p:nvPr/>
        </p:nvSpPr>
        <p:spPr>
          <a:xfrm>
            <a:off x="4527095" y="6307727"/>
            <a:ext cx="914400" cy="3333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Exit</a:t>
            </a:r>
            <a:endParaRPr lang="en-US" dirty="0">
              <a:latin typeface="Times New Roman" pitchFamily="18" charset="0"/>
              <a:cs typeface="Times New Roman" pitchFamily="18" charset="0"/>
            </a:endParaRPr>
          </a:p>
        </p:txBody>
      </p:sp>
      <p:sp>
        <p:nvSpPr>
          <p:cNvPr id="6" name="Flowchart: Decision 5"/>
          <p:cNvSpPr/>
          <p:nvPr/>
        </p:nvSpPr>
        <p:spPr>
          <a:xfrm>
            <a:off x="4239164" y="840177"/>
            <a:ext cx="1428750" cy="61264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Times New Roman" pitchFamily="18" charset="0"/>
                <a:cs typeface="Times New Roman" pitchFamily="18" charset="0"/>
              </a:rPr>
              <a:t>While another = y</a:t>
            </a:r>
            <a:endParaRPr lang="en-US" sz="1000" dirty="0">
              <a:latin typeface="Times New Roman" pitchFamily="18" charset="0"/>
              <a:cs typeface="Times New Roman" pitchFamily="18" charset="0"/>
            </a:endParaRPr>
          </a:p>
        </p:txBody>
      </p:sp>
      <p:sp>
        <p:nvSpPr>
          <p:cNvPr id="7" name="Flowchart: Decision 6"/>
          <p:cNvSpPr/>
          <p:nvPr/>
        </p:nvSpPr>
        <p:spPr>
          <a:xfrm>
            <a:off x="4214856" y="2430780"/>
            <a:ext cx="1457326" cy="61264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Times New Roman" pitchFamily="18" charset="0"/>
                <a:cs typeface="Times New Roman" pitchFamily="18" charset="0"/>
              </a:rPr>
              <a:t>If </a:t>
            </a:r>
            <a:r>
              <a:rPr lang="en-US" sz="1000" dirty="0" err="1" smtClean="0">
                <a:latin typeface="Times New Roman" pitchFamily="18" charset="0"/>
                <a:cs typeface="Times New Roman" pitchFamily="18" charset="0"/>
              </a:rPr>
              <a:t>empname</a:t>
            </a:r>
            <a:r>
              <a:rPr lang="en-US" sz="1000" dirty="0" smtClean="0">
                <a:latin typeface="Times New Roman" pitchFamily="18" charset="0"/>
                <a:cs typeface="Times New Roman" pitchFamily="18" charset="0"/>
              </a:rPr>
              <a:t>=name</a:t>
            </a:r>
            <a:endParaRPr lang="en-US" sz="1000" dirty="0">
              <a:latin typeface="Times New Roman" pitchFamily="18" charset="0"/>
              <a:cs typeface="Times New Roman" pitchFamily="18" charset="0"/>
            </a:endParaRPr>
          </a:p>
        </p:txBody>
      </p:sp>
      <p:sp>
        <p:nvSpPr>
          <p:cNvPr id="8" name="Flowchart: Decision 7"/>
          <p:cNvSpPr/>
          <p:nvPr/>
        </p:nvSpPr>
        <p:spPr>
          <a:xfrm>
            <a:off x="4240931" y="5503473"/>
            <a:ext cx="1470660" cy="61150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Times New Roman" pitchFamily="18" charset="0"/>
                <a:cs typeface="Times New Roman" pitchFamily="18" charset="0"/>
              </a:rPr>
              <a:t>If delete another</a:t>
            </a:r>
            <a:endParaRPr lang="en-US" sz="1000" dirty="0">
              <a:latin typeface="Times New Roman" pitchFamily="18" charset="0"/>
              <a:cs typeface="Times New Roman" pitchFamily="18" charset="0"/>
            </a:endParaRPr>
          </a:p>
        </p:txBody>
      </p:sp>
      <p:sp>
        <p:nvSpPr>
          <p:cNvPr id="9" name="Rectangle 8"/>
          <p:cNvSpPr/>
          <p:nvPr/>
        </p:nvSpPr>
        <p:spPr>
          <a:xfrm>
            <a:off x="3883026" y="3171081"/>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Times New Roman" pitchFamily="18" charset="0"/>
                <a:cs typeface="Times New Roman" pitchFamily="18" charset="0"/>
              </a:rPr>
              <a:t>Write the data to the file pointed by file pointer</a:t>
            </a:r>
            <a:endParaRPr lang="en-US" sz="1000" dirty="0">
              <a:latin typeface="Times New Roman" pitchFamily="18" charset="0"/>
              <a:cs typeface="Times New Roman" pitchFamily="18" charset="0"/>
            </a:endParaRPr>
          </a:p>
        </p:txBody>
      </p:sp>
      <p:sp>
        <p:nvSpPr>
          <p:cNvPr id="10" name="Rectangle 9"/>
          <p:cNvSpPr/>
          <p:nvPr/>
        </p:nvSpPr>
        <p:spPr>
          <a:xfrm>
            <a:off x="3886565" y="3649528"/>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Close file pointer ft &amp;&amp; </a:t>
            </a:r>
            <a:r>
              <a:rPr lang="en-US" sz="1400" dirty="0" err="1" smtClean="0">
                <a:latin typeface="Times New Roman" pitchFamily="18" charset="0"/>
                <a:cs typeface="Times New Roman" pitchFamily="18" charset="0"/>
              </a:rPr>
              <a:t>fp</a:t>
            </a:r>
            <a:endParaRPr lang="en-US" sz="1400" dirty="0">
              <a:latin typeface="Times New Roman" pitchFamily="18" charset="0"/>
              <a:cs typeface="Times New Roman" pitchFamily="18" charset="0"/>
            </a:endParaRPr>
          </a:p>
        </p:txBody>
      </p:sp>
      <p:sp>
        <p:nvSpPr>
          <p:cNvPr id="11" name="Rectangle 10"/>
          <p:cNvSpPr/>
          <p:nvPr/>
        </p:nvSpPr>
        <p:spPr>
          <a:xfrm>
            <a:off x="3893261" y="4112623"/>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Remove emp.dat</a:t>
            </a:r>
            <a:endParaRPr lang="en-US" dirty="0">
              <a:latin typeface="Times New Roman" pitchFamily="18" charset="0"/>
              <a:cs typeface="Times New Roman" pitchFamily="18" charset="0"/>
            </a:endParaRPr>
          </a:p>
        </p:txBody>
      </p:sp>
      <p:sp>
        <p:nvSpPr>
          <p:cNvPr id="12" name="Rectangle 11"/>
          <p:cNvSpPr/>
          <p:nvPr/>
        </p:nvSpPr>
        <p:spPr>
          <a:xfrm>
            <a:off x="3887545" y="4604076"/>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Remove emp.dat</a:t>
            </a:r>
            <a:endParaRPr lang="en-US" dirty="0">
              <a:latin typeface="Times New Roman" pitchFamily="18" charset="0"/>
              <a:cs typeface="Times New Roman" pitchFamily="18" charset="0"/>
            </a:endParaRPr>
          </a:p>
        </p:txBody>
      </p:sp>
      <p:sp>
        <p:nvSpPr>
          <p:cNvPr id="13" name="Rectangle 12"/>
          <p:cNvSpPr/>
          <p:nvPr/>
        </p:nvSpPr>
        <p:spPr>
          <a:xfrm>
            <a:off x="3894364" y="1606459"/>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Read </a:t>
            </a:r>
            <a:r>
              <a:rPr lang="en-US" sz="1400" dirty="0" err="1" smtClean="0">
                <a:latin typeface="Times New Roman" pitchFamily="18" charset="0"/>
                <a:cs typeface="Times New Roman" pitchFamily="18" charset="0"/>
              </a:rPr>
              <a:t>emp</a:t>
            </a:r>
            <a:r>
              <a:rPr lang="en-US" sz="1400" dirty="0" smtClean="0">
                <a:latin typeface="Times New Roman" pitchFamily="18" charset="0"/>
                <a:cs typeface="Times New Roman" pitchFamily="18" charset="0"/>
              </a:rPr>
              <a:t> name to delete</a:t>
            </a:r>
            <a:endParaRPr lang="en-US" sz="1400" dirty="0">
              <a:latin typeface="Times New Roman" pitchFamily="18" charset="0"/>
              <a:cs typeface="Times New Roman" pitchFamily="18" charset="0"/>
            </a:endParaRPr>
          </a:p>
        </p:txBody>
      </p:sp>
      <p:sp>
        <p:nvSpPr>
          <p:cNvPr id="14" name="Rectangle 13"/>
          <p:cNvSpPr/>
          <p:nvPr/>
        </p:nvSpPr>
        <p:spPr>
          <a:xfrm>
            <a:off x="3885131" y="5069676"/>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Remove emp.dat</a:t>
            </a:r>
            <a:endParaRPr lang="en-US" dirty="0">
              <a:latin typeface="Times New Roman" pitchFamily="18" charset="0"/>
              <a:cs typeface="Times New Roman" pitchFamily="18" charset="0"/>
            </a:endParaRPr>
          </a:p>
        </p:txBody>
      </p:sp>
      <p:sp>
        <p:nvSpPr>
          <p:cNvPr id="15" name="Rectangle 14"/>
          <p:cNvSpPr/>
          <p:nvPr/>
        </p:nvSpPr>
        <p:spPr>
          <a:xfrm>
            <a:off x="3877491" y="2049235"/>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itchFamily="18" charset="0"/>
                <a:cs typeface="Times New Roman" pitchFamily="18" charset="0"/>
              </a:rPr>
              <a:t>Set file pointer ft to temp.dat</a:t>
            </a:r>
            <a:endParaRPr lang="en-US" sz="1200" dirty="0">
              <a:latin typeface="Times New Roman" pitchFamily="18" charset="0"/>
              <a:cs typeface="Times New Roman" pitchFamily="18" charset="0"/>
            </a:endParaRPr>
          </a:p>
        </p:txBody>
      </p:sp>
      <p:sp>
        <p:nvSpPr>
          <p:cNvPr id="16" name="Rectangle 15"/>
          <p:cNvSpPr/>
          <p:nvPr/>
        </p:nvSpPr>
        <p:spPr>
          <a:xfrm>
            <a:off x="3865712" y="419100"/>
            <a:ext cx="2152650" cy="25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Another = y</a:t>
            </a:r>
            <a:endParaRPr lang="en-US" dirty="0">
              <a:latin typeface="Times New Roman" pitchFamily="18" charset="0"/>
              <a:cs typeface="Times New Roman" pitchFamily="18" charset="0"/>
            </a:endParaRPr>
          </a:p>
        </p:txBody>
      </p:sp>
      <p:cxnSp>
        <p:nvCxnSpPr>
          <p:cNvPr id="18" name="Straight Arrow Connector 17"/>
          <p:cNvCxnSpPr>
            <a:stCxn id="4" idx="4"/>
          </p:cNvCxnSpPr>
          <p:nvPr/>
        </p:nvCxnSpPr>
        <p:spPr>
          <a:xfrm rot="5400000">
            <a:off x="4871609" y="373072"/>
            <a:ext cx="92195" cy="128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2"/>
            <a:endCxn id="6" idx="0"/>
          </p:cNvCxnSpPr>
          <p:nvPr/>
        </p:nvCxnSpPr>
        <p:spPr>
          <a:xfrm rot="16200000" flipH="1">
            <a:off x="4865837" y="752475"/>
            <a:ext cx="163902" cy="115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6" idx="2"/>
            <a:endCxn id="13" idx="0"/>
          </p:cNvCxnSpPr>
          <p:nvPr/>
        </p:nvCxnSpPr>
        <p:spPr>
          <a:xfrm rot="16200000" flipH="1">
            <a:off x="4885297" y="1521067"/>
            <a:ext cx="153634" cy="17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3" idx="2"/>
            <a:endCxn id="15" idx="0"/>
          </p:cNvCxnSpPr>
          <p:nvPr/>
        </p:nvCxnSpPr>
        <p:spPr>
          <a:xfrm rot="5400000">
            <a:off x="4869453" y="1947998"/>
            <a:ext cx="185601" cy="168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2"/>
            <a:endCxn id="7" idx="0"/>
          </p:cNvCxnSpPr>
          <p:nvPr/>
        </p:nvCxnSpPr>
        <p:spPr>
          <a:xfrm rot="5400000">
            <a:off x="4886483" y="2363447"/>
            <a:ext cx="124370" cy="102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2"/>
            <a:endCxn id="9" idx="0"/>
          </p:cNvCxnSpPr>
          <p:nvPr/>
        </p:nvCxnSpPr>
        <p:spPr>
          <a:xfrm rot="16200000" flipH="1">
            <a:off x="4887609" y="3099338"/>
            <a:ext cx="127653" cy="158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2"/>
            <a:endCxn id="10" idx="0"/>
          </p:cNvCxnSpPr>
          <p:nvPr/>
        </p:nvCxnSpPr>
        <p:spPr>
          <a:xfrm rot="16200000" flipH="1">
            <a:off x="4850484" y="3537122"/>
            <a:ext cx="221272" cy="35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0" idx="2"/>
            <a:endCxn id="11" idx="0"/>
          </p:cNvCxnSpPr>
          <p:nvPr/>
        </p:nvCxnSpPr>
        <p:spPr>
          <a:xfrm rot="16200000" flipH="1">
            <a:off x="4863278" y="4006315"/>
            <a:ext cx="205920" cy="66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1" idx="2"/>
            <a:endCxn id="12" idx="0"/>
          </p:cNvCxnSpPr>
          <p:nvPr/>
        </p:nvCxnSpPr>
        <p:spPr>
          <a:xfrm rot="5400000">
            <a:off x="4849589" y="4484079"/>
            <a:ext cx="234278" cy="57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2" idx="2"/>
            <a:endCxn id="14" idx="0"/>
          </p:cNvCxnSpPr>
          <p:nvPr/>
        </p:nvCxnSpPr>
        <p:spPr>
          <a:xfrm rot="5400000">
            <a:off x="4858451" y="4964256"/>
            <a:ext cx="208425" cy="2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4" idx="2"/>
            <a:endCxn id="8" idx="0"/>
          </p:cNvCxnSpPr>
          <p:nvPr/>
        </p:nvCxnSpPr>
        <p:spPr>
          <a:xfrm rot="16200000" flipH="1">
            <a:off x="4880547" y="5407759"/>
            <a:ext cx="176622" cy="148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8" idx="2"/>
            <a:endCxn id="5" idx="0"/>
          </p:cNvCxnSpPr>
          <p:nvPr/>
        </p:nvCxnSpPr>
        <p:spPr>
          <a:xfrm rot="16200000" flipH="1">
            <a:off x="4883904" y="6207335"/>
            <a:ext cx="192749" cy="80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Connector 53"/>
          <p:cNvCxnSpPr>
            <a:stCxn id="7" idx="1"/>
          </p:cNvCxnSpPr>
          <p:nvPr/>
        </p:nvCxnSpPr>
        <p:spPr>
          <a:xfrm rot="10800000" flipV="1">
            <a:off x="3383280" y="2737104"/>
            <a:ext cx="831576" cy="609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16200000" flipH="1">
            <a:off x="1593669" y="4572000"/>
            <a:ext cx="3670663" cy="391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5" idx="2"/>
          </p:cNvCxnSpPr>
          <p:nvPr/>
        </p:nvCxnSpPr>
        <p:spPr>
          <a:xfrm>
            <a:off x="3461657" y="6413863"/>
            <a:ext cx="1065438" cy="605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Connector 61"/>
          <p:cNvCxnSpPr>
            <a:stCxn id="6" idx="1"/>
          </p:cNvCxnSpPr>
          <p:nvPr/>
        </p:nvCxnSpPr>
        <p:spPr>
          <a:xfrm rot="10800000" flipV="1">
            <a:off x="2717074" y="1146500"/>
            <a:ext cx="1522090" cy="42219"/>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rot="16200000" flipH="1">
            <a:off x="39189" y="3853542"/>
            <a:ext cx="5381897" cy="783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a:endCxn id="5" idx="3"/>
          </p:cNvCxnSpPr>
          <p:nvPr/>
        </p:nvCxnSpPr>
        <p:spPr>
          <a:xfrm>
            <a:off x="2730137" y="6583680"/>
            <a:ext cx="1930869" cy="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7" name="Straight Connector 76"/>
          <p:cNvCxnSpPr>
            <a:stCxn id="8" idx="3"/>
          </p:cNvCxnSpPr>
          <p:nvPr/>
        </p:nvCxnSpPr>
        <p:spPr>
          <a:xfrm flipV="1">
            <a:off x="5711591" y="5786846"/>
            <a:ext cx="859026" cy="2238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16200000" flipV="1">
            <a:off x="4199709" y="3415937"/>
            <a:ext cx="4611189" cy="10450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p:cNvCxnSpPr>
            <a:endCxn id="6" idx="3"/>
          </p:cNvCxnSpPr>
          <p:nvPr/>
        </p:nvCxnSpPr>
        <p:spPr>
          <a:xfrm rot="10800000">
            <a:off x="5667915" y="1146501"/>
            <a:ext cx="772075" cy="30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805106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7668" y="199945"/>
            <a:ext cx="8761413" cy="706964"/>
          </a:xfrm>
        </p:spPr>
        <p:txBody>
          <a:bodyPr/>
          <a:lstStyle/>
          <a:p>
            <a:pPr algn="ctr"/>
            <a:r>
              <a:rPr lang="en-US" sz="4000" b="1" u="sng" spc="300" dirty="0" smtClean="0">
                <a:solidFill>
                  <a:schemeClr val="tx1"/>
                </a:solidFill>
                <a:latin typeface="Times New Roman" panose="02020603050405020304" pitchFamily="18" charset="0"/>
                <a:cs typeface="Times New Roman" panose="02020603050405020304" pitchFamily="18" charset="0"/>
              </a:rPr>
              <a:t>RESULT</a:t>
            </a:r>
            <a:endParaRPr lang="en-US" sz="4000" b="1" u="sng" spc="3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032" y="1112324"/>
            <a:ext cx="11648048" cy="5745675"/>
          </a:xfrm>
        </p:spPr>
        <p:txBody>
          <a:bodyPr/>
          <a:lstStyle/>
          <a:p>
            <a:r>
              <a:rPr lang="en-US" sz="2800" b="1" dirty="0" smtClean="0"/>
              <a:t>I. </a:t>
            </a:r>
            <a:r>
              <a:rPr lang="en-US" sz="2800" b="1" dirty="0" smtClean="0">
                <a:latin typeface="Times New Roman" panose="02020603050405020304" pitchFamily="18" charset="0"/>
                <a:cs typeface="Times New Roman" panose="02020603050405020304" pitchFamily="18" charset="0"/>
              </a:rPr>
              <a:t>LOGIN MENU:</a:t>
            </a:r>
          </a:p>
          <a:p>
            <a:endParaRPr lang="en-US" b="1" u="sng"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it is an information system, it is secured through a user name and password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3798277" y="3488787"/>
            <a:ext cx="5507086" cy="7794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5" name="Content Placeholder 2"/>
          <p:cNvSpPr txBox="1">
            <a:spLocks/>
          </p:cNvSpPr>
          <p:nvPr/>
        </p:nvSpPr>
        <p:spPr>
          <a:xfrm>
            <a:off x="1154954" y="1264199"/>
            <a:ext cx="3115580" cy="4351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pic>
        <p:nvPicPr>
          <p:cNvPr id="6" name="Picture 5"/>
          <p:cNvPicPr/>
          <p:nvPr/>
        </p:nvPicPr>
        <p:blipFill>
          <a:blip r:embed="rId2">
            <a:extLst>
              <a:ext uri="{28A0092B-C50C-407E-A947-70E740481C1C}">
                <a14:useLocalDpi xmlns:a14="http://schemas.microsoft.com/office/drawing/2010/main" xmlns="" val="0"/>
              </a:ext>
            </a:extLst>
          </a:blip>
          <a:stretch>
            <a:fillRect/>
          </a:stretch>
        </p:blipFill>
        <p:spPr>
          <a:xfrm>
            <a:off x="1688123" y="2605405"/>
            <a:ext cx="8454683" cy="3626584"/>
          </a:xfrm>
          <a:prstGeom prst="rect">
            <a:avLst/>
          </a:prstGeom>
        </p:spPr>
      </p:pic>
    </p:spTree>
    <p:extLst>
      <p:ext uri="{BB962C8B-B14F-4D97-AF65-F5344CB8AC3E}">
        <p14:creationId xmlns:p14="http://schemas.microsoft.com/office/powerpoint/2010/main" xmlns="" val="2204616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096" y="354690"/>
            <a:ext cx="8761413" cy="706964"/>
          </a:xfrm>
        </p:spPr>
        <p:txBody>
          <a:bodyPr>
            <a:normAutofit fontScale="90000"/>
          </a:bodyPr>
          <a:lstStyle/>
          <a:p>
            <a:r>
              <a:rPr lang="en-US" sz="4400" b="1" dirty="0">
                <a:solidFill>
                  <a:schemeClr val="tx1"/>
                </a:solidFill>
                <a:latin typeface="Times New Roman" panose="02020603050405020304" pitchFamily="18" charset="0"/>
                <a:cs typeface="Times New Roman" panose="02020603050405020304" pitchFamily="18" charset="0"/>
              </a:rPr>
              <a:t>II</a:t>
            </a:r>
            <a:r>
              <a:rPr lang="en-US" sz="4400" dirty="0">
                <a:solidFill>
                  <a:schemeClr val="tx1"/>
                </a:solidFill>
                <a:latin typeface="Times New Roman" panose="02020603050405020304" pitchFamily="18" charset="0"/>
                <a:cs typeface="Times New Roman" panose="02020603050405020304" pitchFamily="18" charset="0"/>
              </a:rPr>
              <a:t>. </a:t>
            </a:r>
            <a:r>
              <a:rPr lang="en-US" sz="4400" b="1" dirty="0">
                <a:solidFill>
                  <a:schemeClr val="tx1"/>
                </a:solidFill>
                <a:latin typeface="Times New Roman" panose="02020603050405020304" pitchFamily="18" charset="0"/>
                <a:cs typeface="Times New Roman" panose="02020603050405020304" pitchFamily="18" charset="0"/>
              </a:rPr>
              <a:t>Welcome Menu</a:t>
            </a:r>
            <a:r>
              <a:rPr lang="en-US" dirty="0"/>
              <a:t/>
            </a:r>
            <a:br>
              <a:rPr lang="en-US" dirty="0"/>
            </a:br>
            <a:endParaRPr lang="en-US" dirty="0"/>
          </a:p>
        </p:txBody>
      </p:sp>
      <p:sp>
        <p:nvSpPr>
          <p:cNvPr id="3" name="Content Placeholder 2"/>
          <p:cNvSpPr>
            <a:spLocks noGrp="1"/>
          </p:cNvSpPr>
          <p:nvPr>
            <p:ph idx="1"/>
          </p:nvPr>
        </p:nvSpPr>
        <p:spPr>
          <a:xfrm>
            <a:off x="493773" y="1061653"/>
            <a:ext cx="11505969" cy="5564229"/>
          </a:xfrm>
        </p:spPr>
        <p:txBody>
          <a:bodyPr>
            <a:normAutofit/>
          </a:bodyPr>
          <a:lstStyle/>
          <a:p>
            <a:r>
              <a:rPr lang="en-US" sz="2000" dirty="0">
                <a:latin typeface="Times New Roman" panose="02020603050405020304" pitchFamily="18" charset="0"/>
                <a:cs typeface="Times New Roman" panose="02020603050405020304" pitchFamily="18" charset="0"/>
              </a:rPr>
              <a:t>By logging in we are permitted to enter the record management system.</a:t>
            </a:r>
          </a:p>
        </p:txBody>
      </p:sp>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1603717" y="1800666"/>
            <a:ext cx="9200271" cy="4431322"/>
          </a:xfrm>
          <a:prstGeom prst="rect">
            <a:avLst/>
          </a:prstGeom>
        </p:spPr>
      </p:pic>
    </p:spTree>
    <p:extLst>
      <p:ext uri="{BB962C8B-B14F-4D97-AF65-F5344CB8AC3E}">
        <p14:creationId xmlns:p14="http://schemas.microsoft.com/office/powerpoint/2010/main" xmlns="" val="811839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7502" y="312487"/>
            <a:ext cx="8761413" cy="706964"/>
          </a:xfrm>
        </p:spPr>
        <p:txBody>
          <a:bodyPr>
            <a:normAutofit/>
          </a:bodyPr>
          <a:lstStyle/>
          <a:p>
            <a:r>
              <a:rPr lang="en-US" b="1" u="sng" spc="300" dirty="0" smtClean="0">
                <a:solidFill>
                  <a:schemeClr val="tx1"/>
                </a:solidFill>
                <a:latin typeface="Times New Roman" panose="02020603050405020304" pitchFamily="18" charset="0"/>
                <a:cs typeface="Times New Roman" panose="02020603050405020304" pitchFamily="18" charset="0"/>
              </a:rPr>
              <a:t>III. MAIN MENU</a:t>
            </a:r>
            <a:endParaRPr lang="en-US" b="1" u="sng" spc="3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502" y="1019451"/>
            <a:ext cx="11337156" cy="5662703"/>
          </a:xfrm>
        </p:spPr>
        <p:txBody>
          <a:bodyPr>
            <a:normAutofit/>
          </a:bodyPr>
          <a:lstStyle/>
          <a:p>
            <a:r>
              <a:rPr lang="en-US" sz="2000" dirty="0">
                <a:latin typeface="Times New Roman" panose="02020603050405020304" pitchFamily="18" charset="0"/>
                <a:cs typeface="Times New Roman" panose="02020603050405020304" pitchFamily="18" charset="0"/>
              </a:rPr>
              <a:t>After login successfully, here we had five </a:t>
            </a:r>
            <a:r>
              <a:rPr lang="en-US" sz="2000" dirty="0" smtClean="0">
                <a:latin typeface="Times New Roman" panose="02020603050405020304" pitchFamily="18" charset="0"/>
                <a:cs typeface="Times New Roman" panose="02020603050405020304" pitchFamily="18" charset="0"/>
              </a:rPr>
              <a:t>option </a:t>
            </a:r>
            <a:r>
              <a:rPr lang="en-US" sz="2000" dirty="0">
                <a:latin typeface="Times New Roman" panose="02020603050405020304" pitchFamily="18" charset="0"/>
                <a:cs typeface="Times New Roman" panose="02020603050405020304" pitchFamily="18" charset="0"/>
              </a:rPr>
              <a:t>which can be </a:t>
            </a:r>
            <a:r>
              <a:rPr lang="en-US" sz="2000" dirty="0" smtClean="0">
                <a:latin typeface="Times New Roman" panose="02020603050405020304" pitchFamily="18" charset="0"/>
                <a:cs typeface="Times New Roman" panose="02020603050405020304" pitchFamily="18" charset="0"/>
              </a:rPr>
              <a:t>done by Adding </a:t>
            </a:r>
            <a:r>
              <a:rPr lang="en-US" sz="2000" dirty="0">
                <a:latin typeface="Times New Roman" panose="02020603050405020304" pitchFamily="18" charset="0"/>
                <a:cs typeface="Times New Roman" panose="02020603050405020304" pitchFamily="18" charset="0"/>
              </a:rPr>
              <a:t>employee record, </a:t>
            </a:r>
            <a:r>
              <a:rPr lang="en-US" sz="2000" dirty="0" smtClean="0">
                <a:latin typeface="Times New Roman" panose="02020603050405020304" pitchFamily="18" charset="0"/>
                <a:cs typeface="Times New Roman" panose="02020603050405020304" pitchFamily="18" charset="0"/>
              </a:rPr>
              <a:t>listing record</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modifing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record, delete record.</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1097279" y="2067951"/>
            <a:ext cx="10452295" cy="4121833"/>
          </a:xfrm>
          <a:prstGeom prst="rect">
            <a:avLst/>
          </a:prstGeom>
        </p:spPr>
      </p:pic>
    </p:spTree>
    <p:extLst>
      <p:ext uri="{BB962C8B-B14F-4D97-AF65-F5344CB8AC3E}">
        <p14:creationId xmlns:p14="http://schemas.microsoft.com/office/powerpoint/2010/main" xmlns="" val="1218355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9366" y="270283"/>
            <a:ext cx="6483803" cy="869199"/>
          </a:xfrm>
        </p:spPr>
        <p:txBody>
          <a:bodyPr/>
          <a:lstStyle/>
          <a:p>
            <a:r>
              <a:rPr lang="en-US" sz="4400" u="sng" spc="300" dirty="0" smtClean="0">
                <a:solidFill>
                  <a:schemeClr val="tx1"/>
                </a:solidFill>
                <a:latin typeface="Times New Roman" panose="02020603050405020304" pitchFamily="18" charset="0"/>
                <a:cs typeface="Times New Roman" panose="02020603050405020304" pitchFamily="18" charset="0"/>
              </a:rPr>
              <a:t>IV. Add Record</a:t>
            </a:r>
            <a:endParaRPr lang="en-US" sz="4400" u="sng" spc="3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07840" y="1449950"/>
            <a:ext cx="11491902" cy="5246272"/>
          </a:xfrm>
        </p:spPr>
        <p:txBody>
          <a:bodyPr>
            <a:normAutofit/>
          </a:bodyPr>
          <a:lstStyle/>
          <a:p>
            <a:r>
              <a:rPr lang="en-US" sz="2000" dirty="0">
                <a:latin typeface="Times New Roman" panose="02020603050405020304" pitchFamily="18" charset="0"/>
                <a:cs typeface="Times New Roman" panose="02020603050405020304" pitchFamily="18" charset="0"/>
              </a:rPr>
              <a:t>In this part we will execute the operation one by one, at first we will add information of an employee. His name, age, address, salary, contact number and email.</a:t>
            </a:r>
          </a:p>
          <a:p>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xmlns="" val="0"/>
              </a:ext>
            </a:extLst>
          </a:blip>
          <a:stretch>
            <a:fillRect/>
          </a:stretch>
        </p:blipFill>
        <p:spPr>
          <a:xfrm>
            <a:off x="1195754" y="2461846"/>
            <a:ext cx="10030264" cy="3798277"/>
          </a:xfrm>
          <a:prstGeom prst="rect">
            <a:avLst/>
          </a:prstGeom>
        </p:spPr>
      </p:pic>
    </p:spTree>
    <p:extLst>
      <p:ext uri="{BB962C8B-B14F-4D97-AF65-F5344CB8AC3E}">
        <p14:creationId xmlns:p14="http://schemas.microsoft.com/office/powerpoint/2010/main" xmlns="" val="1990478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55" y="439096"/>
            <a:ext cx="8761413" cy="706964"/>
          </a:xfrm>
        </p:spPr>
        <p:txBody>
          <a:bodyPr/>
          <a:lstStyle/>
          <a:p>
            <a:r>
              <a:rPr lang="en-US" sz="4000" b="1" spc="300" dirty="0" smtClean="0">
                <a:solidFill>
                  <a:schemeClr val="tx1"/>
                </a:solidFill>
                <a:latin typeface="Times New Roman" panose="02020603050405020304" pitchFamily="18" charset="0"/>
                <a:cs typeface="Times New Roman" panose="02020603050405020304" pitchFamily="18" charset="0"/>
              </a:rPr>
              <a:t>V. LIST RECORD</a:t>
            </a:r>
            <a:endParaRPr lang="en-US" sz="4000" b="1" spc="30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17329" y="1280159"/>
            <a:ext cx="11055803" cy="5134709"/>
          </a:xfrm>
        </p:spPr>
        <p:txBody>
          <a:bodyPr/>
          <a:lstStyle/>
          <a:p>
            <a:r>
              <a:rPr lang="en-US" sz="2000" dirty="0">
                <a:latin typeface="Times New Roman" panose="02020603050405020304" pitchFamily="18" charset="0"/>
                <a:cs typeface="Times New Roman" panose="02020603050405020304" pitchFamily="18" charset="0"/>
              </a:rPr>
              <a:t>We will add some another employee records and listed all of added employee’s records.</a:t>
            </a:r>
          </a:p>
          <a:p>
            <a:endParaRPr lang="en-US"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extLst>
              <a:ext uri="{28A0092B-C50C-407E-A947-70E740481C1C}">
                <a14:useLocalDpi xmlns:a14="http://schemas.microsoft.com/office/drawing/2010/main" xmlns="" val="0"/>
              </a:ext>
            </a:extLst>
          </a:blip>
          <a:stretch>
            <a:fillRect/>
          </a:stretch>
        </p:blipFill>
        <p:spPr>
          <a:xfrm>
            <a:off x="2053883" y="2180492"/>
            <a:ext cx="8918917" cy="3981157"/>
          </a:xfrm>
          <a:prstGeom prst="rect">
            <a:avLst/>
          </a:prstGeom>
        </p:spPr>
      </p:pic>
    </p:spTree>
    <p:extLst>
      <p:ext uri="{BB962C8B-B14F-4D97-AF65-F5344CB8AC3E}">
        <p14:creationId xmlns:p14="http://schemas.microsoft.com/office/powerpoint/2010/main" xmlns="" val="145569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spc="300" dirty="0" smtClean="0">
                <a:solidFill>
                  <a:schemeClr val="tx1"/>
                </a:solidFill>
                <a:latin typeface="Times New Roman" panose="02020603050405020304" pitchFamily="18" charset="0"/>
                <a:cs typeface="Times New Roman" panose="02020603050405020304" pitchFamily="18" charset="0"/>
              </a:rPr>
              <a:t>VI.MODIFY RECORD</a:t>
            </a:r>
            <a:endParaRPr lang="en-US" sz="4000" b="1" u="sng" spc="3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54954" y="1680631"/>
            <a:ext cx="9184800" cy="5029657"/>
          </a:xfrm>
        </p:spPr>
        <p:txBody>
          <a:bodyPr>
            <a:normAutofit/>
          </a:bodyPr>
          <a:lstStyle/>
          <a:p>
            <a:r>
              <a:rPr lang="en-US" sz="2000" dirty="0">
                <a:latin typeface="Times New Roman" panose="02020603050405020304" pitchFamily="18" charset="0"/>
                <a:cs typeface="Times New Roman" panose="02020603050405020304" pitchFamily="18" charset="0"/>
              </a:rPr>
              <a:t>If we need to add some extra information or modify information of employee then we modify it as.</a:t>
            </a:r>
          </a:p>
          <a:p>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xmlns="" val="0"/>
              </a:ext>
            </a:extLst>
          </a:blip>
          <a:stretch>
            <a:fillRect/>
          </a:stretch>
        </p:blipFill>
        <p:spPr>
          <a:xfrm>
            <a:off x="1280160" y="2658793"/>
            <a:ext cx="8636207" cy="3685735"/>
          </a:xfrm>
          <a:prstGeom prst="rect">
            <a:avLst/>
          </a:prstGeom>
        </p:spPr>
      </p:pic>
    </p:spTree>
    <p:extLst>
      <p:ext uri="{BB962C8B-B14F-4D97-AF65-F5344CB8AC3E}">
        <p14:creationId xmlns:p14="http://schemas.microsoft.com/office/powerpoint/2010/main" xmlns="" val="597326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solidFill>
                  <a:schemeClr val="tx1"/>
                </a:solidFill>
                <a:latin typeface="Times New Roman" panose="02020603050405020304" pitchFamily="18" charset="0"/>
                <a:cs typeface="Times New Roman" panose="02020603050405020304" pitchFamily="18" charset="0"/>
              </a:rPr>
              <a:t>VII.DELETE RECORD</a:t>
            </a:r>
            <a:endParaRPr lang="en-US"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012657"/>
            <a:ext cx="10844788" cy="4599158"/>
          </a:xfrm>
        </p:spPr>
        <p:txBody>
          <a:bodyPr/>
          <a:lstStyle/>
          <a:p>
            <a:r>
              <a:rPr lang="en-US" sz="2000" dirty="0">
                <a:latin typeface="Times New Roman" panose="02020603050405020304" pitchFamily="18" charset="0"/>
                <a:cs typeface="Times New Roman" panose="02020603050405020304" pitchFamily="18" charset="0"/>
              </a:rPr>
              <a:t>At last any retired or unauthorized employee information should delete because it is then consider as garbage value.</a:t>
            </a:r>
          </a:p>
          <a:p>
            <a:endParaRPr lang="en-US" dirty="0"/>
          </a:p>
        </p:txBody>
      </p:sp>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2208628" y="3079945"/>
            <a:ext cx="8496886" cy="3531870"/>
          </a:xfrm>
          <a:prstGeom prst="rect">
            <a:avLst/>
          </a:prstGeom>
        </p:spPr>
      </p:pic>
    </p:spTree>
    <p:extLst>
      <p:ext uri="{BB962C8B-B14F-4D97-AF65-F5344CB8AC3E}">
        <p14:creationId xmlns:p14="http://schemas.microsoft.com/office/powerpoint/2010/main" xmlns="" val="2657852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spc="300" dirty="0" smtClean="0">
                <a:solidFill>
                  <a:schemeClr val="tx1"/>
                </a:solidFill>
                <a:latin typeface="Times New Roman" panose="02020603050405020304" pitchFamily="18" charset="0"/>
                <a:cs typeface="Times New Roman" panose="02020603050405020304" pitchFamily="18" charset="0"/>
              </a:rPr>
              <a:t>REFERENCE</a:t>
            </a:r>
            <a:endParaRPr lang="en-US" sz="4000" b="1" u="sng" spc="3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180493"/>
            <a:ext cx="10253944" cy="4078458"/>
          </a:xfrm>
        </p:spPr>
        <p:txBody>
          <a:bodyPr/>
          <a:lstStyle/>
          <a:p>
            <a:pPr marL="0" indent="0">
              <a:buNone/>
            </a:pPr>
            <a:endParaRPr lang="en-US" dirty="0"/>
          </a:p>
          <a:p>
            <a:pPr marL="0" indent="0">
              <a:buNone/>
            </a:pPr>
            <a:r>
              <a:rPr lang="en-US" sz="2400" b="1" u="sng" dirty="0">
                <a:latin typeface="Times New Roman" panose="02020603050405020304" pitchFamily="18" charset="0"/>
                <a:cs typeface="Times New Roman" panose="02020603050405020304" pitchFamily="18" charset="0"/>
              </a:rPr>
              <a:t>Books:</a:t>
            </a:r>
          </a:p>
          <a:p>
            <a:r>
              <a:rPr lang="en-US" sz="2400" dirty="0">
                <a:latin typeface="Times New Roman" panose="02020603050405020304" pitchFamily="18" charset="0"/>
                <a:cs typeface="Times New Roman" panose="02020603050405020304" pitchFamily="18" charset="0"/>
              </a:rPr>
              <a:t>[1] Programming with C – Byron Gottfried (Schaum’s Outline Series)</a:t>
            </a:r>
          </a:p>
          <a:p>
            <a:r>
              <a:rPr lang="en-US" sz="2400" dirty="0">
                <a:latin typeface="Times New Roman" panose="02020603050405020304" pitchFamily="18" charset="0"/>
                <a:cs typeface="Times New Roman" panose="02020603050405020304" pitchFamily="18" charset="0"/>
              </a:rPr>
              <a:t>[2] Programing in ANSI C by </a:t>
            </a:r>
            <a:r>
              <a:rPr lang="en-US" sz="2400" dirty="0" smtClean="0">
                <a:latin typeface="Times New Roman" panose="02020603050405020304" pitchFamily="18" charset="0"/>
                <a:cs typeface="Times New Roman" panose="02020603050405020304" pitchFamily="18" charset="0"/>
              </a:rPr>
              <a:t>Balagurusamy</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Website:</a:t>
            </a:r>
            <a:endParaRPr lang="en-US" sz="2400"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a:t>
            </a:r>
            <a:r>
              <a:rPr lang="en-US" sz="2400" u="sng" dirty="0" smtClean="0">
                <a:solidFill>
                  <a:srgbClr val="92D050"/>
                </a:solidFill>
                <a:latin typeface="Times New Roman" panose="02020603050405020304" pitchFamily="18" charset="0"/>
                <a:cs typeface="Times New Roman" panose="02020603050405020304" pitchFamily="18" charset="0"/>
                <a:hlinkClick r:id="rId2"/>
              </a:rPr>
              <a:t>www.wikipedia.com</a:t>
            </a:r>
            <a:r>
              <a:rPr lang="en-US" sz="2400" u="sng"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Last access on 1.03 AM, September 7, 2019]</a:t>
            </a:r>
          </a:p>
          <a:p>
            <a:r>
              <a:rPr lang="en-US" sz="2400" dirty="0">
                <a:latin typeface="Times New Roman" panose="02020603050405020304" pitchFamily="18" charset="0"/>
                <a:cs typeface="Times New Roman" panose="02020603050405020304" pitchFamily="18" charset="0"/>
              </a:rPr>
              <a:t>[4] </a:t>
            </a:r>
            <a:r>
              <a:rPr lang="en-US" sz="2400" u="sng" dirty="0">
                <a:latin typeface="Times New Roman" panose="02020603050405020304" pitchFamily="18" charset="0"/>
                <a:cs typeface="Times New Roman" panose="02020603050405020304" pitchFamily="18" charset="0"/>
                <a:hlinkClick r:id="rId3"/>
              </a:rPr>
              <a:t>https://</a:t>
            </a:r>
            <a:r>
              <a:rPr lang="en-US" sz="2400" u="sng" dirty="0" smtClean="0">
                <a:latin typeface="Times New Roman" panose="02020603050405020304" pitchFamily="18" charset="0"/>
                <a:cs typeface="Times New Roman" panose="02020603050405020304" pitchFamily="18" charset="0"/>
                <a:hlinkClick r:id="rId3"/>
              </a:rPr>
              <a:t>www.slideshare.net</a:t>
            </a:r>
            <a:r>
              <a:rPr lang="en-US" sz="2400" u="sng"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[Last access on 12.30 AM, September 7, 2019]</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361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9822" y="973668"/>
            <a:ext cx="8706545" cy="706964"/>
          </a:xfrm>
        </p:spPr>
        <p:txBody>
          <a:bodyPr>
            <a:normAutofit fontScale="90000"/>
          </a:bodyPr>
          <a:lstStyle/>
          <a:p>
            <a:r>
              <a:rPr lang="en-US" spc="600" dirty="0" smtClean="0">
                <a:solidFill>
                  <a:schemeClr val="tx1"/>
                </a:solidFill>
              </a:rPr>
              <a:t>								</a:t>
            </a:r>
            <a:r>
              <a:rPr lang="en-US" u="sng" spc="600" dirty="0" smtClean="0">
                <a:solidFill>
                  <a:schemeClr val="tx1"/>
                </a:solidFill>
              </a:rPr>
              <a:t>Outline</a:t>
            </a:r>
            <a:endParaRPr lang="en-US" u="sng" spc="600" dirty="0">
              <a:solidFill>
                <a:schemeClr val="tx1"/>
              </a:solidFill>
            </a:endParaRPr>
          </a:p>
        </p:txBody>
      </p:sp>
      <p:sp>
        <p:nvSpPr>
          <p:cNvPr id="3" name="Content Placeholder 2"/>
          <p:cNvSpPr>
            <a:spLocks noGrp="1"/>
          </p:cNvSpPr>
          <p:nvPr>
            <p:ph idx="1"/>
          </p:nvPr>
        </p:nvSpPr>
        <p:spPr>
          <a:xfrm>
            <a:off x="1154954" y="2167402"/>
            <a:ext cx="8761413" cy="4064586"/>
          </a:xfrm>
        </p:spPr>
        <p:txBody>
          <a:bodyPr>
            <a:normAutofit fontScale="92500" lnSpcReduction="10000"/>
          </a:bodyPr>
          <a:lstStyle/>
          <a:p>
            <a:pPr>
              <a:lnSpc>
                <a:spcPct val="170000"/>
              </a:lnSpc>
            </a:pPr>
            <a:r>
              <a:rPr lang="en-US" sz="2400" dirty="0" smtClean="0">
                <a:latin typeface="Times New Roman" panose="02020603050405020304" pitchFamily="18" charset="0"/>
                <a:cs typeface="Times New Roman" panose="02020603050405020304" pitchFamily="18" charset="0"/>
              </a:rPr>
              <a:t>1. Introduction</a:t>
            </a:r>
          </a:p>
          <a:p>
            <a:pPr>
              <a:lnSpc>
                <a:spcPct val="170000"/>
              </a:lnSpc>
            </a:pPr>
            <a:r>
              <a:rPr lang="en-US" sz="2400" dirty="0" smtClean="0">
                <a:latin typeface="Times New Roman" panose="02020603050405020304" pitchFamily="18" charset="0"/>
                <a:cs typeface="Times New Roman" panose="02020603050405020304" pitchFamily="18" charset="0"/>
              </a:rPr>
              <a:t>2. Problem Statement</a:t>
            </a:r>
          </a:p>
          <a:p>
            <a:pPr>
              <a:lnSpc>
                <a:spcPct val="170000"/>
              </a:lnSpc>
            </a:pPr>
            <a:r>
              <a:rPr lang="en-US" sz="2400" dirty="0" smtClean="0">
                <a:latin typeface="Times New Roman" panose="02020603050405020304" pitchFamily="18" charset="0"/>
                <a:cs typeface="Times New Roman" panose="02020603050405020304" pitchFamily="18" charset="0"/>
              </a:rPr>
              <a:t>3. Objective</a:t>
            </a:r>
          </a:p>
          <a:p>
            <a:pPr>
              <a:lnSpc>
                <a:spcPct val="170000"/>
              </a:lnSpc>
            </a:pPr>
            <a:r>
              <a:rPr lang="en-US" sz="2400" dirty="0" smtClean="0">
                <a:latin typeface="Times New Roman" panose="02020603050405020304" pitchFamily="18" charset="0"/>
                <a:cs typeface="Times New Roman" panose="02020603050405020304" pitchFamily="18" charset="0"/>
              </a:rPr>
              <a:t>4. Methodology</a:t>
            </a:r>
          </a:p>
          <a:p>
            <a:pPr>
              <a:lnSpc>
                <a:spcPct val="170000"/>
              </a:lnSpc>
            </a:pPr>
            <a:r>
              <a:rPr lang="en-US" sz="2400" dirty="0" smtClean="0">
                <a:latin typeface="Times New Roman" panose="02020603050405020304" pitchFamily="18" charset="0"/>
                <a:cs typeface="Times New Roman" panose="02020603050405020304" pitchFamily="18" charset="0"/>
              </a:rPr>
              <a:t>5. Result</a:t>
            </a:r>
          </a:p>
          <a:p>
            <a:pPr>
              <a:lnSpc>
                <a:spcPct val="170000"/>
              </a:lnSpc>
            </a:pPr>
            <a:r>
              <a:rPr lang="en-US" sz="2400" dirty="0" smtClean="0">
                <a:latin typeface="Times New Roman" panose="02020603050405020304" pitchFamily="18" charset="0"/>
                <a:cs typeface="Times New Roman" panose="02020603050405020304" pitchFamily="18" charset="0"/>
              </a:rPr>
              <a:t>6. Reference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26790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179" y="551637"/>
            <a:ext cx="8761413" cy="706964"/>
          </a:xfrm>
          <a:noFill/>
        </p:spPr>
        <p:txBody>
          <a:bodyPr/>
          <a:lstStyle/>
          <a:p>
            <a:r>
              <a:rPr lang="en-US" sz="4000" b="1" u="sng" spc="300" dirty="0" smtClean="0">
                <a:solidFill>
                  <a:schemeClr val="tx1"/>
                </a:solidFill>
                <a:latin typeface="Times New Roman" panose="02020603050405020304" pitchFamily="18" charset="0"/>
                <a:cs typeface="Times New Roman" panose="02020603050405020304" pitchFamily="18" charset="0"/>
              </a:rPr>
              <a:t>Problem Statement</a:t>
            </a:r>
            <a:endParaRPr lang="en-US" sz="4000" b="1" u="sng" spc="3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340236348"/>
              </p:ext>
            </p:extLst>
          </p:nvPr>
        </p:nvGraphicFramePr>
        <p:xfrm>
          <a:off x="3592177" y="3516924"/>
          <a:ext cx="5374810" cy="1814028"/>
        </p:xfrm>
        <a:graphic>
          <a:graphicData uri="http://schemas.openxmlformats.org/drawingml/2006/table">
            <a:tbl>
              <a:tblPr firstRow="1" firstCol="1" bandRow="1">
                <a:tableStyleId>{5C22544A-7EE6-4342-B048-85BDC9FD1C3A}</a:tableStyleId>
              </a:tblPr>
              <a:tblGrid>
                <a:gridCol w="1343415">
                  <a:extLst>
                    <a:ext uri="{9D8B030D-6E8A-4147-A177-3AD203B41FA5}">
                      <a16:colId xmlns:a16="http://schemas.microsoft.com/office/drawing/2014/main" xmlns="" val="1784346085"/>
                    </a:ext>
                  </a:extLst>
                </a:gridCol>
                <a:gridCol w="1757879">
                  <a:extLst>
                    <a:ext uri="{9D8B030D-6E8A-4147-A177-3AD203B41FA5}">
                      <a16:colId xmlns:a16="http://schemas.microsoft.com/office/drawing/2014/main" xmlns="" val="572714335"/>
                    </a:ext>
                  </a:extLst>
                </a:gridCol>
                <a:gridCol w="929526">
                  <a:extLst>
                    <a:ext uri="{9D8B030D-6E8A-4147-A177-3AD203B41FA5}">
                      <a16:colId xmlns:a16="http://schemas.microsoft.com/office/drawing/2014/main" xmlns="" val="754958356"/>
                    </a:ext>
                  </a:extLst>
                </a:gridCol>
                <a:gridCol w="1343990">
                  <a:extLst>
                    <a:ext uri="{9D8B030D-6E8A-4147-A177-3AD203B41FA5}">
                      <a16:colId xmlns:a16="http://schemas.microsoft.com/office/drawing/2014/main" xmlns="" val="3558686243"/>
                    </a:ext>
                  </a:extLst>
                </a:gridCol>
              </a:tblGrid>
              <a:tr h="506436">
                <a:tc>
                  <a:txBody>
                    <a:bodyPr/>
                    <a:lstStyle/>
                    <a:p>
                      <a:pPr marL="0" marR="0">
                        <a:lnSpc>
                          <a:spcPct val="150000"/>
                        </a:lnSpc>
                        <a:spcBef>
                          <a:spcPts val="0"/>
                        </a:spcBef>
                        <a:spcAft>
                          <a:spcPts val="0"/>
                        </a:spcAft>
                      </a:pPr>
                      <a:r>
                        <a:rPr lang="en-US" sz="1200">
                          <a:effectLst/>
                        </a:rPr>
                        <a:t>Employee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Post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Code 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Phone Number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23423650"/>
                  </a:ext>
                </a:extLst>
              </a:tr>
              <a:tr h="0">
                <a:tc>
                  <a:txBody>
                    <a:bodyPr/>
                    <a:lstStyle/>
                    <a:p>
                      <a:pPr marL="0" marR="0">
                        <a:lnSpc>
                          <a:spcPct val="150000"/>
                        </a:lnSpc>
                        <a:spcBef>
                          <a:spcPts val="0"/>
                        </a:spcBef>
                        <a:spcAft>
                          <a:spcPts val="0"/>
                        </a:spcAft>
                      </a:pPr>
                      <a:r>
                        <a:rPr lang="en-US" sz="1200">
                          <a:effectLst/>
                        </a:rPr>
                        <a:t>1. Shafiq Alam</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Associate professor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01XXXXXXXXX</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518541143"/>
                  </a:ext>
                </a:extLst>
              </a:tr>
              <a:tr h="0">
                <a:tc>
                  <a:txBody>
                    <a:bodyPr/>
                    <a:lstStyle/>
                    <a:p>
                      <a:pPr marL="0" marR="0">
                        <a:lnSpc>
                          <a:spcPct val="150000"/>
                        </a:lnSpc>
                        <a:spcBef>
                          <a:spcPts val="0"/>
                        </a:spcBef>
                        <a:spcAft>
                          <a:spcPts val="0"/>
                        </a:spcAft>
                      </a:pPr>
                      <a:r>
                        <a:rPr lang="en-US" sz="1200">
                          <a:effectLst/>
                        </a:rPr>
                        <a:t>2. Tamim khan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Office staff</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1013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01XXXXXXXXX</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20637065"/>
                  </a:ext>
                </a:extLst>
              </a:tr>
              <a:tr h="0">
                <a:tc>
                  <a:txBody>
                    <a:bodyPr/>
                    <a:lstStyle/>
                    <a:p>
                      <a:pPr marL="0" marR="0">
                        <a:lnSpc>
                          <a:spcPct val="150000"/>
                        </a:lnSpc>
                        <a:spcBef>
                          <a:spcPts val="0"/>
                        </a:spcBef>
                        <a:spcAft>
                          <a:spcPts val="0"/>
                        </a:spcAft>
                      </a:pPr>
                      <a:r>
                        <a:rPr lang="en-US" sz="1200">
                          <a:effectLst/>
                        </a:rPr>
                        <a:t>3.Shahid Haque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Lab attendant.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1091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01XXXXXXXXX</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44247412"/>
                  </a:ext>
                </a:extLst>
              </a:tr>
              <a:tr h="0">
                <a:tc>
                  <a:txBody>
                    <a:bodyPr/>
                    <a:lstStyle/>
                    <a:p>
                      <a:pPr marL="0" marR="0">
                        <a:lnSpc>
                          <a:spcPct val="150000"/>
                        </a:lnSpc>
                        <a:spcBef>
                          <a:spcPts val="0"/>
                        </a:spcBef>
                        <a:spcAft>
                          <a:spcPts val="0"/>
                        </a:spcAft>
                      </a:pPr>
                      <a:r>
                        <a:rPr lang="en-US" sz="1200">
                          <a:effectLst/>
                        </a:rPr>
                        <a:t>4. Moni Akter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Administrative officer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1201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01XXXXXXXXX</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376759640"/>
                  </a:ext>
                </a:extLst>
              </a:tr>
              <a:tr h="0">
                <a:tc>
                  <a:txBody>
                    <a:bodyPr/>
                    <a:lstStyle/>
                    <a:p>
                      <a:pPr marL="0" marR="0">
                        <a:lnSpc>
                          <a:spcPct val="115000"/>
                        </a:lnSpc>
                        <a:spcBef>
                          <a:spcPts val="0"/>
                        </a:spcBef>
                        <a:spcAft>
                          <a:spcPts val="0"/>
                        </a:spcAft>
                      </a:pPr>
                      <a:r>
                        <a:rPr lang="en-US" sz="1200">
                          <a:effectLst/>
                        </a:rPr>
                        <a:t>5. Raj</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Librarian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1303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01XXXXXXXXX</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984666387"/>
                  </a:ext>
                </a:extLst>
              </a:tr>
            </a:tbl>
          </a:graphicData>
        </a:graphic>
      </p:graphicFrame>
      <p:sp>
        <p:nvSpPr>
          <p:cNvPr id="5" name="Rectangle 1"/>
          <p:cNvSpPr>
            <a:spLocks noChangeArrowheads="1"/>
          </p:cNvSpPr>
          <p:nvPr/>
        </p:nvSpPr>
        <p:spPr bwMode="auto">
          <a:xfrm rot="10800000" flipV="1">
            <a:off x="578179" y="1022482"/>
            <a:ext cx="11037046" cy="22159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any organization employee management is a big problem if it still run the manual system. Therefore we have tried to develop an employee management system where any organization can find it total no of employee in a record system at glance with different employee in different position.</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76354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spc="300" dirty="0" smtClean="0">
                <a:solidFill>
                  <a:schemeClr val="tx1"/>
                </a:solidFill>
                <a:latin typeface="Times New Roman" panose="02020603050405020304" pitchFamily="18" charset="0"/>
                <a:cs typeface="Times New Roman" panose="02020603050405020304" pitchFamily="18" charset="0"/>
              </a:rPr>
              <a:t>Objective</a:t>
            </a:r>
            <a:endParaRPr lang="en-US" sz="4000" b="1" u="sng" spc="3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004189"/>
            <a:ext cx="8825659" cy="4284070"/>
          </a:xfrm>
        </p:spPr>
        <p:txBody>
          <a:bodyPr>
            <a:normAutofit/>
          </a:bodyPr>
          <a:lstStyle/>
          <a:p>
            <a:pPr lvl="0">
              <a:lnSpc>
                <a:spcPct val="150000"/>
              </a:lnSpc>
            </a:pPr>
            <a:r>
              <a:rPr lang="en-US" sz="2400" dirty="0">
                <a:latin typeface="Times New Roman" panose="02020603050405020304" pitchFamily="18" charset="0"/>
                <a:cs typeface="Times New Roman" panose="02020603050405020304" pitchFamily="18" charset="0"/>
              </a:rPr>
              <a:t>Insert employee information into record system.</a:t>
            </a:r>
          </a:p>
          <a:p>
            <a:pPr lvl="0">
              <a:lnSpc>
                <a:spcPct val="150000"/>
              </a:lnSpc>
            </a:pPr>
            <a:r>
              <a:rPr lang="en-US" sz="2400" dirty="0">
                <a:latin typeface="Times New Roman" panose="02020603050405020304" pitchFamily="18" charset="0"/>
                <a:cs typeface="Times New Roman" panose="02020603050405020304" pitchFamily="18" charset="0"/>
              </a:rPr>
              <a:t>To update the record correctly.</a:t>
            </a:r>
          </a:p>
          <a:p>
            <a:pPr lvl="0">
              <a:lnSpc>
                <a:spcPct val="150000"/>
              </a:lnSpc>
            </a:pPr>
            <a:r>
              <a:rPr lang="en-US" sz="2400" dirty="0">
                <a:latin typeface="Times New Roman" panose="02020603050405020304" pitchFamily="18" charset="0"/>
                <a:cs typeface="Times New Roman" panose="02020603050405020304" pitchFamily="18" charset="0"/>
              </a:rPr>
              <a:t>Avoiding the mismanagement of paper work.</a:t>
            </a:r>
          </a:p>
          <a:p>
            <a:pPr lvl="0">
              <a:lnSpc>
                <a:spcPct val="150000"/>
              </a:lnSpc>
            </a:pPr>
            <a:r>
              <a:rPr lang="en-US" sz="2400" dirty="0">
                <a:latin typeface="Times New Roman" panose="02020603050405020304" pitchFamily="18" charset="0"/>
                <a:cs typeface="Times New Roman" panose="02020603050405020304" pitchFamily="18" charset="0"/>
              </a:rPr>
              <a:t>To store the information safely and correctly in a digital platform.</a:t>
            </a:r>
          </a:p>
          <a:p>
            <a:pPr lvl="0">
              <a:lnSpc>
                <a:spcPct val="150000"/>
              </a:lnSpc>
            </a:pPr>
            <a:r>
              <a:rPr lang="en-US" sz="2400" dirty="0">
                <a:latin typeface="Times New Roman" panose="02020603050405020304" pitchFamily="18" charset="0"/>
                <a:cs typeface="Times New Roman" panose="02020603050405020304" pitchFamily="18" charset="0"/>
              </a:rPr>
              <a:t>To reduce human effort for finding information.</a:t>
            </a:r>
          </a:p>
          <a:p>
            <a:pPr lvl="0">
              <a:lnSpc>
                <a:spcPct val="150000"/>
              </a:lnSpc>
            </a:pPr>
            <a:r>
              <a:rPr lang="en-US" sz="2400" dirty="0">
                <a:latin typeface="Times New Roman" panose="02020603050405020304" pitchFamily="18" charset="0"/>
                <a:cs typeface="Times New Roman" panose="02020603050405020304" pitchFamily="18" charset="0"/>
              </a:rPr>
              <a:t>Finally to make things easier.</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2360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690" y="199945"/>
            <a:ext cx="8761413" cy="706964"/>
          </a:xfrm>
        </p:spPr>
        <p:txBody>
          <a:bodyPr/>
          <a:lstStyle/>
          <a:p>
            <a:r>
              <a:rPr lang="en-US" sz="4000" b="1" u="sng" dirty="0" smtClean="0">
                <a:solidFill>
                  <a:schemeClr val="tx1"/>
                </a:solidFill>
              </a:rPr>
              <a:t>Methodology</a:t>
            </a:r>
            <a:endParaRPr lang="en-US" sz="4000" b="1" u="sng" dirty="0">
              <a:solidFill>
                <a:schemeClr val="tx1"/>
              </a:solidFill>
            </a:endParaRPr>
          </a:p>
        </p:txBody>
      </p:sp>
      <p:sp>
        <p:nvSpPr>
          <p:cNvPr id="3" name="Content Placeholder 2"/>
          <p:cNvSpPr>
            <a:spLocks noGrp="1"/>
          </p:cNvSpPr>
          <p:nvPr>
            <p:ph idx="1"/>
          </p:nvPr>
        </p:nvSpPr>
        <p:spPr>
          <a:xfrm>
            <a:off x="493773" y="1568090"/>
            <a:ext cx="11027667" cy="4326273"/>
          </a:xfrm>
        </p:spPr>
        <p:txBody>
          <a:bodyPr>
            <a:normAutofit/>
          </a:bodyPr>
          <a:lstStyle/>
          <a:p>
            <a:r>
              <a:rPr lang="en-US" sz="2400" b="1" dirty="0" smtClean="0">
                <a:latin typeface="Times New Roman" panose="02020603050405020304" pitchFamily="18" charset="0"/>
                <a:cs typeface="Times New Roman" panose="02020603050405020304" pitchFamily="18" charset="0"/>
              </a:rPr>
              <a:t>Overview</a:t>
            </a:r>
          </a:p>
          <a:p>
            <a:pPr marL="0" indent="0">
              <a:buNone/>
            </a:pPr>
            <a:endParaRPr lang="en-US" dirty="0" smtClean="0"/>
          </a:p>
          <a:p>
            <a:pPr marL="0" indent="0">
              <a:lnSpc>
                <a:spcPct val="150000"/>
              </a:lnSpc>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chapter we explain the methods that have been used to develop the project that’s are algorithm and flowchart. Algorithm is the sequential presentation of solving the program and achieving output as well as flowchart is the pictorial representation of algorithm in c program. Here we have use some defined symbol by ANSI throughout the flowchart to develop the project.</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60056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9071" y="254722"/>
            <a:ext cx="8761413" cy="706964"/>
          </a:xfrm>
        </p:spPr>
        <p:txBody>
          <a:bodyPr/>
          <a:lstStyle/>
          <a:p>
            <a:r>
              <a:rPr lang="en-US" sz="4400" b="1" u="sng" dirty="0" smtClean="0">
                <a:solidFill>
                  <a:schemeClr val="tx1"/>
                </a:solidFill>
                <a:latin typeface="Times New Roman" panose="02020603050405020304" pitchFamily="18" charset="0"/>
                <a:cs typeface="Times New Roman" panose="02020603050405020304" pitchFamily="18" charset="0"/>
              </a:rPr>
              <a:t>Algorithm</a:t>
            </a:r>
            <a:endParaRPr lang="en-US"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0548" y="1266090"/>
            <a:ext cx="10844788" cy="5591909"/>
          </a:xfrm>
        </p:spPr>
        <p:txBody>
          <a:bodyPr>
            <a:noAutofit/>
          </a:bodyPr>
          <a:lstStyle/>
          <a:p>
            <a:r>
              <a:rPr lang="en-US" b="1" dirty="0">
                <a:latin typeface="Times New Roman" panose="02020603050405020304" pitchFamily="18" charset="0"/>
                <a:cs typeface="Times New Roman" panose="02020603050405020304" pitchFamily="18" charset="0"/>
              </a:rPr>
              <a:t>Step-1: </a:t>
            </a:r>
            <a:r>
              <a:rPr lang="en-US" dirty="0">
                <a:latin typeface="Times New Roman" panose="02020603050405020304" pitchFamily="18" charset="0"/>
                <a:cs typeface="Times New Roman" panose="02020603050405020304" pitchFamily="18" charset="0"/>
              </a:rPr>
              <a:t>Enter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the Record system through name and password user name and password if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right then go to next step else return exit.</a:t>
            </a:r>
          </a:p>
          <a:p>
            <a:r>
              <a:rPr lang="en-US" b="1" dirty="0">
                <a:latin typeface="Times New Roman" panose="02020603050405020304" pitchFamily="18" charset="0"/>
                <a:cs typeface="Times New Roman" panose="02020603050405020304" pitchFamily="18" charset="0"/>
              </a:rPr>
              <a:t>Step-2</a:t>
            </a:r>
            <a:r>
              <a:rPr lang="en-US" dirty="0">
                <a:latin typeface="Times New Roman" panose="02020603050405020304" pitchFamily="18" charset="0"/>
                <a:cs typeface="Times New Roman" panose="02020603050405020304" pitchFamily="18" charset="0"/>
              </a:rPr>
              <a:t>: after login successfully go to main menu and there are 5 sectors to choose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2.1 </a:t>
            </a:r>
            <a:r>
              <a:rPr lang="en-US" dirty="0">
                <a:latin typeface="Times New Roman" panose="02020603050405020304" pitchFamily="18" charset="0"/>
                <a:cs typeface="Times New Roman" panose="02020603050405020304" pitchFamily="18" charset="0"/>
              </a:rPr>
              <a:t>Add record</a:t>
            </a:r>
          </a:p>
          <a:p>
            <a:pPr marL="0" indent="0">
              <a:buNone/>
            </a:pP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2.2 </a:t>
            </a:r>
            <a:r>
              <a:rPr lang="en-US" dirty="0">
                <a:latin typeface="Times New Roman" panose="02020603050405020304" pitchFamily="18" charset="0"/>
                <a:cs typeface="Times New Roman" panose="02020603050405020304" pitchFamily="18" charset="0"/>
              </a:rPr>
              <a:t>List record</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2.3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Modify record</a:t>
            </a:r>
          </a:p>
          <a:p>
            <a:pPr marL="0" indent="0">
              <a:buNone/>
            </a:pP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2.4 </a:t>
            </a:r>
            <a:r>
              <a:rPr lang="en-US" dirty="0">
                <a:latin typeface="Times New Roman" panose="02020603050405020304" pitchFamily="18" charset="0"/>
                <a:cs typeface="Times New Roman" panose="02020603050405020304" pitchFamily="18" charset="0"/>
              </a:rPr>
              <a:t>Delete record</a:t>
            </a:r>
          </a:p>
          <a:p>
            <a:pPr marL="0" indent="0">
              <a:buNone/>
            </a:pP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2.5 </a:t>
            </a:r>
            <a:r>
              <a:rPr lang="en-US" dirty="0">
                <a:latin typeface="Times New Roman" panose="02020603050405020304" pitchFamily="18" charset="0"/>
                <a:cs typeface="Times New Roman" panose="02020603050405020304" pitchFamily="18" charset="0"/>
              </a:rPr>
              <a:t>Exit</a:t>
            </a:r>
          </a:p>
          <a:p>
            <a:r>
              <a:rPr lang="en-US" b="1" dirty="0">
                <a:latin typeface="Times New Roman" panose="02020603050405020304" pitchFamily="18" charset="0"/>
                <a:cs typeface="Times New Roman" panose="02020603050405020304" pitchFamily="18" charset="0"/>
              </a:rPr>
              <a:t>Step-3:</a:t>
            </a:r>
            <a:r>
              <a:rPr lang="en-US" dirty="0">
                <a:latin typeface="Times New Roman" panose="02020603050405020304" pitchFamily="18" charset="0"/>
                <a:cs typeface="Times New Roman" panose="02020603050405020304" pitchFamily="18" charset="0"/>
              </a:rPr>
              <a:t> Choose any option as one need</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3.1:</a:t>
            </a:r>
            <a:r>
              <a:rPr lang="en-US" dirty="0">
                <a:latin typeface="Times New Roman" panose="02020603050405020304" pitchFamily="18" charset="0"/>
                <a:cs typeface="Times New Roman" panose="02020603050405020304" pitchFamily="18" charset="0"/>
              </a:rPr>
              <a:t> If you chose 2.1 then </a:t>
            </a:r>
            <a:r>
              <a:rPr lang="en-US" dirty="0" smtClean="0">
                <a:latin typeface="Times New Roman" panose="02020603050405020304" pitchFamily="18" charset="0"/>
                <a:cs typeface="Times New Roman" panose="02020603050405020304" pitchFamily="18" charset="0"/>
              </a:rPr>
              <a:t>insert </a:t>
            </a:r>
            <a:r>
              <a:rPr lang="en-US" dirty="0">
                <a:latin typeface="Times New Roman" panose="02020603050405020304" pitchFamily="18" charset="0"/>
                <a:cs typeface="Times New Roman" panose="02020603050405020304" pitchFamily="18" charset="0"/>
              </a:rPr>
              <a:t>name, age, </a:t>
            </a:r>
            <a:r>
              <a:rPr lang="en-US" dirty="0" smtClean="0">
                <a:latin typeface="Times New Roman" panose="02020603050405020304" pitchFamily="18" charset="0"/>
                <a:cs typeface="Times New Roman" panose="02020603050405020304" pitchFamily="18" charset="0"/>
              </a:rPr>
              <a:t>basic salary, </a:t>
            </a:r>
            <a:r>
              <a:rPr lang="en-US" dirty="0">
                <a:latin typeface="Times New Roman" panose="02020603050405020304" pitchFamily="18" charset="0"/>
                <a:cs typeface="Times New Roman" panose="02020603050405020304" pitchFamily="18" charset="0"/>
              </a:rPr>
              <a:t>email to the record                                </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3.2:</a:t>
            </a:r>
            <a:r>
              <a:rPr lang="en-US" dirty="0">
                <a:latin typeface="Times New Roman" panose="02020603050405020304" pitchFamily="18" charset="0"/>
                <a:cs typeface="Times New Roman" panose="02020603050405020304" pitchFamily="18" charset="0"/>
              </a:rPr>
              <a:t> else if you </a:t>
            </a:r>
            <a:r>
              <a:rPr lang="en-US" dirty="0" smtClean="0">
                <a:latin typeface="Times New Roman" panose="02020603050405020304" pitchFamily="18" charset="0"/>
                <a:cs typeface="Times New Roman" panose="02020603050405020304" pitchFamily="18" charset="0"/>
              </a:rPr>
              <a:t>2.2 </a:t>
            </a:r>
            <a:r>
              <a:rPr lang="en-US" dirty="0">
                <a:latin typeface="Times New Roman" panose="02020603050405020304" pitchFamily="18" charset="0"/>
                <a:cs typeface="Times New Roman" panose="02020603050405020304" pitchFamily="18" charset="0"/>
              </a:rPr>
              <a:t>then enlisted others information and list them.</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3.3:</a:t>
            </a:r>
            <a:r>
              <a:rPr lang="en-US" dirty="0">
                <a:latin typeface="Times New Roman" panose="02020603050405020304" pitchFamily="18" charset="0"/>
                <a:cs typeface="Times New Roman" panose="02020603050405020304" pitchFamily="18" charset="0"/>
              </a:rPr>
              <a:t>  else if you choose 2.3 then modify any employee record with extra information</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3.4</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else if 2.4 is chosen we can delete any garbage value of the records system.</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3.5: </a:t>
            </a:r>
            <a:r>
              <a:rPr lang="en-US" dirty="0">
                <a:latin typeface="Times New Roman" panose="02020603050405020304" pitchFamily="18" charset="0"/>
                <a:cs typeface="Times New Roman" panose="02020603050405020304" pitchFamily="18" charset="0"/>
              </a:rPr>
              <a:t>else choose 2.5, end of program.</a:t>
            </a:r>
          </a:p>
          <a:p>
            <a:endParaRPr lang="en-US" dirty="0">
              <a:latin typeface="Times New Roman" panose="02020603050405020304" pitchFamily="18" charset="0"/>
              <a:cs typeface="Times New Roman" panose="02020603050405020304" pitchFamily="18" charset="0"/>
            </a:endParaRPr>
          </a:p>
        </p:txBody>
      </p:sp>
      <p:sp>
        <p:nvSpPr>
          <p:cNvPr id="4" name="Action Button: Forward or Next 3">
            <a:hlinkClick r:id="" action="ppaction://hlinkshowjump?jump=nextslide" highlightClick="1"/>
          </p:cNvPr>
          <p:cNvSpPr/>
          <p:nvPr/>
        </p:nvSpPr>
        <p:spPr>
          <a:xfrm flipV="1">
            <a:off x="423434" y="352444"/>
            <a:ext cx="450166" cy="464234"/>
          </a:xfrm>
          <a:prstGeom prst="actionButtonForwardNex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65786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825" y="0"/>
            <a:ext cx="8761413" cy="706964"/>
          </a:xfrm>
        </p:spPr>
        <p:txBody>
          <a:bodyPr>
            <a:normAutofit/>
          </a:bodyPr>
          <a:lstStyle/>
          <a:p>
            <a:r>
              <a:rPr lang="en-US" b="1" spc="300" dirty="0" smtClean="0">
                <a:solidFill>
                  <a:schemeClr val="tx1"/>
                </a:solidFill>
                <a:latin typeface="Times New Roman" pitchFamily="18" charset="0"/>
                <a:cs typeface="Times New Roman" pitchFamily="18" charset="0"/>
              </a:rPr>
              <a:t>Flowchart</a:t>
            </a:r>
            <a:endParaRPr lang="en-US" b="1" spc="300" dirty="0">
              <a:solidFill>
                <a:schemeClr val="tx1"/>
              </a:solidFill>
              <a:latin typeface="Times New Roman" pitchFamily="18" charset="0"/>
              <a:cs typeface="Times New Roman" pitchFamily="18" charset="0"/>
            </a:endParaRPr>
          </a:p>
        </p:txBody>
      </p:sp>
      <p:sp>
        <p:nvSpPr>
          <p:cNvPr id="34" name="AutoShape 19"/>
          <p:cNvSpPr>
            <a:spLocks noChangeArrowheads="1"/>
          </p:cNvSpPr>
          <p:nvPr/>
        </p:nvSpPr>
        <p:spPr bwMode="auto">
          <a:xfrm>
            <a:off x="5405393" y="528736"/>
            <a:ext cx="1076325" cy="466725"/>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b="1" dirty="0" smtClean="0">
                <a:latin typeface="Times New Roman" panose="02020603050405020304" pitchFamily="18" charset="0"/>
                <a:cs typeface="Times New Roman" panose="02020603050405020304" pitchFamily="18" charset="0"/>
              </a:rPr>
              <a:t>Start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22"/>
          <p:cNvSpPr>
            <a:spLocks noChangeArrowheads="1"/>
          </p:cNvSpPr>
          <p:nvPr/>
        </p:nvSpPr>
        <p:spPr bwMode="auto">
          <a:xfrm>
            <a:off x="4432265" y="1167612"/>
            <a:ext cx="2971799" cy="438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Another = 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42"/>
          <p:cNvSpPr>
            <a:spLocks noChangeArrowheads="1"/>
          </p:cNvSpPr>
          <p:nvPr/>
        </p:nvSpPr>
        <p:spPr bwMode="auto">
          <a:xfrm>
            <a:off x="-1418469" y="262987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 name="Rectangle 45"/>
          <p:cNvSpPr>
            <a:spLocks noChangeArrowheads="1"/>
          </p:cNvSpPr>
          <p:nvPr/>
        </p:nvSpPr>
        <p:spPr bwMode="auto">
          <a:xfrm>
            <a:off x="3162263" y="47836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Diamond 3"/>
          <p:cNvSpPr/>
          <p:nvPr/>
        </p:nvSpPr>
        <p:spPr>
          <a:xfrm>
            <a:off x="5245502" y="1752278"/>
            <a:ext cx="1371600" cy="1005840"/>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smtClean="0">
                <a:latin typeface="Times New Roman" panose="02020603050405020304" pitchFamily="18" charset="0"/>
                <a:cs typeface="Times New Roman" panose="02020603050405020304" pitchFamily="18" charset="0"/>
              </a:rPr>
              <a:t>While Another = y</a:t>
            </a:r>
          </a:p>
        </p:txBody>
      </p:sp>
      <p:sp>
        <p:nvSpPr>
          <p:cNvPr id="5" name="Rectangle 4"/>
          <p:cNvSpPr/>
          <p:nvPr/>
        </p:nvSpPr>
        <p:spPr>
          <a:xfrm>
            <a:off x="4432264" y="2918576"/>
            <a:ext cx="2971799" cy="51451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Read name age, salary and other</a:t>
            </a: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4435862" y="4470060"/>
            <a:ext cx="2990878" cy="50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Display and another record</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4445401" y="3690346"/>
            <a:ext cx="2971799"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Write data file EMP.DAT</a:t>
            </a:r>
            <a:endParaRPr lang="en-US"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2"/>
          <a:stretch>
            <a:fillRect/>
          </a:stretch>
        </p:blipFill>
        <p:spPr>
          <a:xfrm>
            <a:off x="5233249" y="5129570"/>
            <a:ext cx="1396105" cy="1030313"/>
          </a:xfrm>
          <a:prstGeom prst="rect">
            <a:avLst/>
          </a:prstGeom>
        </p:spPr>
      </p:pic>
      <p:pic>
        <p:nvPicPr>
          <p:cNvPr id="19" name="Picture 18"/>
          <p:cNvPicPr>
            <a:picLocks noChangeAspect="1"/>
          </p:cNvPicPr>
          <p:nvPr/>
        </p:nvPicPr>
        <p:blipFill>
          <a:blip r:embed="rId3"/>
          <a:stretch>
            <a:fillRect/>
          </a:stretch>
        </p:blipFill>
        <p:spPr>
          <a:xfrm>
            <a:off x="5400963" y="6370278"/>
            <a:ext cx="1085182" cy="487722"/>
          </a:xfrm>
          <a:prstGeom prst="rect">
            <a:avLst/>
          </a:prstGeom>
        </p:spPr>
      </p:pic>
      <p:cxnSp>
        <p:nvCxnSpPr>
          <p:cNvPr id="23" name="Straight Arrow Connector 22"/>
          <p:cNvCxnSpPr>
            <a:stCxn id="34" idx="2"/>
          </p:cNvCxnSpPr>
          <p:nvPr/>
        </p:nvCxnSpPr>
        <p:spPr>
          <a:xfrm flipH="1">
            <a:off x="5943554" y="995461"/>
            <a:ext cx="2" cy="159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35" idx="2"/>
            <a:endCxn id="4" idx="0"/>
          </p:cNvCxnSpPr>
          <p:nvPr/>
        </p:nvCxnSpPr>
        <p:spPr>
          <a:xfrm>
            <a:off x="5918165" y="1605762"/>
            <a:ext cx="13137" cy="146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4" idx="2"/>
            <a:endCxn id="5" idx="0"/>
          </p:cNvCxnSpPr>
          <p:nvPr/>
        </p:nvCxnSpPr>
        <p:spPr>
          <a:xfrm flipH="1">
            <a:off x="5918164" y="2758118"/>
            <a:ext cx="13138" cy="160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5" idx="2"/>
            <a:endCxn id="14" idx="0"/>
          </p:cNvCxnSpPr>
          <p:nvPr/>
        </p:nvCxnSpPr>
        <p:spPr>
          <a:xfrm>
            <a:off x="5918164" y="3433090"/>
            <a:ext cx="13137" cy="257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4" idx="2"/>
            <a:endCxn id="13" idx="0"/>
          </p:cNvCxnSpPr>
          <p:nvPr/>
        </p:nvCxnSpPr>
        <p:spPr>
          <a:xfrm>
            <a:off x="5931301" y="4238986"/>
            <a:ext cx="0" cy="231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13" idx="2"/>
            <a:endCxn id="17" idx="0"/>
          </p:cNvCxnSpPr>
          <p:nvPr/>
        </p:nvCxnSpPr>
        <p:spPr>
          <a:xfrm>
            <a:off x="5931301" y="4978060"/>
            <a:ext cx="1" cy="151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17" idx="2"/>
            <a:endCxn id="19" idx="0"/>
          </p:cNvCxnSpPr>
          <p:nvPr/>
        </p:nvCxnSpPr>
        <p:spPr>
          <a:xfrm>
            <a:off x="5931302" y="6159883"/>
            <a:ext cx="12252" cy="210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a:stCxn id="4" idx="1"/>
          </p:cNvCxnSpPr>
          <p:nvPr/>
        </p:nvCxnSpPr>
        <p:spPr>
          <a:xfrm flipH="1">
            <a:off x="3836894" y="2255198"/>
            <a:ext cx="1408608" cy="2183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3801035" y="2294965"/>
            <a:ext cx="17930" cy="337072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17" idx="1"/>
          </p:cNvCxnSpPr>
          <p:nvPr/>
        </p:nvCxnSpPr>
        <p:spPr>
          <a:xfrm flipV="1">
            <a:off x="3801035" y="5644727"/>
            <a:ext cx="1432214" cy="20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Connector 61"/>
          <p:cNvCxnSpPr>
            <a:stCxn id="17" idx="3"/>
          </p:cNvCxnSpPr>
          <p:nvPr/>
        </p:nvCxnSpPr>
        <p:spPr>
          <a:xfrm>
            <a:off x="6629354" y="5644727"/>
            <a:ext cx="1295446"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flipV="1">
            <a:off x="7906871" y="2294965"/>
            <a:ext cx="17929" cy="3370729"/>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p:cNvCxnSpPr>
            <a:endCxn id="4" idx="3"/>
          </p:cNvCxnSpPr>
          <p:nvPr/>
        </p:nvCxnSpPr>
        <p:spPr>
          <a:xfrm flipH="1" flipV="1">
            <a:off x="6617102" y="2255198"/>
            <a:ext cx="1307698" cy="39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4783016" y="1856716"/>
            <a:ext cx="466794"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144866" y="2523515"/>
            <a:ext cx="520655"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665521" y="5264616"/>
            <a:ext cx="520655"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911469" y="6015030"/>
            <a:ext cx="466794"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05854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33256" y="174171"/>
            <a:ext cx="1248228" cy="624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sp>
        <p:nvSpPr>
          <p:cNvPr id="5" name="Flowchart: Data 4"/>
          <p:cNvSpPr/>
          <p:nvPr/>
        </p:nvSpPr>
        <p:spPr>
          <a:xfrm>
            <a:off x="3788229" y="1030514"/>
            <a:ext cx="3338284" cy="612648"/>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Display Name, Salary and Age </a:t>
            </a:r>
            <a:endParaRPr lang="en-US" dirty="0"/>
          </a:p>
        </p:txBody>
      </p:sp>
      <p:sp>
        <p:nvSpPr>
          <p:cNvPr id="6" name="Rectangle 5"/>
          <p:cNvSpPr/>
          <p:nvPr/>
        </p:nvSpPr>
        <p:spPr>
          <a:xfrm>
            <a:off x="3788229" y="2002972"/>
            <a:ext cx="3323770" cy="682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Read file EMP.DAT</a:t>
            </a:r>
            <a:endParaRPr lang="en-US" dirty="0"/>
          </a:p>
        </p:txBody>
      </p:sp>
      <p:sp>
        <p:nvSpPr>
          <p:cNvPr id="7" name="Diamond 6"/>
          <p:cNvSpPr/>
          <p:nvPr/>
        </p:nvSpPr>
        <p:spPr>
          <a:xfrm>
            <a:off x="4760686" y="3033487"/>
            <a:ext cx="1407884" cy="9144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While data in file</a:t>
            </a:r>
            <a:endParaRPr lang="en-US" sz="1100" dirty="0"/>
          </a:p>
        </p:txBody>
      </p:sp>
      <p:sp>
        <p:nvSpPr>
          <p:cNvPr id="8" name="Rectangle 7"/>
          <p:cNvSpPr/>
          <p:nvPr/>
        </p:nvSpPr>
        <p:spPr>
          <a:xfrm>
            <a:off x="3744684" y="4325258"/>
            <a:ext cx="3425371" cy="682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Display Name, Salary and Age</a:t>
            </a:r>
            <a:endParaRPr lang="en-US" dirty="0"/>
          </a:p>
        </p:txBody>
      </p:sp>
      <p:sp>
        <p:nvSpPr>
          <p:cNvPr id="9" name="Oval 8"/>
          <p:cNvSpPr/>
          <p:nvPr/>
        </p:nvSpPr>
        <p:spPr>
          <a:xfrm>
            <a:off x="4840513" y="5304971"/>
            <a:ext cx="1248228" cy="624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Exit</a:t>
            </a:r>
            <a:endParaRPr lang="en-US" dirty="0"/>
          </a:p>
        </p:txBody>
      </p:sp>
      <p:cxnSp>
        <p:nvCxnSpPr>
          <p:cNvPr id="11" name="Straight Arrow Connector 10"/>
          <p:cNvCxnSpPr>
            <a:stCxn id="4" idx="4"/>
            <a:endCxn id="5" idx="1"/>
          </p:cNvCxnSpPr>
          <p:nvPr/>
        </p:nvCxnSpPr>
        <p:spPr>
          <a:xfrm rot="16200000" flipH="1">
            <a:off x="5341256" y="914398"/>
            <a:ext cx="23222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4"/>
            <a:endCxn id="6" idx="0"/>
          </p:cNvCxnSpPr>
          <p:nvPr/>
        </p:nvCxnSpPr>
        <p:spPr>
          <a:xfrm rot="5400000">
            <a:off x="5273838" y="1819439"/>
            <a:ext cx="359810" cy="72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6" idx="2"/>
            <a:endCxn id="7" idx="0"/>
          </p:cNvCxnSpPr>
          <p:nvPr/>
        </p:nvCxnSpPr>
        <p:spPr>
          <a:xfrm rot="16200000" flipH="1">
            <a:off x="5283199" y="2852058"/>
            <a:ext cx="348344" cy="145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7" idx="2"/>
            <a:endCxn id="8" idx="0"/>
          </p:cNvCxnSpPr>
          <p:nvPr/>
        </p:nvCxnSpPr>
        <p:spPr>
          <a:xfrm rot="5400000">
            <a:off x="5272314" y="4132943"/>
            <a:ext cx="377371" cy="72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8" idx="2"/>
            <a:endCxn id="9" idx="0"/>
          </p:cNvCxnSpPr>
          <p:nvPr/>
        </p:nvCxnSpPr>
        <p:spPr>
          <a:xfrm rot="16200000" flipH="1">
            <a:off x="5312228" y="5152571"/>
            <a:ext cx="297541" cy="72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Connector 39"/>
          <p:cNvCxnSpPr>
            <a:stCxn id="7" idx="1"/>
          </p:cNvCxnSpPr>
          <p:nvPr/>
        </p:nvCxnSpPr>
        <p:spPr>
          <a:xfrm rot="10800000">
            <a:off x="3222172" y="3483429"/>
            <a:ext cx="1538515" cy="725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5400000">
            <a:off x="2111829" y="4550228"/>
            <a:ext cx="2177143" cy="145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9" idx="2"/>
          </p:cNvCxnSpPr>
          <p:nvPr/>
        </p:nvCxnSpPr>
        <p:spPr>
          <a:xfrm flipV="1">
            <a:off x="3193143" y="5617028"/>
            <a:ext cx="1647370" cy="14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4339772" y="3077028"/>
            <a:ext cx="455574" cy="369332"/>
          </a:xfrm>
          <a:prstGeom prst="rect">
            <a:avLst/>
          </a:prstGeom>
          <a:noFill/>
        </p:spPr>
        <p:txBody>
          <a:bodyPr wrap="none" rtlCol="0">
            <a:spAutoFit/>
          </a:bodyPr>
          <a:lstStyle/>
          <a:p>
            <a:r>
              <a:rPr lang="en-US" dirty="0" smtClean="0"/>
              <a:t>No</a:t>
            </a:r>
            <a:endParaRPr lang="en-US" dirty="0"/>
          </a:p>
        </p:txBody>
      </p:sp>
      <p:sp>
        <p:nvSpPr>
          <p:cNvPr id="47" name="TextBox 46"/>
          <p:cNvSpPr txBox="1"/>
          <p:nvPr/>
        </p:nvSpPr>
        <p:spPr>
          <a:xfrm>
            <a:off x="5457372" y="3889828"/>
            <a:ext cx="485518" cy="369332"/>
          </a:xfrm>
          <a:prstGeom prst="rect">
            <a:avLst/>
          </a:prstGeom>
          <a:noFill/>
        </p:spPr>
        <p:txBody>
          <a:bodyPr wrap="none" rtlCol="0">
            <a:spAutoFit/>
          </a:bodyPr>
          <a:lstStyle/>
          <a:p>
            <a:r>
              <a:rPr lang="en-US" dirty="0" smtClean="0"/>
              <a:t>Yes</a:t>
            </a:r>
            <a:endParaRPr lang="en-US" dirty="0"/>
          </a:p>
        </p:txBody>
      </p:sp>
    </p:spTree>
    <p:extLst>
      <p:ext uri="{BB962C8B-B14F-4D97-AF65-F5344CB8AC3E}">
        <p14:creationId xmlns:p14="http://schemas.microsoft.com/office/powerpoint/2010/main" xmlns="" val="354491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310743" y="0"/>
            <a:ext cx="1465943" cy="3338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sp>
        <p:nvSpPr>
          <p:cNvPr id="6" name="Oval 5"/>
          <p:cNvSpPr/>
          <p:nvPr/>
        </p:nvSpPr>
        <p:spPr>
          <a:xfrm>
            <a:off x="4264299" y="6360159"/>
            <a:ext cx="1465943" cy="3410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Exit</a:t>
            </a:r>
            <a:endParaRPr lang="en-US" dirty="0"/>
          </a:p>
        </p:txBody>
      </p:sp>
      <p:sp>
        <p:nvSpPr>
          <p:cNvPr id="7" name="Diamond 6"/>
          <p:cNvSpPr/>
          <p:nvPr/>
        </p:nvSpPr>
        <p:spPr>
          <a:xfrm>
            <a:off x="4339772" y="566058"/>
            <a:ext cx="1407886" cy="75474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While another = y</a:t>
            </a:r>
            <a:endParaRPr lang="en-US" sz="1100" dirty="0"/>
          </a:p>
        </p:txBody>
      </p:sp>
      <p:sp>
        <p:nvSpPr>
          <p:cNvPr id="8" name="Diamond 7"/>
          <p:cNvSpPr/>
          <p:nvPr/>
        </p:nvSpPr>
        <p:spPr>
          <a:xfrm>
            <a:off x="4347027" y="3127830"/>
            <a:ext cx="1407886" cy="76199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If </a:t>
            </a:r>
            <a:r>
              <a:rPr lang="en-US" sz="900" dirty="0" err="1" smtClean="0"/>
              <a:t>empname</a:t>
            </a:r>
            <a:r>
              <a:rPr lang="en-US" sz="900" dirty="0" smtClean="0"/>
              <a:t>=name</a:t>
            </a:r>
            <a:endParaRPr lang="en-US" sz="900" dirty="0"/>
          </a:p>
        </p:txBody>
      </p:sp>
      <p:sp>
        <p:nvSpPr>
          <p:cNvPr id="9" name="Diamond 8"/>
          <p:cNvSpPr/>
          <p:nvPr/>
        </p:nvSpPr>
        <p:spPr>
          <a:xfrm>
            <a:off x="4294777" y="5535749"/>
            <a:ext cx="1407886" cy="70394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If modify another record</a:t>
            </a:r>
            <a:endParaRPr lang="en-US" sz="1100" dirty="0"/>
          </a:p>
        </p:txBody>
      </p:sp>
      <p:sp>
        <p:nvSpPr>
          <p:cNvPr id="10" name="Rectangle 9"/>
          <p:cNvSpPr/>
          <p:nvPr/>
        </p:nvSpPr>
        <p:spPr>
          <a:xfrm>
            <a:off x="3555999" y="1538515"/>
            <a:ext cx="297542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Read </a:t>
            </a:r>
            <a:r>
              <a:rPr lang="en-US" dirty="0" err="1" smtClean="0"/>
              <a:t>emp</a:t>
            </a:r>
            <a:r>
              <a:rPr lang="en-US" dirty="0" smtClean="0"/>
              <a:t> name to modify</a:t>
            </a:r>
            <a:endParaRPr lang="en-US" dirty="0"/>
          </a:p>
        </p:txBody>
      </p:sp>
      <p:sp>
        <p:nvSpPr>
          <p:cNvPr id="11" name="Rectangle 10"/>
          <p:cNvSpPr/>
          <p:nvPr/>
        </p:nvSpPr>
        <p:spPr>
          <a:xfrm>
            <a:off x="3563256" y="2315028"/>
            <a:ext cx="297542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Read file emp.dat</a:t>
            </a:r>
            <a:endParaRPr lang="en-US" dirty="0"/>
          </a:p>
        </p:txBody>
      </p:sp>
      <p:sp>
        <p:nvSpPr>
          <p:cNvPr id="12" name="Rectangle 11"/>
          <p:cNvSpPr/>
          <p:nvPr/>
        </p:nvSpPr>
        <p:spPr>
          <a:xfrm>
            <a:off x="3525520" y="3994332"/>
            <a:ext cx="297542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Read new name, age, salary and others</a:t>
            </a:r>
            <a:endParaRPr lang="en-US" dirty="0"/>
          </a:p>
        </p:txBody>
      </p:sp>
      <p:sp>
        <p:nvSpPr>
          <p:cNvPr id="13" name="Rectangle 12"/>
          <p:cNvSpPr/>
          <p:nvPr/>
        </p:nvSpPr>
        <p:spPr>
          <a:xfrm>
            <a:off x="3525520" y="4789714"/>
            <a:ext cx="297542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Write data to file emp.dat</a:t>
            </a:r>
            <a:endParaRPr lang="en-US" dirty="0"/>
          </a:p>
        </p:txBody>
      </p:sp>
      <p:cxnSp>
        <p:nvCxnSpPr>
          <p:cNvPr id="15" name="Straight Arrow Connector 14"/>
          <p:cNvCxnSpPr>
            <a:stCxn id="5" idx="4"/>
            <a:endCxn id="7" idx="0"/>
          </p:cNvCxnSpPr>
          <p:nvPr/>
        </p:nvCxnSpPr>
        <p:spPr>
          <a:xfrm rot="5400000">
            <a:off x="4927601" y="449943"/>
            <a:ext cx="23222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7" idx="2"/>
            <a:endCxn id="10" idx="0"/>
          </p:cNvCxnSpPr>
          <p:nvPr/>
        </p:nvCxnSpPr>
        <p:spPr>
          <a:xfrm rot="5400000">
            <a:off x="4934858" y="1429657"/>
            <a:ext cx="217715"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0" idx="2"/>
            <a:endCxn id="11" idx="0"/>
          </p:cNvCxnSpPr>
          <p:nvPr/>
        </p:nvCxnSpPr>
        <p:spPr>
          <a:xfrm rot="16200000" flipH="1">
            <a:off x="4963886" y="2227942"/>
            <a:ext cx="166913" cy="72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1" idx="2"/>
            <a:endCxn id="8" idx="0"/>
          </p:cNvCxnSpPr>
          <p:nvPr/>
        </p:nvCxnSpPr>
        <p:spPr>
          <a:xfrm rot="5400000">
            <a:off x="4949370" y="3026229"/>
            <a:ext cx="203202"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8" idx="2"/>
            <a:endCxn id="12" idx="0"/>
          </p:cNvCxnSpPr>
          <p:nvPr/>
        </p:nvCxnSpPr>
        <p:spPr>
          <a:xfrm rot="5400000">
            <a:off x="4979852" y="3923213"/>
            <a:ext cx="104503" cy="377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2" idx="2"/>
            <a:endCxn id="13" idx="0"/>
          </p:cNvCxnSpPr>
          <p:nvPr/>
        </p:nvCxnSpPr>
        <p:spPr>
          <a:xfrm rot="5400000">
            <a:off x="4920344" y="4696823"/>
            <a:ext cx="18578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3" idx="2"/>
            <a:endCxn id="9" idx="0"/>
          </p:cNvCxnSpPr>
          <p:nvPr/>
        </p:nvCxnSpPr>
        <p:spPr>
          <a:xfrm rot="5400000">
            <a:off x="4937761" y="5460274"/>
            <a:ext cx="136435" cy="14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9" idx="2"/>
            <a:endCxn id="6" idx="0"/>
          </p:cNvCxnSpPr>
          <p:nvPr/>
        </p:nvCxnSpPr>
        <p:spPr>
          <a:xfrm rot="5400000">
            <a:off x="4937762" y="6299200"/>
            <a:ext cx="120469" cy="1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a:stCxn id="7" idx="1"/>
          </p:cNvCxnSpPr>
          <p:nvPr/>
        </p:nvCxnSpPr>
        <p:spPr>
          <a:xfrm rot="10800000">
            <a:off x="2510972" y="928915"/>
            <a:ext cx="1828801" cy="14515"/>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a:stCxn id="8" idx="1"/>
          </p:cNvCxnSpPr>
          <p:nvPr/>
        </p:nvCxnSpPr>
        <p:spPr>
          <a:xfrm rot="10800000">
            <a:off x="3331029" y="3487784"/>
            <a:ext cx="1015998" cy="21047"/>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rot="16200000" flipH="1">
            <a:off x="-313509" y="3762102"/>
            <a:ext cx="5734594" cy="65315"/>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Arrow Connector 105"/>
          <p:cNvCxnSpPr>
            <a:endCxn id="6" idx="3"/>
          </p:cNvCxnSpPr>
          <p:nvPr/>
        </p:nvCxnSpPr>
        <p:spPr>
          <a:xfrm flipV="1">
            <a:off x="2599509" y="6651294"/>
            <a:ext cx="1879473" cy="238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6200000" flipH="1">
            <a:off x="1862137" y="4957762"/>
            <a:ext cx="2971800" cy="952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3352800" y="6429375"/>
            <a:ext cx="990600" cy="95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525626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TotalTime>
  <Words>649</Words>
  <Application>Microsoft Office PowerPoint</Application>
  <PresentationFormat>Custom</PresentationFormat>
  <Paragraphs>130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EMPLOYEE     MANAGEMENT                       SYSTEM</vt:lpstr>
      <vt:lpstr>        Outline</vt:lpstr>
      <vt:lpstr>Problem Statement</vt:lpstr>
      <vt:lpstr>Objective</vt:lpstr>
      <vt:lpstr>Methodology</vt:lpstr>
      <vt:lpstr>Algorithm</vt:lpstr>
      <vt:lpstr>Flowchart</vt:lpstr>
      <vt:lpstr>Slide 8</vt:lpstr>
      <vt:lpstr>Slide 9</vt:lpstr>
      <vt:lpstr>Slide 10</vt:lpstr>
      <vt:lpstr>RESULT</vt:lpstr>
      <vt:lpstr>II. Welcome Menu </vt:lpstr>
      <vt:lpstr>III. MAIN MENU</vt:lpstr>
      <vt:lpstr>IV. Add Record</vt:lpstr>
      <vt:lpstr>V. LIST RECORD</vt:lpstr>
      <vt:lpstr>VI.MODIFY RECORD</vt:lpstr>
      <vt:lpstr>VII.DELETE RECORD</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Md Abdur Rouf Likhon</dc:creator>
  <cp:lastModifiedBy>Amit Azim</cp:lastModifiedBy>
  <cp:revision>38</cp:revision>
  <dcterms:created xsi:type="dcterms:W3CDTF">2019-09-09T19:02:19Z</dcterms:created>
  <dcterms:modified xsi:type="dcterms:W3CDTF">2019-09-11T16:03:05Z</dcterms:modified>
</cp:coreProperties>
</file>