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7"/>
  </p:notesMasterIdLst>
  <p:sldIdLst>
    <p:sldId id="257" r:id="rId2"/>
    <p:sldId id="260" r:id="rId3"/>
    <p:sldId id="261" r:id="rId4"/>
    <p:sldId id="262" r:id="rId5"/>
    <p:sldId id="264" r:id="rId6"/>
    <p:sldId id="265" r:id="rId7"/>
    <p:sldId id="267" r:id="rId8"/>
    <p:sldId id="272" r:id="rId9"/>
    <p:sldId id="273" r:id="rId10"/>
    <p:sldId id="274" r:id="rId11"/>
    <p:sldId id="288" r:id="rId12"/>
    <p:sldId id="276" r:id="rId13"/>
    <p:sldId id="277" r:id="rId14"/>
    <p:sldId id="278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FF5"/>
    <a:srgbClr val="72B0F4"/>
    <a:srgbClr val="5D0F11"/>
    <a:srgbClr val="A11B1E"/>
    <a:srgbClr val="D32327"/>
    <a:srgbClr val="F472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1039" autoAdjust="0"/>
  </p:normalViewPr>
  <p:slideViewPr>
    <p:cSldViewPr>
      <p:cViewPr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BF6E-E343-4578-AC6B-0D27AD61B4F6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68092-30F4-4CFE-B997-E3499D851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838" y="4350019"/>
            <a:ext cx="4740088" cy="35136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042C1F-62A0-4BB1-B2B2-BA7AAE0621D3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794C7-217A-4BDF-B8AF-6DB176C18C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2BCCC-A4A6-472A-A7D0-57BAB35D5FDE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F5EF8-9761-424A-B7C8-A59F7A9A6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58405-FFF5-4C9E-8E8A-597295943CDC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BABDEACC-9E4A-4098-9CBD-6744066B8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B5957-45F1-47DE-B471-AAE2C3AC440D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4261-C45B-4660-B861-DF8E59CCE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75B605C-579D-4374-9464-2D88CFF8218F}" type="datetimeFigureOut">
              <a:rPr lang="en-US" smtClean="0"/>
              <a:pPr>
                <a:defRPr/>
              </a:pPr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2D3541E-3A23-4740-80DD-E2F7273E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 spd="med">
    <p:cover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WordArt 9"/>
          <p:cNvSpPr>
            <a:spLocks noChangeArrowheads="1" noChangeShapeType="1" noTextEdit="1"/>
          </p:cNvSpPr>
          <p:nvPr/>
        </p:nvSpPr>
        <p:spPr bwMode="auto">
          <a:xfrm>
            <a:off x="990600" y="304800"/>
            <a:ext cx="52578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28231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Tempus Sans ITC"/>
              </a:rPr>
              <a:t>Software Project Lab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hlink"/>
              </a:solidFill>
              <a:latin typeface="Tempus Sans ITC"/>
            </a:endParaRPr>
          </a:p>
        </p:txBody>
      </p:sp>
      <p:sp>
        <p:nvSpPr>
          <p:cNvPr id="20490" name="WordArt 10"/>
          <p:cNvSpPr>
            <a:spLocks noChangeArrowheads="1" noChangeShapeType="1" noTextEdit="1"/>
          </p:cNvSpPr>
          <p:nvPr/>
        </p:nvSpPr>
        <p:spPr bwMode="auto">
          <a:xfrm>
            <a:off x="4114800" y="2895600"/>
            <a:ext cx="3652838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endParaRPr lang="en-US" sz="3600" kern="10">
              <a:ln w="9525">
                <a:round/>
                <a:headEnd/>
                <a:tailEnd/>
              </a:ln>
              <a:solidFill>
                <a:srgbClr val="339966"/>
              </a:solidFill>
              <a:latin typeface="Lucida Handwriting"/>
            </a:endParaRPr>
          </a:p>
        </p:txBody>
      </p:sp>
      <p:sp>
        <p:nvSpPr>
          <p:cNvPr id="20491" name="WordArt 11"/>
          <p:cNvSpPr>
            <a:spLocks noChangeArrowheads="1" noChangeShapeType="1" noTextEdit="1"/>
          </p:cNvSpPr>
          <p:nvPr/>
        </p:nvSpPr>
        <p:spPr bwMode="auto">
          <a:xfrm>
            <a:off x="1295400" y="2667000"/>
            <a:ext cx="7315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IN" sz="3600" b="1" dirty="0" smtClean="0"/>
              <a:t>Multilevel Regularized Markov Clustering Algorithm</a:t>
            </a:r>
            <a:endParaRPr lang="en-US" sz="3600" dirty="0" smtClean="0"/>
          </a:p>
          <a:p>
            <a:r>
              <a:rPr lang="en-IN" sz="3600" dirty="0" smtClean="0"/>
              <a:t> </a:t>
            </a:r>
            <a:endParaRPr lang="en-US" sz="3600" dirty="0"/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3886200" y="4572000"/>
            <a:ext cx="2438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</p:txBody>
      </p:sp>
      <p:sp>
        <p:nvSpPr>
          <p:cNvPr id="6" name="WordArt 8"/>
          <p:cNvSpPr>
            <a:spLocks noChangeArrowheads="1" noChangeShapeType="1" noTextEdit="1"/>
          </p:cNvSpPr>
          <p:nvPr/>
        </p:nvSpPr>
        <p:spPr bwMode="auto">
          <a:xfrm>
            <a:off x="5105400" y="5181600"/>
            <a:ext cx="2971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 err="1" smtClean="0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Amit</a:t>
            </a:r>
            <a:r>
              <a:rPr lang="en-US" sz="3600" kern="10" spc="720" dirty="0" smtClean="0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Kumar </a:t>
            </a:r>
            <a:r>
              <a:rPr lang="en-US" sz="3600" kern="10" spc="720" dirty="0" err="1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Baranwal</a:t>
            </a:r>
            <a:endParaRPr lang="en-US" sz="3600" kern="10" spc="720" dirty="0">
              <a:ln w="9525">
                <a:noFill/>
                <a:round/>
                <a:headEnd/>
                <a:tailEnd/>
              </a:ln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WordArt 10"/>
          <p:cNvSpPr>
            <a:spLocks noChangeArrowheads="1" noChangeShapeType="1" noTextEdit="1"/>
          </p:cNvSpPr>
          <p:nvPr/>
        </p:nvSpPr>
        <p:spPr bwMode="auto">
          <a:xfrm>
            <a:off x="5181600" y="5715000"/>
            <a:ext cx="2514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 smtClean="0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Kumar </a:t>
            </a:r>
            <a:r>
              <a:rPr lang="en-US" sz="3600" kern="10" spc="720" dirty="0" err="1">
                <a:ln w="9525">
                  <a:noFill/>
                  <a:round/>
                  <a:headEnd/>
                  <a:tailEnd/>
                </a:ln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Ankit</a:t>
            </a:r>
            <a:endParaRPr lang="en-US" sz="3600" kern="10" spc="720" dirty="0">
              <a:ln w="9525">
                <a:noFill/>
                <a:round/>
                <a:headEnd/>
                <a:tailEnd/>
              </a:ln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121025" y="6324600"/>
            <a:ext cx="602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B.Tech</a:t>
            </a:r>
            <a:r>
              <a:rPr lang="en-US" b="1" dirty="0"/>
              <a:t>, Computer Science &amp; </a:t>
            </a:r>
            <a:r>
              <a:rPr lang="en-US" b="1" dirty="0" err="1"/>
              <a:t>Engg</a:t>
            </a:r>
            <a:r>
              <a:rPr lang="en-US" b="1" dirty="0"/>
              <a:t>., 2</a:t>
            </a:r>
            <a:r>
              <a:rPr lang="en-US" b="1" baseline="30000" dirty="0"/>
              <a:t>nd</a:t>
            </a:r>
            <a:r>
              <a:rPr lang="en-US" b="1" dirty="0"/>
              <a:t> year, IT BHU)</a:t>
            </a:r>
            <a:endParaRPr lang="en-IN" b="1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17778 L -0.11666 -0.01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/>
      <p:bldP spid="20490" grpId="0" animBg="1"/>
      <p:bldP spid="20491" grpId="0" animBg="1"/>
      <p:bldP spid="20491" grpId="1" animBg="1"/>
      <p:bldP spid="5" grpId="0" animBg="1"/>
      <p:bldP spid="6" grpId="0" animBg="1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04800" y="457200"/>
            <a:ext cx="8607425" cy="838200"/>
          </a:xfrm>
          <a:prstGeom prst="rect">
            <a:avLst/>
          </a:prstGeom>
          <a:ln/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3200" b="1" i="0" u="sng" strike="noStrike" kern="1200" cap="all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Coarsening Algorithm</a:t>
            </a:r>
            <a:endParaRPr kumimoji="0" lang="en-GB" sz="3200" b="1" i="0" u="sng" strike="noStrike" kern="1200" cap="all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063" y="1963738"/>
            <a:ext cx="7305675" cy="4514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6240" cy="1143480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200" u="sng" dirty="0">
                <a:latin typeface="+mn-lt"/>
              </a:rPr>
              <a:t>Coarsening: Matching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600" y="1781467"/>
            <a:ext cx="4980960" cy="3076163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841" y="5003085"/>
            <a:ext cx="4563360" cy="427725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5200" y="5584907"/>
            <a:ext cx="4623840" cy="436366"/>
          </a:xfrm>
          <a:prstGeom prst="rect">
            <a:avLst/>
          </a:prstGeom>
          <a:noFill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2320" y="6231535"/>
            <a:ext cx="3690720" cy="43636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32018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+mn-lt"/>
                <a:ea typeface="Times New Roman" pitchFamily="18" charset="0"/>
                <a:cs typeface="Calibri" pitchFamily="34" charset="0"/>
              </a:rPr>
              <a:t>Phase I : 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oarsening can be subdivided into three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 stages: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Calibri" pitchFamily="34" charset="0"/>
              </a:rPr>
              <a:t>Matching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Calibri" pitchFamily="34" charset="0"/>
              </a:rPr>
              <a:t>Mapping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Calibri" pitchFamily="34" charset="0"/>
              </a:rPr>
              <a:t>Creating a coarse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 smtClean="0">
              <a:latin typeface="+mn-lt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Matching: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Maximal Matching is constructed.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aseline="0" dirty="0" smtClean="0">
              <a:latin typeface="+mn-lt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Mapping: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The matched edges are mapped to new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vertices in the coarsened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Creating: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Matched vertices are collapsed, edges between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itchFamily="34" charset="0"/>
              </a:rPr>
              <a:t>Matched vertices is removed.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Phase II: Curtailed R-MCL</a:t>
            </a: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R-MCL  run for two iterations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referred to as Curtailed R-MCL.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The flow values at the end of this Curtailed R-MCL projected on to the refined graph of the current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graph , and R-MCL is run again for a few iterations on the refined graph, and this is repeated until we reach the original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 Phase III: R-MCL on initial graph </a:t>
            </a: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With flow values initialized from the previous phase, R-MCL is run on the final graph until convergence. The flow matrix at the end is converted into a clustering in the usual way, with all the nodes that flow into the same “attractor” node being assigned into one cluster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CMR9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7807570" cy="152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Experimental Results: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u="sng" dirty="0" smtClean="0">
              <a:solidFill>
                <a:schemeClr val="bg1"/>
              </a:solidFill>
              <a:latin typeface="+mn-lt"/>
              <a:ea typeface="Times New Roman" pitchFamily="18" charset="0"/>
              <a:cs typeface="Calibri" pitchFamily="34" charset="0"/>
            </a:endParaRPr>
          </a:p>
          <a:p>
            <a:r>
              <a:rPr lang="en-IN" sz="2800" b="1" dirty="0" smtClean="0"/>
              <a:t>Table 1:</a:t>
            </a:r>
            <a:r>
              <a:rPr lang="en-IN" sz="2800" dirty="0" smtClean="0"/>
              <a:t> Results showing number of clusters formed on running the three algorithms as implemented by us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Source of test graphs:</a:t>
            </a:r>
            <a:endParaRPr lang="en-US" sz="2800" dirty="0" smtClean="0"/>
          </a:p>
          <a:p>
            <a:r>
              <a:rPr lang="en-US" sz="2800" i="1" dirty="0" smtClean="0"/>
              <a:t>http://www.weizmann.ac.il/mcb/UriAlon/groupNetworksData.html </a:t>
            </a:r>
          </a:p>
          <a:p>
            <a:endParaRPr lang="en-US" sz="2800" dirty="0" smtClean="0"/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strike="noStrike" cap="none" normalizeH="0" baseline="0" dirty="0" smtClean="0">
              <a:ln>
                <a:noFill/>
              </a:ln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u="sng" dirty="0" smtClean="0">
              <a:solidFill>
                <a:schemeClr val="bg1"/>
              </a:solidFill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solidFill>
                <a:schemeClr val="bg1"/>
              </a:solidFill>
              <a:latin typeface="+mn-lt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799" y="3809999"/>
          <a:ext cx="7239000" cy="2667000"/>
        </p:xfrm>
        <a:graphic>
          <a:graphicData uri="http://schemas.openxmlformats.org/drawingml/2006/table">
            <a:tbl>
              <a:tblPr/>
              <a:tblGrid>
                <a:gridCol w="1809358"/>
                <a:gridCol w="1809358"/>
                <a:gridCol w="1810142"/>
                <a:gridCol w="1810142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No. of clusters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Graph1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Graph2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Graph3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MCL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(r=2)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23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R-MCL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(r=2)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23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MLR-MCL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(r=2)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(c=10)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9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Calibri"/>
                          <a:ea typeface="Times New Roman"/>
                          <a:cs typeface="Calibri"/>
                        </a:rPr>
                        <a:t>(c=5)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Times New Roman"/>
                          <a:cs typeface="Calibri"/>
                        </a:rPr>
                        <a:t> (c=2)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5"/>
          <p:cNvSpPr>
            <a:spLocks noChangeArrowheads="1" noChangeShapeType="1" noTextEdit="1"/>
          </p:cNvSpPr>
          <p:nvPr/>
        </p:nvSpPr>
        <p:spPr bwMode="auto">
          <a:xfrm>
            <a:off x="3048000" y="762000"/>
            <a:ext cx="57912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Gabriola"/>
              </a:rPr>
              <a:t>THANK </a:t>
            </a:r>
          </a:p>
        </p:txBody>
      </p:sp>
      <p:sp>
        <p:nvSpPr>
          <p:cNvPr id="27651" name="WordArt 7"/>
          <p:cNvSpPr>
            <a:spLocks noChangeArrowheads="1" noChangeShapeType="1" noTextEdit="1"/>
          </p:cNvSpPr>
          <p:nvPr/>
        </p:nvSpPr>
        <p:spPr bwMode="auto">
          <a:xfrm>
            <a:off x="4572000" y="3733800"/>
            <a:ext cx="25146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Gabriola"/>
              </a:rPr>
              <a:t>YOU....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200" y="609600"/>
            <a:ext cx="8001000" cy="6096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IN" sz="7600" b="0" cap="none" dirty="0" smtClean="0">
                <a:ln>
                  <a:noFill/>
                </a:ln>
                <a:solidFill>
                  <a:schemeClr val="tx1"/>
                </a:solidFill>
                <a:latin typeface="Constantia" pitchFamily="18" charset="0"/>
                <a:cs typeface="Mangal" pitchFamily="18" charset="0"/>
              </a:rPr>
              <a:t>Introduction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5334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        Finding patterns in data, or grouping similar groups 	of data-points together into </a:t>
            </a:r>
            <a:r>
              <a:rPr lang="en-US" sz="2400" i="1" dirty="0" smtClean="0"/>
              <a:t>clusters.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90800"/>
            <a:ext cx="29051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53340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        Clustering algorithms for numeric data: Lloyd’s K	-means, EM clustering, spectral clustering etc.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8458200" cy="6248400"/>
          </a:xfrm>
        </p:spPr>
        <p:txBody>
          <a:bodyPr>
            <a:normAutofit/>
          </a:bodyPr>
          <a:lstStyle/>
          <a:p>
            <a:r>
              <a:rPr lang="en-US" sz="3400" b="1" u="sng" dirty="0" smtClean="0">
                <a:solidFill>
                  <a:schemeClr val="bg1"/>
                </a:solidFill>
              </a:rPr>
              <a:t>Graph clustering:</a:t>
            </a:r>
          </a:p>
          <a:p>
            <a:pPr algn="l"/>
            <a:endParaRPr lang="en-US" sz="3400" b="1" u="sng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Undirected graphs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Clustering of vertices on basis of edge structure.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Defining a graph cluster?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In its loosest sense, a graph cluster is a connected component.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In its strictest sense, it’s a maximal clique of a graph.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Many vertices </a:t>
            </a:r>
            <a:r>
              <a:rPr lang="en-US" i="1" dirty="0" smtClean="0"/>
              <a:t>within each cluster.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Few edges </a:t>
            </a:r>
            <a:r>
              <a:rPr lang="en-US" i="1" dirty="0" smtClean="0"/>
              <a:t>between clusters.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0"/>
            <a:ext cx="8763000" cy="6858000"/>
          </a:xfrm>
        </p:spPr>
        <p:txBody>
          <a:bodyPr>
            <a:normAutofit/>
          </a:bodyPr>
          <a:lstStyle/>
          <a:p>
            <a:endParaRPr lang="en-IN" b="1" u="sng" dirty="0" smtClean="0"/>
          </a:p>
          <a:p>
            <a:pPr algn="l"/>
            <a:r>
              <a:rPr lang="en-IN" sz="3200" b="1" u="sng" dirty="0" smtClean="0">
                <a:solidFill>
                  <a:schemeClr val="bg1"/>
                </a:solidFill>
              </a:rPr>
              <a:t>Preliminaries: Notations and Definitions</a:t>
            </a:r>
          </a:p>
          <a:p>
            <a:pPr algn="l"/>
            <a:endParaRPr lang="en-IN" sz="1800" b="1" u="sng" dirty="0" smtClean="0"/>
          </a:p>
          <a:p>
            <a:pPr algn="l">
              <a:buFont typeface="Wingdings" pitchFamily="2" charset="2"/>
              <a:buChar char="Ø"/>
            </a:pPr>
            <a:r>
              <a:rPr lang="en-IN" b="1" u="sng" dirty="0" smtClean="0"/>
              <a:t>Stochastic flow or flow</a:t>
            </a:r>
            <a:r>
              <a:rPr lang="en-IN" dirty="0" smtClean="0"/>
              <a:t>:  The flow between two vertices vi and </a:t>
            </a:r>
            <a:r>
              <a:rPr lang="en-IN" dirty="0" err="1" smtClean="0"/>
              <a:t>vj</a:t>
            </a:r>
            <a:r>
              <a:rPr lang="en-IN" dirty="0" smtClean="0"/>
              <a:t>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IN" b="1" u="sng" dirty="0" smtClean="0"/>
              <a:t>Markov Chain:</a:t>
            </a:r>
            <a:r>
              <a:rPr lang="en-IN" b="1" dirty="0" smtClean="0"/>
              <a:t>  A</a:t>
            </a:r>
            <a:r>
              <a:rPr lang="en-IN" dirty="0" smtClean="0"/>
              <a:t> mathematical system that undergoes transitions from one state to another, between finite possible states. </a:t>
            </a:r>
          </a:p>
          <a:p>
            <a:pPr algn="l"/>
            <a:endParaRPr lang="en-IN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u="sng" dirty="0" smtClean="0"/>
              <a:t>Column Stochastic Matrix: </a:t>
            </a:r>
            <a:endParaRPr lang="en-US" u="sng" dirty="0" smtClean="0"/>
          </a:p>
          <a:p>
            <a:pPr algn="l"/>
            <a:r>
              <a:rPr lang="en-IN" dirty="0" smtClean="0"/>
              <a:t>Each column in the adjacency matrix </a:t>
            </a:r>
            <a:r>
              <a:rPr lang="en-IN" b="1" dirty="0" smtClean="0"/>
              <a:t>A,</a:t>
            </a:r>
            <a:r>
              <a:rPr lang="en-IN" dirty="0" smtClean="0"/>
              <a:t> of the graph is normalized to sum to 1. </a:t>
            </a:r>
            <a:endParaRPr lang="en-US" dirty="0" smtClean="0"/>
          </a:p>
          <a:p>
            <a:r>
              <a:rPr lang="en-IN" dirty="0" smtClean="0"/>
              <a:t>  </a:t>
            </a:r>
            <a:endParaRPr lang="en-US" dirty="0" smtClean="0"/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28600"/>
            <a:ext cx="6934200" cy="6096000"/>
          </a:xfrm>
        </p:spPr>
        <p:txBody>
          <a:bodyPr>
            <a:normAutofit fontScale="92500"/>
          </a:bodyPr>
          <a:lstStyle/>
          <a:p>
            <a:endParaRPr lang="en-IN" sz="2400" b="1" u="sng" dirty="0" smtClean="0">
              <a:solidFill>
                <a:schemeClr val="bg1"/>
              </a:solidFill>
            </a:endParaRPr>
          </a:p>
          <a:p>
            <a:r>
              <a:rPr lang="en-IN" sz="3200" b="1" u="sng" dirty="0" smtClean="0">
                <a:solidFill>
                  <a:schemeClr val="bg1"/>
                </a:solidFill>
              </a:rPr>
              <a:t>Markov Clustering Algorithm</a:t>
            </a:r>
          </a:p>
          <a:p>
            <a:endParaRPr lang="en-IN" sz="3200" b="1" u="sng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/>
              <a:t>Iteratively applies the following 3 steps to flow matrix(Algorithm 1):</a:t>
            </a:r>
          </a:p>
          <a:p>
            <a:pPr algn="l"/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u="sng" dirty="0" smtClean="0"/>
              <a:t>Expansion: </a:t>
            </a:r>
            <a:r>
              <a:rPr lang="en-IN" dirty="0" smtClean="0"/>
              <a:t>Spreads the flow out of a vertex</a:t>
            </a:r>
          </a:p>
          <a:p>
            <a:pPr algn="l"/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u="sng" dirty="0" smtClean="0"/>
              <a:t>Inflation: </a:t>
            </a:r>
            <a:r>
              <a:rPr lang="en-IN" dirty="0" smtClean="0"/>
              <a:t>Strengthens intra-cluster flow and weakens inter-cluster flow</a:t>
            </a:r>
          </a:p>
          <a:p>
            <a:pPr algn="l"/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u="sng" dirty="0" smtClean="0"/>
              <a:t>Pruning:</a:t>
            </a:r>
            <a:r>
              <a:rPr lang="en-IN" dirty="0" smtClean="0"/>
              <a:t> Remove the entries below threshold value and renormalize.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324600"/>
          </a:xfrm>
        </p:spPr>
        <p:txBody>
          <a:bodyPr/>
          <a:lstStyle/>
          <a:p>
            <a:pPr algn="l"/>
            <a:endParaRPr lang="en-IN" b="1" u="sng" dirty="0" smtClean="0"/>
          </a:p>
          <a:p>
            <a:pPr algn="l"/>
            <a:r>
              <a:rPr lang="en-IN" b="1" u="sng" dirty="0" smtClean="0"/>
              <a:t>Analysis</a:t>
            </a:r>
            <a:r>
              <a:rPr lang="en-IN" b="1" dirty="0" smtClean="0"/>
              <a:t> 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IN" b="1" dirty="0" smtClean="0"/>
              <a:t>Complexity: </a:t>
            </a:r>
            <a:r>
              <a:rPr lang="en-IN" dirty="0" smtClean="0"/>
              <a:t>O(N</a:t>
            </a:r>
            <a:r>
              <a:rPr lang="en-IN" baseline="30000" dirty="0" smtClean="0"/>
              <a:t>3</a:t>
            </a:r>
            <a:r>
              <a:rPr lang="en-IN" dirty="0" smtClean="0"/>
              <a:t>), where N is the number of vertices.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 Inflation can be done in O(N</a:t>
            </a:r>
            <a:r>
              <a:rPr lang="en-IN" baseline="30000" dirty="0" smtClean="0"/>
              <a:t>2</a:t>
            </a:r>
            <a:r>
              <a:rPr lang="en-IN" dirty="0" smtClean="0"/>
              <a:t>) time</a:t>
            </a:r>
            <a:endParaRPr lang="en-US" dirty="0" smtClean="0"/>
          </a:p>
          <a:p>
            <a:pPr algn="l"/>
            <a:r>
              <a:rPr lang="en-IN" dirty="0" smtClean="0"/>
              <a:t> </a:t>
            </a:r>
            <a:endParaRPr lang="en-US" dirty="0" smtClean="0"/>
          </a:p>
          <a:p>
            <a:pPr algn="l"/>
            <a:r>
              <a:rPr lang="en-IN" b="1" u="sng" dirty="0" smtClean="0"/>
              <a:t>Limitations of MCL:</a:t>
            </a:r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Lack of Scalability: MCL is quite slow</a:t>
            </a:r>
          </a:p>
          <a:p>
            <a:pPr algn="l"/>
            <a:endParaRPr lang="en-IN" sz="1400" dirty="0" smtClean="0"/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Fragmentation of Output: It outputs too many clusters.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Regularized MCL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800" i="0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Solves</a:t>
            </a:r>
            <a:r>
              <a:rPr kumimoji="0" lang="en-US" sz="2800" i="0" strike="noStrike" cap="none" normalizeH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 the fragmentation problem.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800" i="0" strike="noStrike" cap="none" normalizeH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During Expansion, the flow matrix is multiplied by Canonical Transition  Matrix.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strike="noStrike" cap="none" normalizeH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M=</a:t>
            </a:r>
            <a:r>
              <a:rPr kumimoji="0" lang="en-US" sz="2800" i="0" strike="noStrike" cap="none" normalizeH="0" dirty="0" err="1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MxMg</a:t>
            </a:r>
            <a:r>
              <a:rPr kumimoji="0" lang="en-US" sz="2800" i="0" strike="noStrike" cap="none" normalizeH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aseline="0" dirty="0" smtClean="0"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800" i="0" strike="noStrike" cap="none" normalizeH="0" dirty="0" smtClean="0">
                <a:ln>
                  <a:noFill/>
                </a:ln>
                <a:effectLst/>
                <a:latin typeface="+mn-lt"/>
                <a:ea typeface="Times New Roman" pitchFamily="18" charset="0"/>
                <a:cs typeface="Calibri" pitchFamily="34" charset="0"/>
              </a:rPr>
              <a:t>Thus prevents the columns from diverging too much and hence not producing separate clusters.</a:t>
            </a:r>
            <a:endParaRPr kumimoji="0" lang="en-US" sz="2800" i="0" strike="noStrike" cap="none" normalizeH="0" baseline="0" dirty="0" smtClean="0">
              <a:ln>
                <a:noFill/>
              </a:ln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803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Calibri" pitchFamily="34" charset="0"/>
              </a:rPr>
              <a:t>Multilevel Regularized MCL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u="sng" dirty="0" smtClean="0">
              <a:solidFill>
                <a:schemeClr val="bg1"/>
              </a:solidFill>
              <a:latin typeface="+mn-lt"/>
              <a:ea typeface="Times New Roman" pitchFamily="18" charset="0"/>
              <a:cs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800" dirty="0" smtClean="0"/>
              <a:t>Flow values resulting from simulations on coarser graphs can effectively be used to initialize the flow for simulations on bigger graphs.</a:t>
            </a:r>
          </a:p>
          <a:p>
            <a:pPr lvl="0">
              <a:buFont typeface="Wingdings" pitchFamily="2" charset="2"/>
              <a:buChar char="Ø"/>
            </a:pPr>
            <a:endParaRPr lang="en-IN" sz="2800" dirty="0" smtClean="0"/>
          </a:p>
          <a:p>
            <a:pPr lvl="0">
              <a:buFont typeface="Wingdings" pitchFamily="2" charset="2"/>
              <a:buChar char="Ø"/>
            </a:pPr>
            <a:r>
              <a:rPr lang="en-IN" sz="2800" dirty="0" smtClean="0"/>
              <a:t> Three stages:</a:t>
            </a:r>
          </a:p>
          <a:p>
            <a:pPr marL="514350" indent="-514350">
              <a:buFontTx/>
              <a:buAutoNum type="arabicParenR"/>
            </a:pPr>
            <a:r>
              <a:rPr lang="en-IN" sz="2800" dirty="0" smtClean="0"/>
              <a:t>Coarsening : Coarsen graph into a series of smaller graphs until we have a graph of manageable size.</a:t>
            </a:r>
            <a:endParaRPr lang="en-US" sz="2800" dirty="0" smtClean="0"/>
          </a:p>
          <a:p>
            <a:pPr marL="514350" lvl="0" indent="-514350">
              <a:buAutoNum type="arabicParenR"/>
            </a:pPr>
            <a:endParaRPr lang="en-IN" sz="2800" dirty="0" smtClean="0"/>
          </a:p>
          <a:p>
            <a:pPr marL="514350" lvl="0" indent="-514350">
              <a:buAutoNum type="arabicParenR"/>
            </a:pPr>
            <a:r>
              <a:rPr lang="en-IN" sz="2800" dirty="0" smtClean="0"/>
              <a:t>Curtailed R-MCL:R-MCL for few iterations (say 2)</a:t>
            </a:r>
          </a:p>
          <a:p>
            <a:pPr marL="514350" lvl="0" indent="-514350">
              <a:buAutoNum type="arabicParenR"/>
            </a:pPr>
            <a:endParaRPr lang="en-IN" sz="2800" dirty="0" smtClean="0"/>
          </a:p>
          <a:p>
            <a:pPr marL="514350" lvl="0" indent="-514350">
              <a:buAutoNum type="arabicParenR"/>
            </a:pPr>
            <a:r>
              <a:rPr lang="en-IN" sz="2800" dirty="0" smtClean="0"/>
              <a:t>R-MCL on initial Graph: R-MCL until convergence on final graph.</a:t>
            </a:r>
          </a:p>
          <a:p>
            <a:pPr lvl="0">
              <a:buFont typeface="Wingdings" pitchFamily="2" charset="2"/>
              <a:buChar char="Ø"/>
            </a:pPr>
            <a:endParaRPr kumimoji="0" lang="en-IN" sz="280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endParaRPr kumimoji="0" lang="en-US" sz="2800" i="0" strike="noStrike" cap="none" normalizeH="0" baseline="0" dirty="0" smtClean="0">
              <a:ln>
                <a:noFill/>
              </a:ln>
              <a:effectLst/>
              <a:latin typeface="+mn-lt"/>
              <a:ea typeface="Times New Roman" pitchFamily="18" charset="0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739775" y="381001"/>
            <a:ext cx="8607425" cy="685799"/>
          </a:xfrm>
          <a:prstGeom prst="rect">
            <a:avLst/>
          </a:prstGeom>
          <a:ln/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3200" b="1" i="0" u="sng" strike="noStrike" kern="1200" cap="all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 Representation</a:t>
            </a:r>
            <a:endParaRPr kumimoji="0" lang="en-GB" sz="3200" b="1" i="0" u="sng" strike="noStrike" kern="1200" cap="all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2681287" cy="256222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3962400"/>
            <a:ext cx="8267700" cy="2743200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406901" y="1447800"/>
            <a:ext cx="45085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All data stored in arrays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-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xadj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 holds pointers to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adjncy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 and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adjwgt</a:t>
            </a:r>
            <a:endParaRPr lang="en-GB" dirty="0">
              <a:solidFill>
                <a:schemeClr val="bg1"/>
              </a:solidFill>
              <a:latin typeface="+mn-lt"/>
              <a:ea typeface="HG Mincho Light J" charset="0"/>
              <a:cs typeface="HG Mincho Light J" charset="0"/>
            </a:endParaRP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that hold connected nodes and edge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weights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- for j, such that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xadj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] &lt;= j &lt;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xadj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[i+1]: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adjncy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[j] is connected to 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,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adjwgt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[j] is weight of edge connecting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</a:t>
            </a:r>
            <a:r>
              <a:rPr lang="en-GB" dirty="0" err="1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i,j</a:t>
            </a: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 </a:t>
            </a:r>
          </a:p>
          <a:p>
            <a:pPr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chemeClr val="bg1"/>
                </a:solidFill>
                <a:latin typeface="+mn-lt"/>
                <a:ea typeface="HG Mincho Light J" charset="0"/>
                <a:cs typeface="HG Mincho Light J" charset="0"/>
              </a:rPr>
              <a:t>	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404</TotalTime>
  <Words>592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Slide 1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Coarsening: Matching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93</cp:revision>
  <dcterms:created xsi:type="dcterms:W3CDTF">2011-03-04T13:33:01Z</dcterms:created>
  <dcterms:modified xsi:type="dcterms:W3CDTF">2012-05-01T04:10:24Z</dcterms:modified>
</cp:coreProperties>
</file>