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7" r:id="rId3"/>
    <p:sldId id="282" r:id="rId4"/>
    <p:sldId id="283" r:id="rId5"/>
    <p:sldId id="284" r:id="rId6"/>
    <p:sldId id="258" r:id="rId7"/>
    <p:sldId id="272" r:id="rId8"/>
    <p:sldId id="259" r:id="rId9"/>
    <p:sldId id="273" r:id="rId10"/>
    <p:sldId id="260" r:id="rId11"/>
    <p:sldId id="274" r:id="rId12"/>
    <p:sldId id="261" r:id="rId13"/>
    <p:sldId id="275" r:id="rId14"/>
    <p:sldId id="262" r:id="rId15"/>
    <p:sldId id="276" r:id="rId16"/>
    <p:sldId id="263" r:id="rId17"/>
    <p:sldId id="277" r:id="rId18"/>
    <p:sldId id="264" r:id="rId19"/>
    <p:sldId id="278" r:id="rId20"/>
    <p:sldId id="265" r:id="rId21"/>
    <p:sldId id="279" r:id="rId22"/>
    <p:sldId id="266" r:id="rId23"/>
    <p:sldId id="280" r:id="rId24"/>
    <p:sldId id="267" r:id="rId25"/>
    <p:sldId id="281" r:id="rId26"/>
    <p:sldId id="28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Laptop%20Solution\Desktop\SQL%20Query%20Snippets\4.csv"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9486589540152238E-2"/>
          <c:y val="4.7869876175673197E-2"/>
          <c:w val="0.92102682091969557"/>
          <c:h val="0.78909430331340413"/>
        </c:manualLayout>
      </c:layout>
      <c:barChart>
        <c:barDir val="col"/>
        <c:grouping val="clustered"/>
        <c:varyColors val="0"/>
        <c:ser>
          <c:idx val="0"/>
          <c:order val="0"/>
          <c:tx>
            <c:strRef>
              <c:f>Sheet1!$B$1</c:f>
              <c:strCache>
                <c:ptCount val="1"/>
                <c:pt idx="0">
                  <c:v>2020</c:v>
                </c:pt>
              </c:strCache>
            </c:strRef>
          </c:tx>
          <c:spPr>
            <a:solidFill>
              <a:schemeClr val="accent1">
                <a:lumMod val="5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Sheet1!$B$2</c:f>
              <c:numCache>
                <c:formatCode>General</c:formatCode>
                <c:ptCount val="1"/>
                <c:pt idx="0">
                  <c:v>245</c:v>
                </c:pt>
              </c:numCache>
            </c:numRef>
          </c:val>
          <c:extLst>
            <c:ext xmlns:c16="http://schemas.microsoft.com/office/drawing/2014/chart" uri="{C3380CC4-5D6E-409C-BE32-E72D297353CC}">
              <c16:uniqueId val="{00000000-882D-407F-BEE1-21A16DCE4B0D}"/>
            </c:ext>
          </c:extLst>
        </c:ser>
        <c:ser>
          <c:idx val="1"/>
          <c:order val="1"/>
          <c:tx>
            <c:strRef>
              <c:f>Sheet1!$C$1</c:f>
              <c:strCache>
                <c:ptCount val="1"/>
                <c:pt idx="0">
                  <c:v>2021</c:v>
                </c:pt>
              </c:strCache>
            </c:strRef>
          </c:tx>
          <c:spPr>
            <a:solidFill>
              <a:schemeClr val="accent1">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Sheet1!$C$2</c:f>
              <c:numCache>
                <c:formatCode>General</c:formatCode>
                <c:ptCount val="1"/>
                <c:pt idx="0">
                  <c:v>334</c:v>
                </c:pt>
              </c:numCache>
            </c:numRef>
          </c:val>
          <c:extLst>
            <c:ext xmlns:c16="http://schemas.microsoft.com/office/drawing/2014/chart" uri="{C3380CC4-5D6E-409C-BE32-E72D297353CC}">
              <c16:uniqueId val="{00000001-882D-407F-BEE1-21A16DCE4B0D}"/>
            </c:ext>
          </c:extLst>
        </c:ser>
        <c:dLbls>
          <c:dLblPos val="outEnd"/>
          <c:showLegendKey val="0"/>
          <c:showVal val="1"/>
          <c:showCatName val="0"/>
          <c:showSerName val="0"/>
          <c:showPercent val="0"/>
          <c:showBubbleSize val="0"/>
        </c:dLbls>
        <c:gapWidth val="219"/>
        <c:overlap val="-27"/>
        <c:axId val="1381451536"/>
        <c:axId val="1381450704"/>
      </c:barChart>
      <c:catAx>
        <c:axId val="1381451536"/>
        <c:scaling>
          <c:orientation val="minMax"/>
        </c:scaling>
        <c:delete val="1"/>
        <c:axPos val="b"/>
        <c:numFmt formatCode="General" sourceLinked="1"/>
        <c:majorTickMark val="none"/>
        <c:minorTickMark val="none"/>
        <c:tickLblPos val="nextTo"/>
        <c:crossAx val="1381450704"/>
        <c:crosses val="autoZero"/>
        <c:auto val="1"/>
        <c:lblAlgn val="ctr"/>
        <c:lblOffset val="100"/>
        <c:noMultiLvlLbl val="0"/>
      </c:catAx>
      <c:valAx>
        <c:axId val="1381450704"/>
        <c:scaling>
          <c:orientation val="minMax"/>
        </c:scaling>
        <c:delete val="1"/>
        <c:axPos val="l"/>
        <c:numFmt formatCode="General" sourceLinked="1"/>
        <c:majorTickMark val="none"/>
        <c:minorTickMark val="none"/>
        <c:tickLblPos val="nextTo"/>
        <c:crossAx val="138145153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lumMod val="50000"/>
              </a:schemeClr>
            </a:solidFill>
            <a:ln>
              <a:noFill/>
            </a:ln>
            <a:effectLst/>
          </c:spPr>
          <c:invertIfNegative val="0"/>
          <c:dPt>
            <c:idx val="0"/>
            <c:invertIfNegative val="0"/>
            <c:bubble3D val="0"/>
            <c:spPr>
              <a:solidFill>
                <a:schemeClr val="accent1">
                  <a:lumMod val="50000"/>
                </a:schemeClr>
              </a:solidFill>
              <a:ln>
                <a:noFill/>
              </a:ln>
              <a:effectLst/>
            </c:spPr>
            <c:extLst>
              <c:ext xmlns:c16="http://schemas.microsoft.com/office/drawing/2014/chart" uri="{C3380CC4-5D6E-409C-BE32-E72D297353CC}">
                <c16:uniqueId val="{00000001-86A3-485D-AF49-518E6030C367}"/>
              </c:ext>
            </c:extLst>
          </c:dPt>
          <c:dPt>
            <c:idx val="1"/>
            <c:invertIfNegative val="0"/>
            <c:bubble3D val="0"/>
            <c:spPr>
              <a:solidFill>
                <a:schemeClr val="accent1">
                  <a:lumMod val="75000"/>
                </a:schemeClr>
              </a:solidFill>
              <a:ln>
                <a:noFill/>
              </a:ln>
              <a:effectLst/>
            </c:spPr>
            <c:extLst>
              <c:ext xmlns:c16="http://schemas.microsoft.com/office/drawing/2014/chart" uri="{C3380CC4-5D6E-409C-BE32-E72D297353CC}">
                <c16:uniqueId val="{00000003-86A3-485D-AF49-518E6030C367}"/>
              </c:ext>
            </c:extLst>
          </c:dPt>
          <c:dPt>
            <c:idx val="2"/>
            <c:invertIfNegative val="0"/>
            <c:bubble3D val="0"/>
            <c:spPr>
              <a:solidFill>
                <a:schemeClr val="accent1">
                  <a:lumMod val="60000"/>
                  <a:lumOff val="40000"/>
                </a:schemeClr>
              </a:solidFill>
              <a:ln>
                <a:noFill/>
              </a:ln>
              <a:effectLst/>
            </c:spPr>
            <c:extLst>
              <c:ext xmlns:c16="http://schemas.microsoft.com/office/drawing/2014/chart" uri="{C3380CC4-5D6E-409C-BE32-E72D297353CC}">
                <c16:uniqueId val="{00000005-86A3-485D-AF49-518E6030C367}"/>
              </c:ext>
            </c:extLst>
          </c:dPt>
          <c:dPt>
            <c:idx val="3"/>
            <c:invertIfNegative val="0"/>
            <c:bubble3D val="0"/>
            <c:spPr>
              <a:solidFill>
                <a:schemeClr val="accent1">
                  <a:lumMod val="40000"/>
                  <a:lumOff val="60000"/>
                </a:schemeClr>
              </a:solidFill>
              <a:ln>
                <a:noFill/>
              </a:ln>
              <a:effectLst/>
            </c:spPr>
            <c:extLst>
              <c:ext xmlns:c16="http://schemas.microsoft.com/office/drawing/2014/chart" uri="{C3380CC4-5D6E-409C-BE32-E72D297353CC}">
                <c16:uniqueId val="{00000007-86A3-485D-AF49-518E6030C367}"/>
              </c:ext>
            </c:extLst>
          </c:dPt>
          <c:dPt>
            <c:idx val="4"/>
            <c:invertIfNegative val="0"/>
            <c:bubble3D val="0"/>
            <c:spPr>
              <a:solidFill>
                <a:schemeClr val="accent1">
                  <a:lumMod val="20000"/>
                  <a:lumOff val="80000"/>
                </a:schemeClr>
              </a:solidFill>
              <a:ln>
                <a:noFill/>
              </a:ln>
              <a:effectLst/>
            </c:spPr>
            <c:extLst>
              <c:ext xmlns:c16="http://schemas.microsoft.com/office/drawing/2014/chart" uri="{C3380CC4-5D6E-409C-BE32-E72D297353CC}">
                <c16:uniqueId val="{00000009-86A3-485D-AF49-518E6030C367}"/>
              </c:ext>
            </c:extLst>
          </c:dPt>
          <c:dPt>
            <c:idx val="5"/>
            <c:invertIfNegative val="0"/>
            <c:bubble3D val="0"/>
            <c:spPr>
              <a:solidFill>
                <a:schemeClr val="tx2">
                  <a:lumMod val="20000"/>
                  <a:lumOff val="80000"/>
                </a:schemeClr>
              </a:solidFill>
              <a:ln>
                <a:noFill/>
              </a:ln>
              <a:effectLst/>
            </c:spPr>
            <c:extLst>
              <c:ext xmlns:c16="http://schemas.microsoft.com/office/drawing/2014/chart" uri="{C3380CC4-5D6E-409C-BE32-E72D297353CC}">
                <c16:uniqueId val="{0000000B-86A3-485D-AF49-518E6030C367}"/>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Notebook</c:v>
                </c:pt>
                <c:pt idx="1">
                  <c:v>Accessories</c:v>
                </c:pt>
                <c:pt idx="2">
                  <c:v>Peripherals</c:v>
                </c:pt>
                <c:pt idx="3">
                  <c:v>Desktop</c:v>
                </c:pt>
                <c:pt idx="4">
                  <c:v>Storage</c:v>
                </c:pt>
                <c:pt idx="5">
                  <c:v>Networking</c:v>
                </c:pt>
              </c:strCache>
            </c:strRef>
          </c:cat>
          <c:val>
            <c:numRef>
              <c:f>Sheet1!$B$2:$B$7</c:f>
              <c:numCache>
                <c:formatCode>General</c:formatCode>
                <c:ptCount val="6"/>
                <c:pt idx="0">
                  <c:v>129</c:v>
                </c:pt>
                <c:pt idx="1">
                  <c:v>116</c:v>
                </c:pt>
                <c:pt idx="2">
                  <c:v>84</c:v>
                </c:pt>
                <c:pt idx="3">
                  <c:v>32</c:v>
                </c:pt>
                <c:pt idx="4">
                  <c:v>27</c:v>
                </c:pt>
                <c:pt idx="5">
                  <c:v>9</c:v>
                </c:pt>
              </c:numCache>
            </c:numRef>
          </c:val>
          <c:extLst>
            <c:ext xmlns:c16="http://schemas.microsoft.com/office/drawing/2014/chart" uri="{C3380CC4-5D6E-409C-BE32-E72D297353CC}">
              <c16:uniqueId val="{0000000C-86A3-485D-AF49-518E6030C367}"/>
            </c:ext>
          </c:extLst>
        </c:ser>
        <c:dLbls>
          <c:dLblPos val="outEnd"/>
          <c:showLegendKey val="0"/>
          <c:showVal val="1"/>
          <c:showCatName val="0"/>
          <c:showSerName val="0"/>
          <c:showPercent val="0"/>
          <c:showBubbleSize val="0"/>
        </c:dLbls>
        <c:gapWidth val="219"/>
        <c:overlap val="-27"/>
        <c:axId val="1222275600"/>
        <c:axId val="1222274768"/>
      </c:barChart>
      <c:catAx>
        <c:axId val="1222275600"/>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22274768"/>
        <c:crosses val="autoZero"/>
        <c:auto val="1"/>
        <c:lblAlgn val="ctr"/>
        <c:lblOffset val="100"/>
        <c:noMultiLvlLbl val="0"/>
      </c:catAx>
      <c:valAx>
        <c:axId val="1222274768"/>
        <c:scaling>
          <c:orientation val="minMax"/>
        </c:scaling>
        <c:delete val="1"/>
        <c:axPos val="l"/>
        <c:numFmt formatCode="General" sourceLinked="1"/>
        <c:majorTickMark val="out"/>
        <c:minorTickMark val="none"/>
        <c:tickLblPos val="nextTo"/>
        <c:crossAx val="1222275600"/>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manualLayout>
          <c:layoutTarget val="inner"/>
          <c:xMode val="edge"/>
          <c:yMode val="edge"/>
          <c:x val="0.26204638071556846"/>
          <c:y val="0.17076739106016806"/>
          <c:w val="0.5104344063561328"/>
          <c:h val="0.59870416110305624"/>
        </c:manualLayout>
      </c:layout>
      <c:radarChart>
        <c:radarStyle val="marker"/>
        <c:varyColors val="0"/>
        <c:ser>
          <c:idx val="0"/>
          <c:order val="0"/>
          <c:tx>
            <c:strRef>
              <c:f>Sheet1!$B$1</c:f>
              <c:strCache>
                <c:ptCount val="1"/>
                <c:pt idx="0">
                  <c:v>2020</c:v>
                </c:pt>
              </c:strCache>
            </c:strRef>
          </c:tx>
          <c:spPr>
            <a:ln w="31750" cap="rnd">
              <a:solidFill>
                <a:schemeClr val="accent5"/>
              </a:solidFill>
              <a:round/>
            </a:ln>
            <a:effectLst>
              <a:outerShdw blurRad="50800" dist="25400" dir="5400000" rotWithShape="0">
                <a:srgbClr val="000000">
                  <a:alpha val="28000"/>
                </a:srgbClr>
              </a:outerShdw>
            </a:effectLst>
          </c:spPr>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12700">
                <a:solidFill>
                  <a:schemeClr val="lt2"/>
                </a:solidFill>
                <a:round/>
              </a:ln>
              <a:effectLst>
                <a:outerShdw blurRad="50800" dist="25400" dir="5400000" rotWithShape="0">
                  <a:srgbClr val="000000">
                    <a:alpha val="28000"/>
                  </a:srgbClr>
                </a:outerShdw>
              </a:effectLst>
            </c:spPr>
          </c:marker>
          <c:dLbls>
            <c:dLbl>
              <c:idx val="0"/>
              <c:layout>
                <c:manualLayout>
                  <c:x val="-6.9496261546717869E-2"/>
                  <c:y val="3.7845922852541874E-2"/>
                </c:manualLayout>
              </c:layout>
              <c:showLegendKey val="0"/>
              <c:showVal val="1"/>
              <c:showCatName val="0"/>
              <c:showSerName val="0"/>
              <c:showPercent val="0"/>
              <c:showBubbleSize val="0"/>
              <c:extLst>
                <c:ext xmlns:c15="http://schemas.microsoft.com/office/drawing/2012/chart" uri="{CE6537A1-D6FC-4f65-9D91-7224C49458BB}">
                  <c15:layout>
                    <c:manualLayout>
                      <c:w val="9.7654559802940188E-2"/>
                      <c:h val="5.1266669341020192E-2"/>
                    </c:manualLayout>
                  </c15:layout>
                </c:ext>
                <c:ext xmlns:c16="http://schemas.microsoft.com/office/drawing/2014/chart" uri="{C3380CC4-5D6E-409C-BE32-E72D297353CC}">
                  <c16:uniqueId val="{00000000-9728-4A72-A8CD-1F50D4CC2E50}"/>
                </c:ext>
              </c:extLst>
            </c:dLbl>
            <c:dLbl>
              <c:idx val="1"/>
              <c:layout>
                <c:manualLayout>
                  <c:x val="3.9712149455267354E-2"/>
                  <c:y val="-1.1644899339243654E-2"/>
                </c:manualLayout>
              </c:layout>
              <c:showLegendKey val="0"/>
              <c:showVal val="1"/>
              <c:showCatName val="0"/>
              <c:showSerName val="0"/>
              <c:showPercent val="0"/>
              <c:showBubbleSize val="0"/>
              <c:extLst>
                <c:ext xmlns:c15="http://schemas.microsoft.com/office/drawing/2012/chart" uri="{CE6537A1-D6FC-4f65-9D91-7224C49458BB}">
                  <c15:layout>
                    <c:manualLayout>
                      <c:w val="8.2601270866956095E-2"/>
                      <c:h val="5.1266669341020192E-2"/>
                    </c:manualLayout>
                  </c15:layout>
                </c:ext>
                <c:ext xmlns:c16="http://schemas.microsoft.com/office/drawing/2014/chart" uri="{C3380CC4-5D6E-409C-BE32-E72D297353CC}">
                  <c16:uniqueId val="{00000001-9728-4A72-A8CD-1F50D4CC2E50}"/>
                </c:ext>
              </c:extLst>
            </c:dLbl>
            <c:dLbl>
              <c:idx val="2"/>
              <c:layout>
                <c:manualLayout>
                  <c:x val="2.9784112091450515E-2"/>
                  <c:y val="1.4556124174054568E-2"/>
                </c:manualLayout>
              </c:layout>
              <c:showLegendKey val="0"/>
              <c:showVal val="1"/>
              <c:showCatName val="0"/>
              <c:showSerName val="0"/>
              <c:showPercent val="0"/>
              <c:showBubbleSize val="0"/>
              <c:extLst>
                <c:ext xmlns:c15="http://schemas.microsoft.com/office/drawing/2012/chart" uri="{CE6537A1-D6FC-4f65-9D91-7224C49458BB}">
                  <c15:layout>
                    <c:manualLayout>
                      <c:w val="4.4998829351499819E-2"/>
                      <c:h val="5.1266669341020192E-2"/>
                    </c:manualLayout>
                  </c15:layout>
                </c:ext>
                <c:ext xmlns:c16="http://schemas.microsoft.com/office/drawing/2014/chart" uri="{C3380CC4-5D6E-409C-BE32-E72D297353CC}">
                  <c16:uniqueId val="{00000002-9728-4A72-A8CD-1F50D4CC2E50}"/>
                </c:ext>
              </c:extLst>
            </c:dLbl>
            <c:dLbl>
              <c:idx val="3"/>
              <c:layout>
                <c:manualLayout>
                  <c:x val="1.9856074727633632E-2"/>
                  <c:y val="3.7845922852541874E-2"/>
                </c:manualLayout>
              </c:layout>
              <c:showLegendKey val="0"/>
              <c:showVal val="1"/>
              <c:showCatName val="0"/>
              <c:showSerName val="0"/>
              <c:showPercent val="0"/>
              <c:showBubbleSize val="0"/>
              <c:extLst>
                <c:ext xmlns:c15="http://schemas.microsoft.com/office/drawing/2012/chart" uri="{CE6537A1-D6FC-4f65-9D91-7224C49458BB}">
                  <c15:layout>
                    <c:manualLayout>
                      <c:w val="8.2601270866956095E-2"/>
                      <c:h val="5.1266669341020192E-2"/>
                    </c:manualLayout>
                  </c15:layout>
                </c:ext>
                <c:ext xmlns:c16="http://schemas.microsoft.com/office/drawing/2014/chart" uri="{C3380CC4-5D6E-409C-BE32-E72D297353CC}">
                  <c16:uniqueId val="{00000003-9728-4A72-A8CD-1F50D4CC2E50}"/>
                </c:ext>
              </c:extLst>
            </c:dLbl>
            <c:dLbl>
              <c:idx val="4"/>
              <c:layout>
                <c:manualLayout>
                  <c:x val="-2.2338084068587886E-2"/>
                  <c:y val="2.3289798678487201E-2"/>
                </c:manualLayout>
              </c:layout>
              <c:showLegendKey val="0"/>
              <c:showVal val="1"/>
              <c:showCatName val="0"/>
              <c:showSerName val="0"/>
              <c:showPercent val="0"/>
              <c:showBubbleSize val="0"/>
              <c:extLst>
                <c:ext xmlns:c15="http://schemas.microsoft.com/office/drawing/2012/chart" uri="{CE6537A1-D6FC-4f65-9D91-7224C49458BB}">
                  <c15:layout>
                    <c:manualLayout>
                      <c:w val="8.2601270866956095E-2"/>
                      <c:h val="5.1266669341020192E-2"/>
                    </c:manualLayout>
                  </c15:layout>
                </c:ext>
                <c:ext xmlns:c16="http://schemas.microsoft.com/office/drawing/2014/chart" uri="{C3380CC4-5D6E-409C-BE32-E72D297353CC}">
                  <c16:uniqueId val="{00000004-9728-4A72-A8CD-1F50D4CC2E50}"/>
                </c:ext>
              </c:extLst>
            </c:dLbl>
            <c:dLbl>
              <c:idx val="5"/>
              <c:layout>
                <c:manualLayout>
                  <c:x val="-4.2194158796221563E-2"/>
                  <c:y val="-5.3371838748831124E-17"/>
                </c:manualLayout>
              </c:layout>
              <c:showLegendKey val="0"/>
              <c:showVal val="1"/>
              <c:showCatName val="0"/>
              <c:showSerName val="0"/>
              <c:showPercent val="0"/>
              <c:showBubbleSize val="0"/>
              <c:extLst>
                <c:ext xmlns:c15="http://schemas.microsoft.com/office/drawing/2012/chart" uri="{CE6537A1-D6FC-4f65-9D91-7224C49458BB}">
                  <c15:layout>
                    <c:manualLayout>
                      <c:w val="6.7547981930972001E-2"/>
                      <c:h val="5.1266669341020192E-2"/>
                    </c:manualLayout>
                  </c15:layout>
                </c:ext>
                <c:ext xmlns:c16="http://schemas.microsoft.com/office/drawing/2014/chart" uri="{C3380CC4-5D6E-409C-BE32-E72D297353CC}">
                  <c16:uniqueId val="{00000005-9728-4A72-A8CD-1F50D4CC2E50}"/>
                </c:ext>
              </c:extLst>
            </c:dLbl>
            <c:numFmt formatCode="General" sourceLinked="0"/>
            <c:spPr>
              <a:noFill/>
              <a:ln>
                <a:noFill/>
              </a:ln>
              <a:effectLst/>
            </c:spPr>
            <c:txPr>
              <a:bodyPr rot="0" spcFirstLastPara="1" vertOverflow="overflow" horzOverflow="overflow" vert="horz" wrap="square" lIns="36000" tIns="19050" rIns="38100" bIns="19050" anchor="t" anchorCtr="0">
                <a:noAutofit/>
              </a:bodyPr>
              <a:lstStyle/>
              <a:p>
                <a:pPr>
                  <a:defRPr sz="1197"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a:noFill/>
                  <a:ln>
                    <a:noFill/>
                  </a:ln>
                </c15:spPr>
                <c15:showLeaderLines val="1"/>
                <c15:leaderLines>
                  <c:spPr>
                    <a:ln w="9525">
                      <a:solidFill>
                        <a:schemeClr val="tx1"/>
                      </a:solidFill>
                    </a:ln>
                    <a:effectLst/>
                  </c:spPr>
                </c15:leaderLines>
              </c:ext>
            </c:extLst>
          </c:dLbls>
          <c:cat>
            <c:strRef>
              <c:f>Sheet1!$A$2:$A$7</c:f>
              <c:strCache>
                <c:ptCount val="6"/>
                <c:pt idx="0">
                  <c:v>Desktop</c:v>
                </c:pt>
                <c:pt idx="1">
                  <c:v>Accessories</c:v>
                </c:pt>
                <c:pt idx="2">
                  <c:v>Networking</c:v>
                </c:pt>
                <c:pt idx="3">
                  <c:v>Storage</c:v>
                </c:pt>
                <c:pt idx="4">
                  <c:v>Notebook</c:v>
                </c:pt>
                <c:pt idx="5">
                  <c:v>Peripherals</c:v>
                </c:pt>
              </c:strCache>
            </c:strRef>
          </c:cat>
          <c:val>
            <c:numRef>
              <c:f>Sheet1!$B$2:$B$7</c:f>
              <c:numCache>
                <c:formatCode>General</c:formatCode>
                <c:ptCount val="6"/>
                <c:pt idx="0">
                  <c:v>15</c:v>
                </c:pt>
                <c:pt idx="1">
                  <c:v>34</c:v>
                </c:pt>
                <c:pt idx="2">
                  <c:v>3</c:v>
                </c:pt>
                <c:pt idx="3">
                  <c:v>5</c:v>
                </c:pt>
                <c:pt idx="4">
                  <c:v>16</c:v>
                </c:pt>
                <c:pt idx="5">
                  <c:v>16</c:v>
                </c:pt>
              </c:numCache>
            </c:numRef>
          </c:val>
          <c:extLst>
            <c:ext xmlns:c16="http://schemas.microsoft.com/office/drawing/2014/chart" uri="{C3380CC4-5D6E-409C-BE32-E72D297353CC}">
              <c16:uniqueId val="{00000006-9728-4A72-A8CD-1F50D4CC2E50}"/>
            </c:ext>
          </c:extLst>
        </c:ser>
        <c:dLbls>
          <c:showLegendKey val="0"/>
          <c:showVal val="1"/>
          <c:showCatName val="0"/>
          <c:showSerName val="0"/>
          <c:showPercent val="0"/>
          <c:showBubbleSize val="0"/>
        </c:dLbls>
        <c:axId val="1342078464"/>
        <c:axId val="1342078048"/>
      </c:radarChart>
      <c:catAx>
        <c:axId val="1342078464"/>
        <c:scaling>
          <c:orientation val="minMax"/>
        </c:scaling>
        <c:delete val="0"/>
        <c:axPos val="b"/>
        <c:majorGridlines>
          <c:spPr>
            <a:ln w="9525" cap="flat" cmpd="sng" algn="ctr">
              <a:solidFill>
                <a:schemeClr val="tx2">
                  <a:lumMod val="15000"/>
                  <a:lumOff val="85000"/>
                </a:schemeClr>
              </a:solidFill>
              <a:round/>
            </a:ln>
            <a:effectLst/>
          </c:spPr>
        </c:majorGridlines>
        <c:numFmt formatCode="#,##0" sourceLinked="0"/>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2"/>
                </a:solidFill>
                <a:latin typeface="+mn-lt"/>
                <a:ea typeface="+mn-ea"/>
                <a:cs typeface="+mn-cs"/>
              </a:defRPr>
            </a:pPr>
            <a:endParaRPr lang="en-US"/>
          </a:p>
        </c:txPr>
        <c:crossAx val="1342078048"/>
        <c:crosses val="autoZero"/>
        <c:auto val="1"/>
        <c:lblAlgn val="ctr"/>
        <c:lblOffset val="100"/>
        <c:noMultiLvlLbl val="0"/>
      </c:catAx>
      <c:valAx>
        <c:axId val="1342078048"/>
        <c:scaling>
          <c:orientation val="minMax"/>
        </c:scaling>
        <c:delete val="1"/>
        <c:axPos val="l"/>
        <c:majorGridlines>
          <c:spPr>
            <a:ln w="9525" cap="flat" cmpd="sng" algn="ctr">
              <a:solidFill>
                <a:schemeClr val="accent1">
                  <a:lumMod val="60000"/>
                  <a:lumOff val="40000"/>
                </a:schemeClr>
              </a:solidFill>
              <a:round/>
            </a:ln>
            <a:effectLst/>
          </c:spPr>
        </c:majorGridlines>
        <c:numFmt formatCode="General" sourceLinked="1"/>
        <c:majorTickMark val="out"/>
        <c:minorTickMark val="none"/>
        <c:tickLblPos val="nextTo"/>
        <c:crossAx val="1342078464"/>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r>
              <a:rPr lang="en-US" sz="1400" cap="none" dirty="0" smtClean="0"/>
              <a:t>Average Discount Percentage</a:t>
            </a:r>
            <a:r>
              <a:rPr lang="en-US" sz="1400" cap="none" baseline="0" dirty="0" smtClean="0"/>
              <a:t> </a:t>
            </a:r>
            <a:endParaRPr lang="en-US" sz="1400" cap="none" dirty="0"/>
          </a:p>
        </c:rich>
      </c:tx>
      <c:layout>
        <c:manualLayout>
          <c:xMode val="edge"/>
          <c:yMode val="edge"/>
          <c:x val="0.24978712736087008"/>
          <c:y val="4.8102974454053732E-2"/>
        </c:manualLayout>
      </c:layout>
      <c:overlay val="1"/>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en-US"/>
        </a:p>
      </c:txPr>
    </c:title>
    <c:autoTitleDeleted val="0"/>
    <c:plotArea>
      <c:layout/>
      <c:barChart>
        <c:barDir val="col"/>
        <c:grouping val="stacked"/>
        <c:varyColors val="0"/>
        <c:ser>
          <c:idx val="0"/>
          <c:order val="0"/>
          <c:tx>
            <c:strRef>
              <c:f>'4'!$C$1</c:f>
              <c:strCache>
                <c:ptCount val="1"/>
                <c:pt idx="0">
                  <c:v>avg_discount_pct</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Pt>
            <c:idx val="0"/>
            <c:invertIfNegative val="0"/>
            <c:bubble3D val="0"/>
            <c:spPr>
              <a:solidFill>
                <a:schemeClr val="accent1">
                  <a:lumMod val="50000"/>
                </a:schemeClr>
              </a:solidFill>
              <a:ln>
                <a:noFill/>
              </a:ln>
              <a:effectLst>
                <a:innerShdw blurRad="114300">
                  <a:schemeClr val="accent1"/>
                </a:innerShdw>
              </a:effectLst>
            </c:spPr>
            <c:extLst>
              <c:ext xmlns:c16="http://schemas.microsoft.com/office/drawing/2014/chart" uri="{C3380CC4-5D6E-409C-BE32-E72D297353CC}">
                <c16:uniqueId val="{00000001-3158-4138-BC75-087C3F0DDDD2}"/>
              </c:ext>
            </c:extLst>
          </c:dPt>
          <c:dPt>
            <c:idx val="1"/>
            <c:invertIfNegative val="0"/>
            <c:bubble3D val="0"/>
            <c:spPr>
              <a:solidFill>
                <a:schemeClr val="accent1">
                  <a:lumMod val="75000"/>
                </a:schemeClr>
              </a:solidFill>
              <a:ln>
                <a:noFill/>
              </a:ln>
              <a:effectLst>
                <a:innerShdw blurRad="114300">
                  <a:schemeClr val="accent1"/>
                </a:innerShdw>
              </a:effectLst>
            </c:spPr>
            <c:extLst>
              <c:ext xmlns:c16="http://schemas.microsoft.com/office/drawing/2014/chart" uri="{C3380CC4-5D6E-409C-BE32-E72D297353CC}">
                <c16:uniqueId val="{00000002-3158-4138-BC75-087C3F0DDDD2}"/>
              </c:ext>
            </c:extLst>
          </c:dPt>
          <c:dPt>
            <c:idx val="2"/>
            <c:invertIfNegative val="0"/>
            <c:bubble3D val="0"/>
            <c:spPr>
              <a:solidFill>
                <a:schemeClr val="accent1">
                  <a:lumMod val="60000"/>
                  <a:lumOff val="40000"/>
                </a:schemeClr>
              </a:solidFill>
              <a:ln>
                <a:noFill/>
              </a:ln>
              <a:effectLst>
                <a:innerShdw blurRad="114300">
                  <a:schemeClr val="accent1"/>
                </a:innerShdw>
              </a:effectLst>
            </c:spPr>
            <c:extLst>
              <c:ext xmlns:c16="http://schemas.microsoft.com/office/drawing/2014/chart" uri="{C3380CC4-5D6E-409C-BE32-E72D297353CC}">
                <c16:uniqueId val="{00000003-3158-4138-BC75-087C3F0DDDD2}"/>
              </c:ext>
            </c:extLst>
          </c:dPt>
          <c:dPt>
            <c:idx val="3"/>
            <c:invertIfNegative val="0"/>
            <c:bubble3D val="0"/>
            <c:spPr>
              <a:solidFill>
                <a:schemeClr val="accent1">
                  <a:lumMod val="40000"/>
                  <a:lumOff val="60000"/>
                </a:schemeClr>
              </a:solidFill>
              <a:ln>
                <a:noFill/>
              </a:ln>
              <a:effectLst>
                <a:innerShdw blurRad="114300">
                  <a:schemeClr val="accent1"/>
                </a:innerShdw>
              </a:effectLst>
            </c:spPr>
            <c:extLst>
              <c:ext xmlns:c16="http://schemas.microsoft.com/office/drawing/2014/chart" uri="{C3380CC4-5D6E-409C-BE32-E72D297353CC}">
                <c16:uniqueId val="{00000004-3158-4138-BC75-087C3F0DDDD2}"/>
              </c:ext>
            </c:extLst>
          </c:dPt>
          <c:dPt>
            <c:idx val="4"/>
            <c:invertIfNegative val="0"/>
            <c:bubble3D val="0"/>
            <c:spPr>
              <a:solidFill>
                <a:schemeClr val="accent1">
                  <a:lumMod val="20000"/>
                  <a:lumOff val="80000"/>
                </a:schemeClr>
              </a:solidFill>
              <a:ln>
                <a:noFill/>
              </a:ln>
              <a:effectLst>
                <a:innerShdw blurRad="114300">
                  <a:schemeClr val="accent1"/>
                </a:innerShdw>
              </a:effectLst>
            </c:spPr>
            <c:extLst>
              <c:ext xmlns:c16="http://schemas.microsoft.com/office/drawing/2014/chart" uri="{C3380CC4-5D6E-409C-BE32-E72D297353CC}">
                <c16:uniqueId val="{00000005-3158-4138-BC75-087C3F0DDDD2}"/>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multiLvlStrRef>
              <c:f>'4'!$A$2:$B$6</c:f>
              <c:multiLvlStrCache>
                <c:ptCount val="5"/>
                <c:lvl>
                  <c:pt idx="0">
                    <c:v>Flipkart</c:v>
                  </c:pt>
                  <c:pt idx="1">
                    <c:v>Viveks</c:v>
                  </c:pt>
                  <c:pt idx="2">
                    <c:v>Ezone</c:v>
                  </c:pt>
                  <c:pt idx="3">
                    <c:v>Croma</c:v>
                  </c:pt>
                  <c:pt idx="4">
                    <c:v>Amazon </c:v>
                  </c:pt>
                </c:lvl>
                <c:lvl>
                  <c:pt idx="0">
                    <c:v>90002009</c:v>
                  </c:pt>
                  <c:pt idx="1">
                    <c:v>90002006</c:v>
                  </c:pt>
                  <c:pt idx="2">
                    <c:v>90002003</c:v>
                  </c:pt>
                  <c:pt idx="3">
                    <c:v>90002002</c:v>
                  </c:pt>
                  <c:pt idx="4">
                    <c:v>90002016</c:v>
                  </c:pt>
                </c:lvl>
              </c:multiLvlStrCache>
            </c:multiLvlStrRef>
          </c:cat>
          <c:val>
            <c:numRef>
              <c:f>'4'!$C$2:$C$6</c:f>
              <c:numCache>
                <c:formatCode>General</c:formatCode>
                <c:ptCount val="5"/>
                <c:pt idx="0">
                  <c:v>30.83</c:v>
                </c:pt>
                <c:pt idx="1">
                  <c:v>30.38</c:v>
                </c:pt>
                <c:pt idx="2">
                  <c:v>30.28</c:v>
                </c:pt>
                <c:pt idx="3">
                  <c:v>30.25</c:v>
                </c:pt>
                <c:pt idx="4">
                  <c:v>29.33</c:v>
                </c:pt>
              </c:numCache>
            </c:numRef>
          </c:val>
          <c:extLst>
            <c:ext xmlns:c16="http://schemas.microsoft.com/office/drawing/2014/chart" uri="{C3380CC4-5D6E-409C-BE32-E72D297353CC}">
              <c16:uniqueId val="{00000000-3158-4138-BC75-087C3F0DDDD2}"/>
            </c:ext>
          </c:extLst>
        </c:ser>
        <c:dLbls>
          <c:dLblPos val="inEnd"/>
          <c:showLegendKey val="0"/>
          <c:showVal val="1"/>
          <c:showCatName val="0"/>
          <c:showSerName val="0"/>
          <c:showPercent val="0"/>
          <c:showBubbleSize val="0"/>
        </c:dLbls>
        <c:gapWidth val="150"/>
        <c:overlap val="100"/>
        <c:axId val="702718768"/>
        <c:axId val="691433232"/>
      </c:barChart>
      <c:catAx>
        <c:axId val="702718768"/>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91433232"/>
        <c:crosses val="autoZero"/>
        <c:auto val="1"/>
        <c:lblAlgn val="ctr"/>
        <c:lblOffset val="100"/>
        <c:noMultiLvlLbl val="0"/>
      </c:catAx>
      <c:valAx>
        <c:axId val="691433232"/>
        <c:scaling>
          <c:orientation val="minMax"/>
        </c:scaling>
        <c:delete val="0"/>
        <c:axPos val="l"/>
        <c:majorGridlines>
          <c:spPr>
            <a:ln>
              <a:solidFill>
                <a:schemeClr val="tx1">
                  <a:lumMod val="15000"/>
                  <a:lumOff val="85000"/>
                </a:schemeClr>
              </a:solidFill>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02718768"/>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withinLinear" id="18">
  <a:schemeClr val="accent5"/>
</cs:colorStyle>
</file>

<file path=ppt/charts/colors4.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4.xml><?xml version="1.0" encoding="utf-8"?>
<cs:chartStyle xmlns:cs="http://schemas.microsoft.com/office/drawing/2012/chartStyle" xmlns:a="http://schemas.openxmlformats.org/drawingml/2006/main" id="299">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styleClr val="auto"/>
    </cs:lnRef>
    <cs:fillRef idx="0">
      <cs:styleClr val="auto"/>
    </cs:fillRef>
    <cs:effectRef idx="0"/>
    <cs:fontRef idx="minor">
      <a:schemeClr val="tx1"/>
    </cs:fontRef>
    <cs:spPr>
      <a:pattFill prst="ltDnDiag">
        <a:fgClr>
          <a:schemeClr val="phClr"/>
        </a:fgClr>
        <a:bgClr>
          <a:schemeClr val="phClr">
            <a:lumMod val="20000"/>
            <a:lumOff val="80000"/>
          </a:schemeClr>
        </a:bgClr>
      </a:pattFill>
      <a:ln>
        <a:solidFill>
          <a:schemeClr val="phClr"/>
        </a:solidFill>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spPr>
      <a:ln w="19050" cap="flat" cmpd="sng" algn="ctr">
        <a:solidFill>
          <a:schemeClr val="tx1">
            <a:lumMod val="25000"/>
            <a:lumOff val="75000"/>
          </a:schemeClr>
        </a:solidFill>
        <a:round/>
      </a:ln>
    </cs:spPr>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0D1ABC6-3E77-4C49-8ECD-2A27E31674D0}" type="datetimeFigureOut">
              <a:rPr lang="en-US" smtClean="0"/>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CF5A26-FD26-488D-BCD1-CEF5B86FED38}" type="slidenum">
              <a:rPr lang="en-US" smtClean="0"/>
              <a:t>‹#›</a:t>
            </a:fld>
            <a:endParaRPr lang="en-US"/>
          </a:p>
        </p:txBody>
      </p:sp>
    </p:spTree>
    <p:extLst>
      <p:ext uri="{BB962C8B-B14F-4D97-AF65-F5344CB8AC3E}">
        <p14:creationId xmlns:p14="http://schemas.microsoft.com/office/powerpoint/2010/main" val="2418678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D1ABC6-3E77-4C49-8ECD-2A27E31674D0}" type="datetimeFigureOut">
              <a:rPr lang="en-US" smtClean="0"/>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CF5A26-FD26-488D-BCD1-CEF5B86FED38}" type="slidenum">
              <a:rPr lang="en-US" smtClean="0"/>
              <a:t>‹#›</a:t>
            </a:fld>
            <a:endParaRPr lang="en-US"/>
          </a:p>
        </p:txBody>
      </p:sp>
    </p:spTree>
    <p:extLst>
      <p:ext uri="{BB962C8B-B14F-4D97-AF65-F5344CB8AC3E}">
        <p14:creationId xmlns:p14="http://schemas.microsoft.com/office/powerpoint/2010/main" val="3460420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D1ABC6-3E77-4C49-8ECD-2A27E31674D0}" type="datetimeFigureOut">
              <a:rPr lang="en-US" smtClean="0"/>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CF5A26-FD26-488D-BCD1-CEF5B86FED38}" type="slidenum">
              <a:rPr lang="en-US" smtClean="0"/>
              <a:t>‹#›</a:t>
            </a:fld>
            <a:endParaRPr lang="en-US"/>
          </a:p>
        </p:txBody>
      </p:sp>
    </p:spTree>
    <p:extLst>
      <p:ext uri="{BB962C8B-B14F-4D97-AF65-F5344CB8AC3E}">
        <p14:creationId xmlns:p14="http://schemas.microsoft.com/office/powerpoint/2010/main" val="3372438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D1ABC6-3E77-4C49-8ECD-2A27E31674D0}" type="datetimeFigureOut">
              <a:rPr lang="en-US" smtClean="0"/>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CF5A26-FD26-488D-BCD1-CEF5B86FED38}" type="slidenum">
              <a:rPr lang="en-US" smtClean="0"/>
              <a:t>‹#›</a:t>
            </a:fld>
            <a:endParaRPr lang="en-US"/>
          </a:p>
        </p:txBody>
      </p:sp>
    </p:spTree>
    <p:extLst>
      <p:ext uri="{BB962C8B-B14F-4D97-AF65-F5344CB8AC3E}">
        <p14:creationId xmlns:p14="http://schemas.microsoft.com/office/powerpoint/2010/main" val="1677859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0D1ABC6-3E77-4C49-8ECD-2A27E31674D0}" type="datetimeFigureOut">
              <a:rPr lang="en-US" smtClean="0"/>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CF5A26-FD26-488D-BCD1-CEF5B86FED38}" type="slidenum">
              <a:rPr lang="en-US" smtClean="0"/>
              <a:t>‹#›</a:t>
            </a:fld>
            <a:endParaRPr lang="en-US"/>
          </a:p>
        </p:txBody>
      </p:sp>
    </p:spTree>
    <p:extLst>
      <p:ext uri="{BB962C8B-B14F-4D97-AF65-F5344CB8AC3E}">
        <p14:creationId xmlns:p14="http://schemas.microsoft.com/office/powerpoint/2010/main" val="2739116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0D1ABC6-3E77-4C49-8ECD-2A27E31674D0}" type="datetimeFigureOut">
              <a:rPr lang="en-US" smtClean="0"/>
              <a:t>5/20/2024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CF5A26-FD26-488D-BCD1-CEF5B86FED38}" type="slidenum">
              <a:rPr lang="en-US" smtClean="0"/>
              <a:t>‹#›</a:t>
            </a:fld>
            <a:endParaRPr lang="en-US"/>
          </a:p>
        </p:txBody>
      </p:sp>
    </p:spTree>
    <p:extLst>
      <p:ext uri="{BB962C8B-B14F-4D97-AF65-F5344CB8AC3E}">
        <p14:creationId xmlns:p14="http://schemas.microsoft.com/office/powerpoint/2010/main" val="305708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0D1ABC6-3E77-4C49-8ECD-2A27E31674D0}" type="datetimeFigureOut">
              <a:rPr lang="en-US" smtClean="0"/>
              <a:t>5/20/2024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CF5A26-FD26-488D-BCD1-CEF5B86FED38}" type="slidenum">
              <a:rPr lang="en-US" smtClean="0"/>
              <a:t>‹#›</a:t>
            </a:fld>
            <a:endParaRPr lang="en-US"/>
          </a:p>
        </p:txBody>
      </p:sp>
    </p:spTree>
    <p:extLst>
      <p:ext uri="{BB962C8B-B14F-4D97-AF65-F5344CB8AC3E}">
        <p14:creationId xmlns:p14="http://schemas.microsoft.com/office/powerpoint/2010/main" val="1324033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0D1ABC6-3E77-4C49-8ECD-2A27E31674D0}" type="datetimeFigureOut">
              <a:rPr lang="en-US" smtClean="0"/>
              <a:t>5/20/2024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CF5A26-FD26-488D-BCD1-CEF5B86FED38}" type="slidenum">
              <a:rPr lang="en-US" smtClean="0"/>
              <a:t>‹#›</a:t>
            </a:fld>
            <a:endParaRPr lang="en-US"/>
          </a:p>
        </p:txBody>
      </p:sp>
    </p:spTree>
    <p:extLst>
      <p:ext uri="{BB962C8B-B14F-4D97-AF65-F5344CB8AC3E}">
        <p14:creationId xmlns:p14="http://schemas.microsoft.com/office/powerpoint/2010/main" val="1238646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D1ABC6-3E77-4C49-8ECD-2A27E31674D0}" type="datetimeFigureOut">
              <a:rPr lang="en-US" smtClean="0"/>
              <a:t>5/20/2024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CF5A26-FD26-488D-BCD1-CEF5B86FED38}" type="slidenum">
              <a:rPr lang="en-US" smtClean="0"/>
              <a:t>‹#›</a:t>
            </a:fld>
            <a:endParaRPr lang="en-US"/>
          </a:p>
        </p:txBody>
      </p:sp>
    </p:spTree>
    <p:extLst>
      <p:ext uri="{BB962C8B-B14F-4D97-AF65-F5344CB8AC3E}">
        <p14:creationId xmlns:p14="http://schemas.microsoft.com/office/powerpoint/2010/main" val="678129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0D1ABC6-3E77-4C49-8ECD-2A27E31674D0}" type="datetimeFigureOut">
              <a:rPr lang="en-US" smtClean="0"/>
              <a:t>5/20/2024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CF5A26-FD26-488D-BCD1-CEF5B86FED38}" type="slidenum">
              <a:rPr lang="en-US" smtClean="0"/>
              <a:t>‹#›</a:t>
            </a:fld>
            <a:endParaRPr lang="en-US"/>
          </a:p>
        </p:txBody>
      </p:sp>
    </p:spTree>
    <p:extLst>
      <p:ext uri="{BB962C8B-B14F-4D97-AF65-F5344CB8AC3E}">
        <p14:creationId xmlns:p14="http://schemas.microsoft.com/office/powerpoint/2010/main" val="869963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0D1ABC6-3E77-4C49-8ECD-2A27E31674D0}" type="datetimeFigureOut">
              <a:rPr lang="en-US" smtClean="0"/>
              <a:t>5/20/2024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CF5A26-FD26-488D-BCD1-CEF5B86FED38}" type="slidenum">
              <a:rPr lang="en-US" smtClean="0"/>
              <a:t>‹#›</a:t>
            </a:fld>
            <a:endParaRPr lang="en-US"/>
          </a:p>
        </p:txBody>
      </p:sp>
    </p:spTree>
    <p:extLst>
      <p:ext uri="{BB962C8B-B14F-4D97-AF65-F5344CB8AC3E}">
        <p14:creationId xmlns:p14="http://schemas.microsoft.com/office/powerpoint/2010/main" val="3493152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D1ABC6-3E77-4C49-8ECD-2A27E31674D0}" type="datetimeFigureOut">
              <a:rPr lang="en-US" smtClean="0"/>
              <a:t>5/20/2024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CF5A26-FD26-488D-BCD1-CEF5B86FED38}" type="slidenum">
              <a:rPr lang="en-US" smtClean="0"/>
              <a:t>‹#›</a:t>
            </a:fld>
            <a:endParaRPr lang="en-US"/>
          </a:p>
        </p:txBody>
      </p:sp>
    </p:spTree>
    <p:extLst>
      <p:ext uri="{BB962C8B-B14F-4D97-AF65-F5344CB8AC3E}">
        <p14:creationId xmlns:p14="http://schemas.microsoft.com/office/powerpoint/2010/main" val="37239982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9.png"/><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34.png"/><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4726" y="2182957"/>
            <a:ext cx="4362547" cy="3225945"/>
          </a:xfrm>
          <a:prstGeom prst="rect">
            <a:avLst/>
          </a:prstGeom>
          <a:ln>
            <a:noFill/>
          </a:ln>
          <a:effectLst>
            <a:outerShdw blurRad="292100" dist="139700" dir="2700000" algn="tl" rotWithShape="0">
              <a:srgbClr val="333333">
                <a:alpha val="65000"/>
              </a:srgbClr>
            </a:outerShdw>
          </a:effectLst>
        </p:spPr>
      </p:pic>
      <p:sp>
        <p:nvSpPr>
          <p:cNvPr id="3" name="Rectangle 2"/>
          <p:cNvSpPr/>
          <p:nvPr/>
        </p:nvSpPr>
        <p:spPr>
          <a:xfrm>
            <a:off x="1898070" y="180976"/>
            <a:ext cx="8936183" cy="1856509"/>
          </a:xfrm>
          <a:prstGeom prst="rect">
            <a:avLst/>
          </a:prstGeom>
          <a:solidFill>
            <a:schemeClr val="bg1">
              <a:alpha val="0"/>
            </a:schemeClr>
          </a:solidFill>
          <a:ln cap="rnd">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“Consumer Goods”</a:t>
            </a:r>
          </a:p>
          <a:p>
            <a:pPr algn="ctr"/>
            <a:r>
              <a:rPr lang="en-US" sz="400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Ad-Hoc </a:t>
            </a:r>
            <a:r>
              <a:rPr lang="en-US" sz="40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Insights for Strategic </a:t>
            </a:r>
            <a:r>
              <a:rPr lang="en-US" sz="400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Advantage</a:t>
            </a:r>
            <a:endParaRPr lang="en-US" sz="40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6" name="Rectangle 5"/>
          <p:cNvSpPr/>
          <p:nvPr/>
        </p:nvSpPr>
        <p:spPr>
          <a:xfrm>
            <a:off x="4274126" y="5931478"/>
            <a:ext cx="4184073" cy="926522"/>
          </a:xfrm>
          <a:prstGeom prst="rect">
            <a:avLst/>
          </a:prstGeom>
          <a:solidFill>
            <a:schemeClr val="bg1">
              <a:alpha val="0"/>
            </a:schemeClr>
          </a:solidFill>
          <a:ln cap="rnd">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Presented by</a:t>
            </a:r>
          </a:p>
          <a:p>
            <a:pPr algn="ctr"/>
            <a:r>
              <a:rPr lang="en-US" sz="36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Amit Kumar Barik</a:t>
            </a:r>
            <a:endParaRPr lang="en-US" sz="48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51920" y="0"/>
            <a:ext cx="640080" cy="64008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851" y="18010"/>
            <a:ext cx="637313" cy="637313"/>
          </a:xfrm>
          <a:prstGeom prst="rect">
            <a:avLst/>
          </a:prstGeom>
        </p:spPr>
      </p:pic>
    </p:spTree>
    <p:extLst>
      <p:ext uri="{BB962C8B-B14F-4D97-AF65-F5344CB8AC3E}">
        <p14:creationId xmlns:p14="http://schemas.microsoft.com/office/powerpoint/2010/main" val="3175387005"/>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5039" y="2360109"/>
            <a:ext cx="5041121" cy="1971610"/>
          </a:xfrm>
          <a:prstGeom prst="rect">
            <a:avLst/>
          </a:prstGeom>
          <a:ln>
            <a:noFill/>
          </a:ln>
          <a:effectLst>
            <a:outerShdw blurRad="292100" dist="139700" dir="2700000" algn="tl" rotWithShape="0">
              <a:srgbClr val="333333">
                <a:alpha val="65000"/>
              </a:srgbClr>
            </a:outerShdw>
          </a:effectLst>
        </p:spPr>
      </p:pic>
      <p:sp>
        <p:nvSpPr>
          <p:cNvPr id="6" name="Rectangle 5"/>
          <p:cNvSpPr/>
          <p:nvPr/>
        </p:nvSpPr>
        <p:spPr>
          <a:xfrm>
            <a:off x="1245039" y="852169"/>
            <a:ext cx="9150144" cy="705059"/>
          </a:xfrm>
          <a:prstGeom prst="rect">
            <a:avLst/>
          </a:prstGeom>
          <a:solidFill>
            <a:schemeClr val="bg1">
              <a:alpha val="0"/>
            </a:schemeClr>
          </a:solidFill>
          <a:ln cap="rnd">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ln w="0"/>
                <a:solidFill>
                  <a:schemeClr val="tx1"/>
                </a:solidFill>
                <a:effectLst>
                  <a:outerShdw blurRad="38100" dist="19050" dir="2700000" algn="tl" rotWithShape="0">
                    <a:schemeClr val="dk1">
                      <a:alpha val="40000"/>
                    </a:schemeClr>
                  </a:outerShdw>
                </a:effectLst>
              </a:rPr>
              <a:t>Q3. Provide </a:t>
            </a:r>
            <a:r>
              <a:rPr lang="en-US" sz="1600" dirty="0">
                <a:ln w="0"/>
                <a:solidFill>
                  <a:schemeClr val="tx1"/>
                </a:solidFill>
                <a:effectLst>
                  <a:outerShdw blurRad="38100" dist="19050" dir="2700000" algn="tl" rotWithShape="0">
                    <a:schemeClr val="dk1">
                      <a:alpha val="40000"/>
                    </a:schemeClr>
                  </a:outerShdw>
                </a:effectLst>
              </a:rPr>
              <a:t>a report with all the unique product counts for each segment and sort them in descending order of product counts.</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6563" y="2360107"/>
            <a:ext cx="2571638" cy="1971610"/>
          </a:xfrm>
          <a:prstGeom prst="rect">
            <a:avLst/>
          </a:prstGeom>
          <a:ln>
            <a:noFill/>
          </a:ln>
          <a:effectLst>
            <a:outerShdw blurRad="292100" dist="139700" dir="2700000" algn="tl" rotWithShape="0">
              <a:srgbClr val="333333">
                <a:alpha val="65000"/>
              </a:srgbClr>
            </a:outerShdw>
          </a:effectLst>
        </p:spPr>
      </p:pic>
      <p:sp>
        <p:nvSpPr>
          <p:cNvPr id="12" name="Rectangle 11"/>
          <p:cNvSpPr/>
          <p:nvPr/>
        </p:nvSpPr>
        <p:spPr>
          <a:xfrm>
            <a:off x="3225272" y="1750850"/>
            <a:ext cx="1080654" cy="415637"/>
          </a:xfrm>
          <a:prstGeom prst="rect">
            <a:avLst/>
          </a:prstGeom>
          <a:solidFill>
            <a:schemeClr val="bg1">
              <a:alpha val="0"/>
            </a:schemeClr>
          </a:solidFill>
          <a:ln cap="rnd">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n w="0"/>
                <a:solidFill>
                  <a:schemeClr val="tx1"/>
                </a:solidFill>
                <a:effectLst>
                  <a:outerShdw blurRad="38100" dist="19050" dir="2700000" algn="tl" rotWithShape="0">
                    <a:schemeClr val="dk1">
                      <a:alpha val="40000"/>
                    </a:schemeClr>
                  </a:outerShdw>
                </a:effectLst>
              </a:rPr>
              <a:t>Query</a:t>
            </a:r>
            <a:endParaRPr lang="en-US" sz="1600" dirty="0">
              <a:ln w="0"/>
              <a:solidFill>
                <a:schemeClr val="tx1"/>
              </a:solidFill>
              <a:effectLst>
                <a:outerShdw blurRad="38100" dist="19050" dir="2700000" algn="tl" rotWithShape="0">
                  <a:schemeClr val="dk1">
                    <a:alpha val="40000"/>
                  </a:schemeClr>
                </a:outerShdw>
              </a:effectLst>
            </a:endParaRPr>
          </a:p>
        </p:txBody>
      </p:sp>
      <p:sp>
        <p:nvSpPr>
          <p:cNvPr id="13" name="Rectangle 12"/>
          <p:cNvSpPr/>
          <p:nvPr/>
        </p:nvSpPr>
        <p:spPr>
          <a:xfrm>
            <a:off x="8472055" y="1750849"/>
            <a:ext cx="1080654" cy="415637"/>
          </a:xfrm>
          <a:prstGeom prst="rect">
            <a:avLst/>
          </a:prstGeom>
          <a:solidFill>
            <a:schemeClr val="bg1">
              <a:alpha val="0"/>
            </a:schemeClr>
          </a:solidFill>
          <a:ln cap="rnd">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n w="0"/>
                <a:solidFill>
                  <a:schemeClr val="tx1"/>
                </a:solidFill>
                <a:effectLst>
                  <a:outerShdw blurRad="38100" dist="19050" dir="2700000" algn="tl" rotWithShape="0">
                    <a:schemeClr val="dk1">
                      <a:alpha val="40000"/>
                    </a:schemeClr>
                  </a:outerShdw>
                </a:effectLst>
              </a:rPr>
              <a:t>Result</a:t>
            </a:r>
            <a:endParaRPr lang="en-US" sz="1600" dirty="0">
              <a:ln w="0"/>
              <a:solidFill>
                <a:schemeClr val="tx1"/>
              </a:solidFill>
              <a:effectLst>
                <a:outerShdw blurRad="38100" dist="19050" dir="2700000" algn="tl" rotWithShape="0">
                  <a:schemeClr val="dk1">
                    <a:alpha val="40000"/>
                  </a:schemeClr>
                </a:outerShdw>
              </a:effectLst>
            </a:endParaRPr>
          </a:p>
        </p:txBody>
      </p:sp>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51920" y="0"/>
            <a:ext cx="640080" cy="640080"/>
          </a:xfrm>
          <a:prstGeom prst="rect">
            <a:avLst/>
          </a:prstGeom>
        </p:spPr>
      </p:pic>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851" y="18010"/>
            <a:ext cx="637313" cy="637313"/>
          </a:xfrm>
          <a:prstGeom prst="rect">
            <a:avLst/>
          </a:prstGeom>
        </p:spPr>
      </p:pic>
    </p:spTree>
    <p:extLst>
      <p:ext uri="{BB962C8B-B14F-4D97-AF65-F5344CB8AC3E}">
        <p14:creationId xmlns:p14="http://schemas.microsoft.com/office/powerpoint/2010/main" val="364452276"/>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155"/>
            <a:ext cx="12192000" cy="6858000"/>
          </a:xfrm>
          <a:prstGeom prst="rect">
            <a:avLst/>
          </a:prstGeom>
        </p:spPr>
      </p:pic>
      <p:sp>
        <p:nvSpPr>
          <p:cNvPr id="7" name="Rectangle 6"/>
          <p:cNvSpPr/>
          <p:nvPr/>
        </p:nvSpPr>
        <p:spPr>
          <a:xfrm>
            <a:off x="1357744" y="1413164"/>
            <a:ext cx="4765965" cy="3228109"/>
          </a:xfrm>
          <a:prstGeom prst="rect">
            <a:avLst/>
          </a:prstGeom>
          <a:solidFill>
            <a:schemeClr val="bg1">
              <a:alpha val="0"/>
            </a:schemeClr>
          </a:solidFill>
          <a:ln cap="rnd">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0"/>
              </a:spcBef>
              <a:spcAft>
                <a:spcPts val="600"/>
              </a:spcAft>
            </a:pPr>
            <a:r>
              <a:rPr lang="en-US" sz="1600" dirty="0">
                <a:ln w="0"/>
                <a:solidFill>
                  <a:schemeClr val="tx1"/>
                </a:solidFill>
                <a:effectLst>
                  <a:outerShdw blurRad="38100" dist="19050" dir="2700000" algn="tl" rotWithShape="0">
                    <a:schemeClr val="dk1">
                      <a:alpha val="40000"/>
                    </a:schemeClr>
                  </a:outerShdw>
                </a:effectLst>
              </a:rPr>
              <a:t>- AtliQ Hardware offers a comprehensive range of products in the Notebook, Peripherals, and Accessories segments.</a:t>
            </a:r>
          </a:p>
          <a:p>
            <a:pPr>
              <a:spcBef>
                <a:spcPts val="600"/>
              </a:spcBef>
              <a:spcAft>
                <a:spcPts val="600"/>
              </a:spcAft>
            </a:pPr>
            <a:r>
              <a:rPr lang="en-US" sz="1600" dirty="0">
                <a:ln w="0"/>
                <a:solidFill>
                  <a:schemeClr val="tx1"/>
                </a:solidFill>
                <a:effectLst>
                  <a:outerShdw blurRad="38100" dist="19050" dir="2700000" algn="tl" rotWithShape="0">
                    <a:schemeClr val="dk1">
                      <a:alpha val="40000"/>
                    </a:schemeClr>
                  </a:outerShdw>
                </a:effectLst>
              </a:rPr>
              <a:t>- The "Notebook" segment has the highest product count, with 129 products, while the "Networking" segment has the smallest product count with only 9 products.</a:t>
            </a:r>
          </a:p>
          <a:p>
            <a:pPr>
              <a:spcBef>
                <a:spcPts val="600"/>
              </a:spcBef>
              <a:spcAft>
                <a:spcPts val="600"/>
              </a:spcAft>
            </a:pPr>
            <a:r>
              <a:rPr lang="en-US" sz="1600" dirty="0">
                <a:ln w="0"/>
                <a:solidFill>
                  <a:schemeClr val="tx1"/>
                </a:solidFill>
                <a:effectLst>
                  <a:outerShdw blurRad="38100" dist="19050" dir="2700000" algn="tl" rotWithShape="0">
                    <a:schemeClr val="dk1">
                      <a:alpha val="40000"/>
                    </a:schemeClr>
                  </a:outerShdw>
                </a:effectLst>
              </a:rPr>
              <a:t>- Recognizing the strategic imperative to diversify our product portfolio, we aim to expand into the Desktop, Networking, and Storage markets.</a:t>
            </a:r>
            <a:endParaRPr lang="en-US" sz="1600" dirty="0">
              <a:ln w="0"/>
              <a:solidFill>
                <a:schemeClr val="tx1"/>
              </a:solidFill>
              <a:effectLst>
                <a:outerShdw blurRad="38100" dist="19050" dir="2700000" algn="tl" rotWithShape="0">
                  <a:schemeClr val="dk1">
                    <a:alpha val="40000"/>
                  </a:schemeClr>
                </a:outerShdw>
              </a:effectLst>
            </a:endParaRPr>
          </a:p>
        </p:txBody>
      </p:sp>
      <p:graphicFrame>
        <p:nvGraphicFramePr>
          <p:cNvPr id="6" name="Chart 5">
            <a:extLst>
              <a:ext uri="{FF2B5EF4-FFF2-40B4-BE49-F238E27FC236}">
                <a16:creationId xmlns:a16="http://schemas.microsoft.com/office/drawing/2014/main" id="{025FA8B2-D613-DA96-F970-9D667C170309}"/>
              </a:ext>
            </a:extLst>
          </p:cNvPr>
          <p:cNvGraphicFramePr/>
          <p:nvPr>
            <p:extLst>
              <p:ext uri="{D42A27DB-BD31-4B8C-83A1-F6EECF244321}">
                <p14:modId xmlns:p14="http://schemas.microsoft.com/office/powerpoint/2010/main" val="2294301253"/>
              </p:ext>
            </p:extLst>
          </p:nvPr>
        </p:nvGraphicFramePr>
        <p:xfrm>
          <a:off x="6573652" y="1620983"/>
          <a:ext cx="4791902" cy="2670627"/>
        </p:xfrm>
        <a:graphic>
          <a:graphicData uri="http://schemas.openxmlformats.org/drawingml/2006/chart">
            <c:chart xmlns:c="http://schemas.openxmlformats.org/drawingml/2006/chart" xmlns:r="http://schemas.openxmlformats.org/officeDocument/2006/relationships" r:id="rId3"/>
          </a:graphicData>
        </a:graphic>
      </p:graphicFrame>
      <p:sp>
        <p:nvSpPr>
          <p:cNvPr id="11" name="Rectangle 10"/>
          <p:cNvSpPr/>
          <p:nvPr/>
        </p:nvSpPr>
        <p:spPr>
          <a:xfrm>
            <a:off x="3048000" y="997527"/>
            <a:ext cx="1080654" cy="415637"/>
          </a:xfrm>
          <a:prstGeom prst="rect">
            <a:avLst/>
          </a:prstGeom>
          <a:solidFill>
            <a:schemeClr val="bg1">
              <a:alpha val="0"/>
            </a:schemeClr>
          </a:solidFill>
          <a:ln cap="rnd">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n w="0"/>
                <a:solidFill>
                  <a:schemeClr val="tx1"/>
                </a:solidFill>
                <a:effectLst>
                  <a:outerShdw blurRad="38100" dist="19050" dir="2700000" algn="tl" rotWithShape="0">
                    <a:schemeClr val="dk1">
                      <a:alpha val="40000"/>
                    </a:schemeClr>
                  </a:outerShdw>
                </a:effectLst>
              </a:rPr>
              <a:t>Insights</a:t>
            </a:r>
            <a:endParaRPr lang="en-US" sz="1600" dirty="0">
              <a:ln w="0"/>
              <a:solidFill>
                <a:schemeClr val="tx1"/>
              </a:solidFill>
              <a:effectLst>
                <a:outerShdw blurRad="38100" dist="19050" dir="2700000" algn="tl" rotWithShape="0">
                  <a:schemeClr val="dk1">
                    <a:alpha val="40000"/>
                  </a:schemeClr>
                </a:outerShdw>
              </a:effectLst>
            </a:endParaRPr>
          </a:p>
        </p:txBody>
      </p:sp>
      <p:sp>
        <p:nvSpPr>
          <p:cNvPr id="12" name="Rectangle 11"/>
          <p:cNvSpPr/>
          <p:nvPr/>
        </p:nvSpPr>
        <p:spPr>
          <a:xfrm>
            <a:off x="7958221" y="995450"/>
            <a:ext cx="2022764" cy="415637"/>
          </a:xfrm>
          <a:prstGeom prst="rect">
            <a:avLst/>
          </a:prstGeom>
          <a:solidFill>
            <a:schemeClr val="bg1">
              <a:alpha val="0"/>
            </a:schemeClr>
          </a:solidFill>
          <a:ln cap="rnd">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n w="0"/>
                <a:solidFill>
                  <a:schemeClr val="tx1"/>
                </a:solidFill>
                <a:effectLst>
                  <a:outerShdw blurRad="38100" dist="19050" dir="2700000" algn="tl" rotWithShape="0">
                    <a:schemeClr val="dk1">
                      <a:alpha val="40000"/>
                    </a:schemeClr>
                  </a:outerShdw>
                </a:effectLst>
              </a:rPr>
              <a:t>Representation</a:t>
            </a:r>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51920" y="0"/>
            <a:ext cx="640080" cy="640080"/>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851" y="18010"/>
            <a:ext cx="637313" cy="637313"/>
          </a:xfrm>
          <a:prstGeom prst="rect">
            <a:avLst/>
          </a:prstGeom>
        </p:spPr>
      </p:pic>
    </p:spTree>
    <p:extLst>
      <p:ext uri="{BB962C8B-B14F-4D97-AF65-F5344CB8AC3E}">
        <p14:creationId xmlns:p14="http://schemas.microsoft.com/office/powerpoint/2010/main" val="2579463191"/>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5039" y="2038142"/>
            <a:ext cx="4714286" cy="4380952"/>
          </a:xfrm>
          <a:prstGeom prst="rect">
            <a:avLst/>
          </a:prstGeom>
          <a:ln>
            <a:noFill/>
          </a:ln>
          <a:effectLst>
            <a:outerShdw blurRad="292100" dist="139700" dir="2700000" algn="tl" rotWithShape="0">
              <a:srgbClr val="333333">
                <a:alpha val="65000"/>
              </a:srgbClr>
            </a:outerShdw>
          </a:effectLst>
        </p:spPr>
      </p:pic>
      <p:sp>
        <p:nvSpPr>
          <p:cNvPr id="3" name="Rectangle 2"/>
          <p:cNvSpPr/>
          <p:nvPr/>
        </p:nvSpPr>
        <p:spPr>
          <a:xfrm>
            <a:off x="1245039" y="848173"/>
            <a:ext cx="8853054" cy="566514"/>
          </a:xfrm>
          <a:prstGeom prst="rect">
            <a:avLst/>
          </a:prstGeom>
          <a:solidFill>
            <a:schemeClr val="bg1">
              <a:alpha val="0"/>
            </a:schemeClr>
          </a:solidFill>
          <a:ln cap="rnd">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ln w="0"/>
                <a:solidFill>
                  <a:schemeClr val="tx1"/>
                </a:solidFill>
                <a:effectLst>
                  <a:outerShdw blurRad="38100" dist="19050" dir="2700000" algn="tl" rotWithShape="0">
                    <a:schemeClr val="dk1">
                      <a:alpha val="40000"/>
                    </a:schemeClr>
                  </a:outerShdw>
                </a:effectLst>
              </a:rPr>
              <a:t>Q4. Which </a:t>
            </a:r>
            <a:r>
              <a:rPr lang="en-US" sz="1600" dirty="0">
                <a:ln w="0"/>
                <a:solidFill>
                  <a:schemeClr val="tx1"/>
                </a:solidFill>
                <a:effectLst>
                  <a:outerShdw blurRad="38100" dist="19050" dir="2700000" algn="tl" rotWithShape="0">
                    <a:schemeClr val="dk1">
                      <a:alpha val="40000"/>
                    </a:schemeClr>
                  </a:outerShdw>
                </a:effectLst>
              </a:rPr>
              <a:t>segment had the most increase in unique products in 2021 vs 2020?</a:t>
            </a: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44388" y="2038142"/>
            <a:ext cx="4019315" cy="2035094"/>
          </a:xfrm>
          <a:prstGeom prst="rect">
            <a:avLst/>
          </a:prstGeom>
          <a:ln>
            <a:noFill/>
          </a:ln>
          <a:effectLst>
            <a:outerShdw blurRad="292100" dist="139700" dir="2700000" algn="tl" rotWithShape="0">
              <a:srgbClr val="333333">
                <a:alpha val="65000"/>
              </a:srgbClr>
            </a:outerShdw>
          </a:effectLst>
        </p:spPr>
      </p:pic>
      <p:sp>
        <p:nvSpPr>
          <p:cNvPr id="8" name="Rectangle 7"/>
          <p:cNvSpPr/>
          <p:nvPr/>
        </p:nvSpPr>
        <p:spPr>
          <a:xfrm>
            <a:off x="3061855" y="1506264"/>
            <a:ext cx="1080654" cy="415637"/>
          </a:xfrm>
          <a:prstGeom prst="rect">
            <a:avLst/>
          </a:prstGeom>
          <a:solidFill>
            <a:schemeClr val="bg1">
              <a:alpha val="0"/>
            </a:schemeClr>
          </a:solidFill>
          <a:ln cap="rnd">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n w="0"/>
                <a:solidFill>
                  <a:schemeClr val="tx1"/>
                </a:solidFill>
                <a:effectLst>
                  <a:outerShdw blurRad="38100" dist="19050" dir="2700000" algn="tl" rotWithShape="0">
                    <a:schemeClr val="dk1">
                      <a:alpha val="40000"/>
                    </a:schemeClr>
                  </a:outerShdw>
                </a:effectLst>
              </a:rPr>
              <a:t>Query</a:t>
            </a:r>
            <a:endParaRPr lang="en-US" sz="160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8213718" y="1506265"/>
            <a:ext cx="1080654" cy="415637"/>
          </a:xfrm>
          <a:prstGeom prst="rect">
            <a:avLst/>
          </a:prstGeom>
          <a:solidFill>
            <a:schemeClr val="bg1">
              <a:alpha val="0"/>
            </a:schemeClr>
          </a:solidFill>
          <a:ln cap="rnd">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n w="0"/>
                <a:solidFill>
                  <a:schemeClr val="tx1"/>
                </a:solidFill>
                <a:effectLst>
                  <a:outerShdw blurRad="38100" dist="19050" dir="2700000" algn="tl" rotWithShape="0">
                    <a:schemeClr val="dk1">
                      <a:alpha val="40000"/>
                    </a:schemeClr>
                  </a:outerShdw>
                </a:effectLst>
              </a:rPr>
              <a:t>Result</a:t>
            </a:r>
            <a:endParaRPr lang="en-US" sz="1600" dirty="0">
              <a:ln w="0"/>
              <a:solidFill>
                <a:schemeClr val="tx1"/>
              </a:solidFill>
              <a:effectLst>
                <a:outerShdw blurRad="38100" dist="19050" dir="2700000" algn="tl" rotWithShape="0">
                  <a:schemeClr val="dk1">
                    <a:alpha val="40000"/>
                  </a:schemeClr>
                </a:outerShdw>
              </a:effectLst>
            </a:endParaRPr>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51920" y="0"/>
            <a:ext cx="640080" cy="640080"/>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851" y="18010"/>
            <a:ext cx="637313" cy="637313"/>
          </a:xfrm>
          <a:prstGeom prst="rect">
            <a:avLst/>
          </a:prstGeom>
        </p:spPr>
      </p:pic>
    </p:spTree>
    <p:extLst>
      <p:ext uri="{BB962C8B-B14F-4D97-AF65-F5344CB8AC3E}">
        <p14:creationId xmlns:p14="http://schemas.microsoft.com/office/powerpoint/2010/main" val="2287076874"/>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Rectangle 6"/>
          <p:cNvSpPr/>
          <p:nvPr/>
        </p:nvSpPr>
        <p:spPr>
          <a:xfrm>
            <a:off x="1343891" y="1620983"/>
            <a:ext cx="4696691" cy="3380508"/>
          </a:xfrm>
          <a:prstGeom prst="rect">
            <a:avLst/>
          </a:prstGeom>
          <a:solidFill>
            <a:schemeClr val="bg1">
              <a:alpha val="0"/>
            </a:schemeClr>
          </a:solidFill>
          <a:ln cap="rnd">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0"/>
              </a:spcBef>
              <a:spcAft>
                <a:spcPts val="600"/>
              </a:spcAft>
            </a:pPr>
            <a:r>
              <a:rPr lang="en-US" sz="1600" dirty="0">
                <a:ln w="0"/>
                <a:solidFill>
                  <a:schemeClr val="tx1"/>
                </a:solidFill>
                <a:effectLst>
                  <a:outerShdw blurRad="38100" dist="19050" dir="2700000" algn="tl" rotWithShape="0">
                    <a:schemeClr val="dk1">
                      <a:alpha val="40000"/>
                    </a:schemeClr>
                  </a:outerShdw>
                </a:effectLst>
              </a:rPr>
              <a:t>- In 2021, AtliQ Hardware placed a primary emphasis on extending its footprint in the accessories market, unveiling a total of 34 new accessory products.</a:t>
            </a:r>
          </a:p>
          <a:p>
            <a:pPr>
              <a:spcBef>
                <a:spcPts val="600"/>
              </a:spcBef>
              <a:spcAft>
                <a:spcPts val="600"/>
              </a:spcAft>
            </a:pPr>
            <a:r>
              <a:rPr lang="en-US" sz="1600" dirty="0">
                <a:ln w="0"/>
                <a:solidFill>
                  <a:schemeClr val="tx1"/>
                </a:solidFill>
                <a:effectLst>
                  <a:outerShdw blurRad="38100" dist="19050" dir="2700000" algn="tl" rotWithShape="0">
                    <a:schemeClr val="dk1">
                      <a:alpha val="40000"/>
                    </a:schemeClr>
                  </a:outerShdw>
                </a:effectLst>
              </a:rPr>
              <a:t>- These insights suggest a general trend of product portfolio growth, particularly in the "Accessories" and "Notebook" segments, indicating a strategy to cater to a broader range of customer preferences.</a:t>
            </a:r>
          </a:p>
          <a:p>
            <a:pPr>
              <a:spcBef>
                <a:spcPts val="600"/>
              </a:spcBef>
              <a:spcAft>
                <a:spcPts val="600"/>
              </a:spcAft>
            </a:pPr>
            <a:r>
              <a:rPr lang="en-US" sz="1600" dirty="0">
                <a:ln w="0"/>
                <a:solidFill>
                  <a:schemeClr val="tx1"/>
                </a:solidFill>
                <a:effectLst>
                  <a:outerShdw blurRad="38100" dist="19050" dir="2700000" algn="tl" rotWithShape="0">
                    <a:schemeClr val="dk1">
                      <a:alpha val="40000"/>
                    </a:schemeClr>
                  </a:outerShdw>
                </a:effectLst>
              </a:rPr>
              <a:t>- This strategic approach reflects AtliQ Hardware's commitment to adapt to evolving consumer demands and enhance its market competitiveness.</a:t>
            </a:r>
            <a:endParaRPr lang="en-US" sz="1600" dirty="0">
              <a:ln w="0"/>
              <a:solidFill>
                <a:schemeClr val="tx1"/>
              </a:solidFill>
              <a:effectLst>
                <a:outerShdw blurRad="38100" dist="19050" dir="2700000" algn="tl" rotWithShape="0">
                  <a:schemeClr val="dk1">
                    <a:alpha val="40000"/>
                  </a:schemeClr>
                </a:outerShdw>
              </a:effectLst>
            </a:endParaRPr>
          </a:p>
        </p:txBody>
      </p:sp>
      <p:graphicFrame>
        <p:nvGraphicFramePr>
          <p:cNvPr id="6" name="Chart 5">
            <a:extLst>
              <a:ext uri="{FF2B5EF4-FFF2-40B4-BE49-F238E27FC236}">
                <a16:creationId xmlns:a16="http://schemas.microsoft.com/office/drawing/2014/main" id="{8F91229A-66A7-CB46-3AD1-2B55D1D9772D}"/>
              </a:ext>
            </a:extLst>
          </p:cNvPr>
          <p:cNvGraphicFramePr/>
          <p:nvPr>
            <p:extLst>
              <p:ext uri="{D42A27DB-BD31-4B8C-83A1-F6EECF244321}">
                <p14:modId xmlns:p14="http://schemas.microsoft.com/office/powerpoint/2010/main" val="2512009635"/>
              </p:ext>
            </p:extLst>
          </p:nvPr>
        </p:nvGraphicFramePr>
        <p:xfrm>
          <a:off x="5832764" y="997527"/>
          <a:ext cx="5791200" cy="4793673"/>
        </p:xfrm>
        <a:graphic>
          <a:graphicData uri="http://schemas.openxmlformats.org/drawingml/2006/chart">
            <c:chart xmlns:c="http://schemas.openxmlformats.org/drawingml/2006/chart" xmlns:r="http://schemas.openxmlformats.org/officeDocument/2006/relationships" r:id="rId3"/>
          </a:graphicData>
        </a:graphic>
      </p:graphicFrame>
      <p:sp>
        <p:nvSpPr>
          <p:cNvPr id="10" name="Rectangle 9"/>
          <p:cNvSpPr/>
          <p:nvPr/>
        </p:nvSpPr>
        <p:spPr>
          <a:xfrm>
            <a:off x="3151909" y="997526"/>
            <a:ext cx="1080654" cy="415637"/>
          </a:xfrm>
          <a:prstGeom prst="rect">
            <a:avLst/>
          </a:prstGeom>
          <a:solidFill>
            <a:schemeClr val="bg1">
              <a:alpha val="0"/>
            </a:schemeClr>
          </a:solidFill>
          <a:ln cap="rnd">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n w="0"/>
                <a:solidFill>
                  <a:schemeClr val="tx1"/>
                </a:solidFill>
                <a:effectLst>
                  <a:outerShdw blurRad="38100" dist="19050" dir="2700000" algn="tl" rotWithShape="0">
                    <a:schemeClr val="dk1">
                      <a:alpha val="40000"/>
                    </a:schemeClr>
                  </a:outerShdw>
                </a:effectLst>
              </a:rPr>
              <a:t>Insights</a:t>
            </a:r>
            <a:endParaRPr lang="en-US" sz="1600" dirty="0">
              <a:ln w="0"/>
              <a:solidFill>
                <a:schemeClr val="tx1"/>
              </a:solidFill>
              <a:effectLst>
                <a:outerShdw blurRad="38100" dist="19050" dir="2700000" algn="tl" rotWithShape="0">
                  <a:schemeClr val="dk1">
                    <a:alpha val="40000"/>
                  </a:schemeClr>
                </a:outerShdw>
              </a:effectLst>
            </a:endParaRPr>
          </a:p>
        </p:txBody>
      </p:sp>
      <p:sp>
        <p:nvSpPr>
          <p:cNvPr id="11" name="Rectangle 10"/>
          <p:cNvSpPr/>
          <p:nvPr/>
        </p:nvSpPr>
        <p:spPr>
          <a:xfrm>
            <a:off x="7716982" y="997525"/>
            <a:ext cx="2022764" cy="415637"/>
          </a:xfrm>
          <a:prstGeom prst="rect">
            <a:avLst/>
          </a:prstGeom>
          <a:solidFill>
            <a:schemeClr val="bg1">
              <a:alpha val="0"/>
            </a:schemeClr>
          </a:solidFill>
          <a:ln cap="rnd">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n w="0"/>
                <a:solidFill>
                  <a:schemeClr val="tx1"/>
                </a:solidFill>
                <a:effectLst>
                  <a:outerShdw blurRad="38100" dist="19050" dir="2700000" algn="tl" rotWithShape="0">
                    <a:schemeClr val="dk1">
                      <a:alpha val="40000"/>
                    </a:schemeClr>
                  </a:outerShdw>
                </a:effectLst>
              </a:rPr>
              <a:t>Representation</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51920" y="0"/>
            <a:ext cx="640080" cy="640080"/>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851" y="18010"/>
            <a:ext cx="637313" cy="637313"/>
          </a:xfrm>
          <a:prstGeom prst="rect">
            <a:avLst/>
          </a:prstGeom>
        </p:spPr>
      </p:pic>
    </p:spTree>
    <p:extLst>
      <p:ext uri="{BB962C8B-B14F-4D97-AF65-F5344CB8AC3E}">
        <p14:creationId xmlns:p14="http://schemas.microsoft.com/office/powerpoint/2010/main" val="1894509279"/>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2387" y="2038142"/>
            <a:ext cx="4449179" cy="3131829"/>
          </a:xfrm>
          <a:prstGeom prst="rect">
            <a:avLst/>
          </a:prstGeom>
          <a:ln>
            <a:noFill/>
          </a:ln>
          <a:effectLst>
            <a:outerShdw blurRad="292100" dist="139700" dir="2700000" algn="tl" rotWithShape="0">
              <a:srgbClr val="333333">
                <a:alpha val="65000"/>
              </a:srgbClr>
            </a:outerShdw>
          </a:effectLst>
        </p:spPr>
      </p:pic>
      <p:sp>
        <p:nvSpPr>
          <p:cNvPr id="3" name="Rectangle 2"/>
          <p:cNvSpPr/>
          <p:nvPr/>
        </p:nvSpPr>
        <p:spPr>
          <a:xfrm>
            <a:off x="1222387" y="820464"/>
            <a:ext cx="8853054" cy="594223"/>
          </a:xfrm>
          <a:prstGeom prst="rect">
            <a:avLst/>
          </a:prstGeom>
          <a:solidFill>
            <a:schemeClr val="bg1">
              <a:alpha val="0"/>
            </a:schemeClr>
          </a:solidFill>
          <a:ln cap="rnd">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ln w="0"/>
                <a:solidFill>
                  <a:schemeClr val="tx1"/>
                </a:solidFill>
                <a:effectLst>
                  <a:outerShdw blurRad="38100" dist="19050" dir="2700000" algn="tl" rotWithShape="0">
                    <a:schemeClr val="dk1">
                      <a:alpha val="40000"/>
                    </a:schemeClr>
                  </a:outerShdw>
                </a:effectLst>
              </a:rPr>
              <a:t>Q5. Get </a:t>
            </a:r>
            <a:r>
              <a:rPr lang="en-US" sz="1600" dirty="0">
                <a:ln w="0"/>
                <a:solidFill>
                  <a:schemeClr val="tx1"/>
                </a:solidFill>
                <a:effectLst>
                  <a:outerShdw blurRad="38100" dist="19050" dir="2700000" algn="tl" rotWithShape="0">
                    <a:schemeClr val="dk1">
                      <a:alpha val="40000"/>
                    </a:schemeClr>
                  </a:outerShdw>
                </a:effectLst>
              </a:rPr>
              <a:t>the products that have the highest and lowest manufacturing costs.</a:t>
            </a: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46017" y="2038142"/>
            <a:ext cx="3446040" cy="1081356"/>
          </a:xfrm>
          <a:prstGeom prst="rect">
            <a:avLst/>
          </a:prstGeom>
          <a:ln>
            <a:noFill/>
          </a:ln>
          <a:effectLst>
            <a:outerShdw blurRad="292100" dist="139700" dir="2700000" algn="tl" rotWithShape="0">
              <a:srgbClr val="333333">
                <a:alpha val="65000"/>
              </a:srgbClr>
            </a:outerShdw>
          </a:effectLst>
        </p:spPr>
      </p:pic>
      <p:sp>
        <p:nvSpPr>
          <p:cNvPr id="8" name="Rectangle 7"/>
          <p:cNvSpPr/>
          <p:nvPr/>
        </p:nvSpPr>
        <p:spPr>
          <a:xfrm>
            <a:off x="2663538" y="1518596"/>
            <a:ext cx="1080654" cy="415637"/>
          </a:xfrm>
          <a:prstGeom prst="rect">
            <a:avLst/>
          </a:prstGeom>
          <a:solidFill>
            <a:schemeClr val="bg1">
              <a:alpha val="0"/>
            </a:schemeClr>
          </a:solidFill>
          <a:ln cap="rnd">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n w="0"/>
                <a:solidFill>
                  <a:schemeClr val="tx1"/>
                </a:solidFill>
                <a:effectLst>
                  <a:outerShdw blurRad="38100" dist="19050" dir="2700000" algn="tl" rotWithShape="0">
                    <a:schemeClr val="dk1">
                      <a:alpha val="40000"/>
                    </a:schemeClr>
                  </a:outerShdw>
                </a:effectLst>
              </a:rPr>
              <a:t>Query</a:t>
            </a:r>
            <a:endParaRPr lang="en-US" sz="160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8028710" y="1518596"/>
            <a:ext cx="1080654" cy="415637"/>
          </a:xfrm>
          <a:prstGeom prst="rect">
            <a:avLst/>
          </a:prstGeom>
          <a:solidFill>
            <a:schemeClr val="bg1">
              <a:alpha val="0"/>
            </a:schemeClr>
          </a:solidFill>
          <a:ln cap="rnd">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n w="0"/>
                <a:solidFill>
                  <a:schemeClr val="tx1"/>
                </a:solidFill>
                <a:effectLst>
                  <a:outerShdw blurRad="38100" dist="19050" dir="2700000" algn="tl" rotWithShape="0">
                    <a:schemeClr val="dk1">
                      <a:alpha val="40000"/>
                    </a:schemeClr>
                  </a:outerShdw>
                </a:effectLst>
              </a:rPr>
              <a:t>Result</a:t>
            </a:r>
            <a:endParaRPr lang="en-US" sz="1600" dirty="0">
              <a:ln w="0"/>
              <a:solidFill>
                <a:schemeClr val="tx1"/>
              </a:solidFill>
              <a:effectLst>
                <a:outerShdw blurRad="38100" dist="19050" dir="2700000" algn="tl" rotWithShape="0">
                  <a:schemeClr val="dk1">
                    <a:alpha val="40000"/>
                  </a:schemeClr>
                </a:outerShdw>
              </a:effectLst>
            </a:endParaRPr>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51920" y="0"/>
            <a:ext cx="640080" cy="640080"/>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851" y="18010"/>
            <a:ext cx="637313" cy="637313"/>
          </a:xfrm>
          <a:prstGeom prst="rect">
            <a:avLst/>
          </a:prstGeom>
        </p:spPr>
      </p:pic>
    </p:spTree>
    <p:extLst>
      <p:ext uri="{BB962C8B-B14F-4D97-AF65-F5344CB8AC3E}">
        <p14:creationId xmlns:p14="http://schemas.microsoft.com/office/powerpoint/2010/main" val="3499343423"/>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a:solidFill>
            <a:schemeClr val="bg1">
              <a:alpha val="0"/>
            </a:schemeClr>
          </a:solidFill>
          <a:ln cap="rnd">
            <a:solidFill>
              <a:schemeClr val="bg1">
                <a:alpha val="0"/>
              </a:schemeClr>
            </a:solidFill>
          </a:ln>
        </p:spPr>
      </p:pic>
      <p:sp>
        <p:nvSpPr>
          <p:cNvPr id="7" name="Rectangle 6"/>
          <p:cNvSpPr/>
          <p:nvPr/>
        </p:nvSpPr>
        <p:spPr>
          <a:xfrm>
            <a:off x="1343890" y="1620983"/>
            <a:ext cx="4488873" cy="2493815"/>
          </a:xfrm>
          <a:prstGeom prst="rect">
            <a:avLst/>
          </a:prstGeom>
          <a:solidFill>
            <a:schemeClr val="bg1">
              <a:alpha val="0"/>
            </a:schemeClr>
          </a:solidFill>
          <a:ln cap="rnd">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0"/>
              </a:spcBef>
              <a:spcAft>
                <a:spcPts val="600"/>
              </a:spcAft>
            </a:pPr>
            <a:r>
              <a:rPr lang="en-US" sz="1600" dirty="0">
                <a:ln w="0"/>
                <a:solidFill>
                  <a:schemeClr val="tx1"/>
                </a:solidFill>
                <a:effectLst>
                  <a:outerShdw blurRad="38100" dist="19050" dir="2700000" algn="tl" rotWithShape="0">
                    <a:schemeClr val="dk1">
                      <a:alpha val="40000"/>
                    </a:schemeClr>
                  </a:outerShdw>
                </a:effectLst>
              </a:rPr>
              <a:t>- The product with the maximum manufacturing cost is AQ Home Allin1 Gen2.</a:t>
            </a:r>
          </a:p>
          <a:p>
            <a:pPr>
              <a:spcBef>
                <a:spcPts val="600"/>
              </a:spcBef>
              <a:spcAft>
                <a:spcPts val="600"/>
              </a:spcAft>
            </a:pPr>
            <a:r>
              <a:rPr lang="en-US" sz="1600" dirty="0">
                <a:ln w="0"/>
                <a:solidFill>
                  <a:schemeClr val="tx1"/>
                </a:solidFill>
                <a:effectLst>
                  <a:outerShdw blurRad="38100" dist="19050" dir="2700000" algn="tl" rotWithShape="0">
                    <a:schemeClr val="dk1">
                      <a:alpha val="40000"/>
                    </a:schemeClr>
                  </a:outerShdw>
                </a:effectLst>
              </a:rPr>
              <a:t>- Conversely, the product with the minimum manufacturing cost is AQ Master Wired X1 MS.</a:t>
            </a:r>
          </a:p>
          <a:p>
            <a:pPr>
              <a:spcBef>
                <a:spcPts val="600"/>
              </a:spcBef>
              <a:spcAft>
                <a:spcPts val="600"/>
              </a:spcAft>
            </a:pPr>
            <a:r>
              <a:rPr lang="en-US" sz="1600" dirty="0">
                <a:ln w="0"/>
                <a:solidFill>
                  <a:schemeClr val="tx1"/>
                </a:solidFill>
                <a:effectLst>
                  <a:outerShdw blurRad="38100" dist="19050" dir="2700000" algn="tl" rotWithShape="0">
                    <a:schemeClr val="dk1">
                      <a:alpha val="40000"/>
                    </a:schemeClr>
                  </a:outerShdw>
                </a:effectLst>
              </a:rPr>
              <a:t>- These insights provide valuable data for optimizing production processes and pricing strategies to maximize profitability and competitiveness.</a:t>
            </a:r>
            <a:endParaRPr lang="en-US" sz="1600" dirty="0">
              <a:ln w="0"/>
              <a:solidFill>
                <a:schemeClr val="tx1"/>
              </a:solidFill>
              <a:effectLst>
                <a:outerShdw blurRad="38100" dist="19050" dir="2700000" algn="tl" rotWithShape="0">
                  <a:schemeClr val="dk1">
                    <a:alpha val="40000"/>
                  </a:schemeClr>
                </a:outerShdw>
              </a:effectLst>
            </a:endParaRPr>
          </a:p>
        </p:txBody>
      </p:sp>
      <p:pic>
        <p:nvPicPr>
          <p:cNvPr id="6" name="Picture 5" descr="A picture containing text, electronics, display&#10;&#10;Description automatically generated">
            <a:extLst>
              <a:ext uri="{FF2B5EF4-FFF2-40B4-BE49-F238E27FC236}">
                <a16:creationId xmlns:a16="http://schemas.microsoft.com/office/drawing/2014/main" id="{EE800004-7FFB-2D3B-AB64-6EE85823049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25674" y="1856510"/>
            <a:ext cx="1011381" cy="1011381"/>
          </a:xfrm>
          <a:prstGeom prst="rect">
            <a:avLst/>
          </a:prstGeom>
        </p:spPr>
      </p:pic>
      <p:pic>
        <p:nvPicPr>
          <p:cNvPr id="9" name="Picture 8" descr="Logo&#10;&#10;Description automatically generated">
            <a:extLst>
              <a:ext uri="{FF2B5EF4-FFF2-40B4-BE49-F238E27FC236}">
                <a16:creationId xmlns:a16="http://schemas.microsoft.com/office/drawing/2014/main" id="{E37E382C-EF51-2536-40B1-D8055582E02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V="1">
            <a:off x="8425674" y="3255817"/>
            <a:ext cx="1011381" cy="858981"/>
          </a:xfrm>
          <a:prstGeom prst="rect">
            <a:avLst/>
          </a:prstGeom>
        </p:spPr>
      </p:pic>
      <p:sp>
        <p:nvSpPr>
          <p:cNvPr id="11" name="Rectangle 10"/>
          <p:cNvSpPr/>
          <p:nvPr/>
        </p:nvSpPr>
        <p:spPr>
          <a:xfrm>
            <a:off x="3047999" y="1052946"/>
            <a:ext cx="1080654" cy="415637"/>
          </a:xfrm>
          <a:prstGeom prst="rect">
            <a:avLst/>
          </a:prstGeom>
          <a:solidFill>
            <a:schemeClr val="bg1">
              <a:alpha val="0"/>
            </a:schemeClr>
          </a:solidFill>
          <a:ln cap="rnd">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n w="0"/>
                <a:solidFill>
                  <a:schemeClr val="tx1"/>
                </a:solidFill>
                <a:effectLst>
                  <a:outerShdw blurRad="38100" dist="19050" dir="2700000" algn="tl" rotWithShape="0">
                    <a:schemeClr val="dk1">
                      <a:alpha val="40000"/>
                    </a:schemeClr>
                  </a:outerShdw>
                </a:effectLst>
              </a:rPr>
              <a:t>Insights</a:t>
            </a:r>
            <a:endParaRPr lang="en-US" sz="1600" dirty="0">
              <a:ln w="0"/>
              <a:solidFill>
                <a:schemeClr val="tx1"/>
              </a:solidFill>
              <a:effectLst>
                <a:outerShdw blurRad="38100" dist="19050" dir="2700000" algn="tl" rotWithShape="0">
                  <a:schemeClr val="dk1">
                    <a:alpha val="40000"/>
                  </a:schemeClr>
                </a:outerShdw>
              </a:effectLst>
            </a:endParaRPr>
          </a:p>
        </p:txBody>
      </p:sp>
      <p:sp>
        <p:nvSpPr>
          <p:cNvPr id="12" name="Rectangle 11"/>
          <p:cNvSpPr/>
          <p:nvPr/>
        </p:nvSpPr>
        <p:spPr>
          <a:xfrm>
            <a:off x="7919982" y="1052946"/>
            <a:ext cx="2022764" cy="415637"/>
          </a:xfrm>
          <a:prstGeom prst="rect">
            <a:avLst/>
          </a:prstGeom>
          <a:solidFill>
            <a:schemeClr val="bg1">
              <a:alpha val="0"/>
            </a:schemeClr>
          </a:solidFill>
          <a:ln cap="rnd">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n w="0"/>
                <a:solidFill>
                  <a:schemeClr val="tx1"/>
                </a:solidFill>
                <a:effectLst>
                  <a:outerShdw blurRad="38100" dist="19050" dir="2700000" algn="tl" rotWithShape="0">
                    <a:schemeClr val="dk1">
                      <a:alpha val="40000"/>
                    </a:schemeClr>
                  </a:outerShdw>
                </a:effectLst>
              </a:rPr>
              <a:t>Representation</a:t>
            </a:r>
          </a:p>
        </p:txBody>
      </p:sp>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51920" y="0"/>
            <a:ext cx="640080" cy="640080"/>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851" y="18010"/>
            <a:ext cx="637313" cy="637313"/>
          </a:xfrm>
          <a:prstGeom prst="rect">
            <a:avLst/>
          </a:prstGeom>
        </p:spPr>
      </p:pic>
    </p:spTree>
    <p:extLst>
      <p:ext uri="{BB962C8B-B14F-4D97-AF65-F5344CB8AC3E}">
        <p14:creationId xmlns:p14="http://schemas.microsoft.com/office/powerpoint/2010/main" val="3569909656"/>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5039" y="2117018"/>
            <a:ext cx="5526346" cy="2910193"/>
          </a:xfrm>
          <a:prstGeom prst="rect">
            <a:avLst/>
          </a:prstGeom>
          <a:ln>
            <a:noFill/>
          </a:ln>
          <a:effectLst>
            <a:outerShdw blurRad="292100" dist="139700" dir="2700000" algn="tl" rotWithShape="0">
              <a:srgbClr val="333333">
                <a:alpha val="65000"/>
              </a:srgbClr>
            </a:outerShdw>
          </a:effectLst>
        </p:spPr>
      </p:pic>
      <p:sp>
        <p:nvSpPr>
          <p:cNvPr id="3" name="Rectangle 2"/>
          <p:cNvSpPr/>
          <p:nvPr/>
        </p:nvSpPr>
        <p:spPr>
          <a:xfrm>
            <a:off x="1245039" y="806610"/>
            <a:ext cx="9574394" cy="608077"/>
          </a:xfrm>
          <a:prstGeom prst="rect">
            <a:avLst/>
          </a:prstGeom>
          <a:solidFill>
            <a:schemeClr val="bg1">
              <a:alpha val="0"/>
            </a:schemeClr>
          </a:solidFill>
          <a:ln cap="rnd">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ln w="0"/>
                <a:solidFill>
                  <a:schemeClr val="tx1"/>
                </a:solidFill>
                <a:effectLst>
                  <a:outerShdw blurRad="38100" dist="19050" dir="2700000" algn="tl" rotWithShape="0">
                    <a:schemeClr val="dk1">
                      <a:alpha val="40000"/>
                    </a:schemeClr>
                  </a:outerShdw>
                </a:effectLst>
              </a:rPr>
              <a:t>Q6. Generate </a:t>
            </a:r>
            <a:r>
              <a:rPr lang="en-US" sz="1600" dirty="0">
                <a:ln w="0"/>
                <a:solidFill>
                  <a:schemeClr val="tx1"/>
                </a:solidFill>
                <a:effectLst>
                  <a:outerShdw blurRad="38100" dist="19050" dir="2700000" algn="tl" rotWithShape="0">
                    <a:schemeClr val="dk1">
                      <a:alpha val="40000"/>
                    </a:schemeClr>
                  </a:outerShdw>
                </a:effectLst>
              </a:rPr>
              <a:t>a report which contains the top 5 customers who received an average high pre_invoice_discount_pct for the fiscal year 2021 and in the Indian market.</a:t>
            </a: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99294" y="2117018"/>
            <a:ext cx="3420139" cy="1981938"/>
          </a:xfrm>
          <a:prstGeom prst="rect">
            <a:avLst/>
          </a:prstGeom>
          <a:ln>
            <a:noFill/>
          </a:ln>
          <a:effectLst>
            <a:outerShdw blurRad="292100" dist="139700" dir="2700000" algn="tl" rotWithShape="0">
              <a:srgbClr val="333333">
                <a:alpha val="65000"/>
              </a:srgbClr>
            </a:outerShdw>
          </a:effectLst>
        </p:spPr>
      </p:pic>
      <p:sp>
        <p:nvSpPr>
          <p:cNvPr id="8" name="Rectangle 7"/>
          <p:cNvSpPr/>
          <p:nvPr/>
        </p:nvSpPr>
        <p:spPr>
          <a:xfrm>
            <a:off x="3467885" y="1558034"/>
            <a:ext cx="1080654" cy="415637"/>
          </a:xfrm>
          <a:prstGeom prst="rect">
            <a:avLst/>
          </a:prstGeom>
          <a:solidFill>
            <a:schemeClr val="bg1">
              <a:alpha val="0"/>
            </a:schemeClr>
          </a:solidFill>
          <a:ln cap="rnd">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n w="0"/>
                <a:solidFill>
                  <a:schemeClr val="tx1"/>
                </a:solidFill>
                <a:effectLst>
                  <a:outerShdw blurRad="38100" dist="19050" dir="2700000" algn="tl" rotWithShape="0">
                    <a:schemeClr val="dk1">
                      <a:alpha val="40000"/>
                    </a:schemeClr>
                  </a:outerShdw>
                </a:effectLst>
              </a:rPr>
              <a:t>Query</a:t>
            </a:r>
            <a:endParaRPr lang="en-US" sz="160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8569036" y="1558034"/>
            <a:ext cx="1080654" cy="415637"/>
          </a:xfrm>
          <a:prstGeom prst="rect">
            <a:avLst/>
          </a:prstGeom>
          <a:solidFill>
            <a:schemeClr val="bg1">
              <a:alpha val="0"/>
            </a:schemeClr>
          </a:solidFill>
          <a:ln cap="rnd">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n w="0"/>
                <a:solidFill>
                  <a:schemeClr val="tx1"/>
                </a:solidFill>
                <a:effectLst>
                  <a:outerShdw blurRad="38100" dist="19050" dir="2700000" algn="tl" rotWithShape="0">
                    <a:schemeClr val="dk1">
                      <a:alpha val="40000"/>
                    </a:schemeClr>
                  </a:outerShdw>
                </a:effectLst>
              </a:rPr>
              <a:t>Result</a:t>
            </a:r>
            <a:endParaRPr lang="en-US" sz="1600" dirty="0">
              <a:ln w="0"/>
              <a:solidFill>
                <a:schemeClr val="tx1"/>
              </a:solidFill>
              <a:effectLst>
                <a:outerShdw blurRad="38100" dist="19050" dir="2700000" algn="tl" rotWithShape="0">
                  <a:schemeClr val="dk1">
                    <a:alpha val="40000"/>
                  </a:schemeClr>
                </a:outerShdw>
              </a:effectLst>
            </a:endParaRPr>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51920" y="0"/>
            <a:ext cx="640080" cy="640080"/>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851" y="18010"/>
            <a:ext cx="637313" cy="637313"/>
          </a:xfrm>
          <a:prstGeom prst="rect">
            <a:avLst/>
          </a:prstGeom>
        </p:spPr>
      </p:pic>
    </p:spTree>
    <p:extLst>
      <p:ext uri="{BB962C8B-B14F-4D97-AF65-F5344CB8AC3E}">
        <p14:creationId xmlns:p14="http://schemas.microsoft.com/office/powerpoint/2010/main" val="3913089345"/>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Rectangle 6"/>
          <p:cNvSpPr/>
          <p:nvPr/>
        </p:nvSpPr>
        <p:spPr>
          <a:xfrm>
            <a:off x="1343889" y="1537855"/>
            <a:ext cx="4488873" cy="3158836"/>
          </a:xfrm>
          <a:prstGeom prst="rect">
            <a:avLst/>
          </a:prstGeom>
          <a:solidFill>
            <a:schemeClr val="bg1">
              <a:alpha val="0"/>
            </a:schemeClr>
          </a:solidFill>
          <a:ln cap="rnd">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0"/>
              </a:spcBef>
              <a:spcAft>
                <a:spcPts val="600"/>
              </a:spcAft>
            </a:pPr>
            <a:r>
              <a:rPr lang="en-US" sz="1600" dirty="0">
                <a:ln w="0"/>
                <a:solidFill>
                  <a:schemeClr val="tx1"/>
                </a:solidFill>
                <a:effectLst>
                  <a:outerShdw blurRad="38100" dist="19050" dir="2700000" algn="tl" rotWithShape="0">
                    <a:schemeClr val="dk1">
                      <a:alpha val="40000"/>
                    </a:schemeClr>
                  </a:outerShdw>
                </a:effectLst>
              </a:rPr>
              <a:t>- Flipkart maintains the status of being the most heavily discounted customer in the Indian market, boasting a pre-invoice discount percentage of 30.83%.</a:t>
            </a:r>
          </a:p>
          <a:p>
            <a:pPr>
              <a:spcBef>
                <a:spcPts val="600"/>
              </a:spcBef>
              <a:spcAft>
                <a:spcPts val="600"/>
              </a:spcAft>
            </a:pPr>
            <a:r>
              <a:rPr lang="en-US" sz="1600" dirty="0">
                <a:ln w="0"/>
                <a:solidFill>
                  <a:schemeClr val="tx1"/>
                </a:solidFill>
                <a:effectLst>
                  <a:outerShdw blurRad="38100" dist="19050" dir="2700000" algn="tl" rotWithShape="0">
                    <a:schemeClr val="dk1">
                      <a:alpha val="40000"/>
                    </a:schemeClr>
                  </a:outerShdw>
                </a:effectLst>
              </a:rPr>
              <a:t>- In 2021, AtliQ applied approximately equivalent pre-invoice discount percentages to each of its top 5 clients, ensuring fairness and consistency in discount offerings across its client base.</a:t>
            </a:r>
          </a:p>
          <a:p>
            <a:pPr>
              <a:spcBef>
                <a:spcPts val="600"/>
              </a:spcBef>
              <a:spcAft>
                <a:spcPts val="600"/>
              </a:spcAft>
            </a:pPr>
            <a:r>
              <a:rPr lang="en-US" sz="1600" dirty="0">
                <a:ln w="0"/>
                <a:solidFill>
                  <a:schemeClr val="tx1"/>
                </a:solidFill>
                <a:effectLst>
                  <a:outerShdw blurRad="38100" dist="19050" dir="2700000" algn="tl" rotWithShape="0">
                    <a:schemeClr val="dk1">
                      <a:alpha val="40000"/>
                    </a:schemeClr>
                  </a:outerShdw>
                </a:effectLst>
              </a:rPr>
              <a:t>- This strategic approach helps maintain strong relationships with key clients while also optimizing revenue generation and market competitiveness.</a:t>
            </a:r>
            <a:endParaRPr lang="en-US" sz="1600" dirty="0">
              <a:ln w="0"/>
              <a:solidFill>
                <a:schemeClr val="tx1"/>
              </a:solidFill>
              <a:effectLst>
                <a:outerShdw blurRad="38100" dist="19050" dir="2700000" algn="tl" rotWithShape="0">
                  <a:schemeClr val="dk1">
                    <a:alpha val="40000"/>
                  </a:schemeClr>
                </a:outerShdw>
              </a:effectLst>
            </a:endParaRPr>
          </a:p>
        </p:txBody>
      </p:sp>
      <p:graphicFrame>
        <p:nvGraphicFramePr>
          <p:cNvPr id="6" name="Chart 5">
            <a:extLst>
              <a:ext uri="{FF2B5EF4-FFF2-40B4-BE49-F238E27FC236}">
                <a16:creationId xmlns:a16="http://schemas.microsoft.com/office/drawing/2014/main" id="{5AFF9D43-43F2-41D7-A838-AB369A74BA50}"/>
              </a:ext>
            </a:extLst>
          </p:cNvPr>
          <p:cNvGraphicFramePr>
            <a:graphicFrameLocks/>
          </p:cNvGraphicFramePr>
          <p:nvPr>
            <p:extLst>
              <p:ext uri="{D42A27DB-BD31-4B8C-83A1-F6EECF244321}">
                <p14:modId xmlns:p14="http://schemas.microsoft.com/office/powerpoint/2010/main" val="901026035"/>
              </p:ext>
            </p:extLst>
          </p:nvPr>
        </p:nvGraphicFramePr>
        <p:xfrm>
          <a:off x="6511829" y="1537855"/>
          <a:ext cx="4910213" cy="4224271"/>
        </p:xfrm>
        <a:graphic>
          <a:graphicData uri="http://schemas.openxmlformats.org/drawingml/2006/chart">
            <c:chart xmlns:c="http://schemas.openxmlformats.org/drawingml/2006/chart" xmlns:r="http://schemas.openxmlformats.org/officeDocument/2006/relationships" r:id="rId3"/>
          </a:graphicData>
        </a:graphic>
      </p:graphicFrame>
      <p:sp>
        <p:nvSpPr>
          <p:cNvPr id="9" name="Rectangle 8"/>
          <p:cNvSpPr/>
          <p:nvPr/>
        </p:nvSpPr>
        <p:spPr>
          <a:xfrm>
            <a:off x="3047998" y="983669"/>
            <a:ext cx="1080654" cy="415637"/>
          </a:xfrm>
          <a:prstGeom prst="rect">
            <a:avLst/>
          </a:prstGeom>
          <a:solidFill>
            <a:schemeClr val="bg1">
              <a:alpha val="0"/>
            </a:schemeClr>
          </a:solidFill>
          <a:ln cap="rnd">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n w="0"/>
                <a:solidFill>
                  <a:schemeClr val="tx1"/>
                </a:solidFill>
                <a:effectLst>
                  <a:outerShdw blurRad="38100" dist="19050" dir="2700000" algn="tl" rotWithShape="0">
                    <a:schemeClr val="dk1">
                      <a:alpha val="40000"/>
                    </a:schemeClr>
                  </a:outerShdw>
                </a:effectLst>
              </a:rPr>
              <a:t>Insights</a:t>
            </a:r>
            <a:endParaRPr lang="en-US" sz="1600" dirty="0">
              <a:ln w="0"/>
              <a:solidFill>
                <a:schemeClr val="tx1"/>
              </a:solidFill>
              <a:effectLst>
                <a:outerShdw blurRad="38100" dist="19050" dir="2700000" algn="tl" rotWithShape="0">
                  <a:schemeClr val="dk1">
                    <a:alpha val="40000"/>
                  </a:schemeClr>
                </a:outerShdw>
              </a:effectLst>
            </a:endParaRPr>
          </a:p>
        </p:txBody>
      </p:sp>
      <p:sp>
        <p:nvSpPr>
          <p:cNvPr id="11" name="Rectangle 10"/>
          <p:cNvSpPr/>
          <p:nvPr/>
        </p:nvSpPr>
        <p:spPr>
          <a:xfrm>
            <a:off x="7955553" y="983669"/>
            <a:ext cx="2022764" cy="415637"/>
          </a:xfrm>
          <a:prstGeom prst="rect">
            <a:avLst/>
          </a:prstGeom>
          <a:solidFill>
            <a:schemeClr val="bg1">
              <a:alpha val="0"/>
            </a:schemeClr>
          </a:solidFill>
          <a:ln cap="rnd">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n w="0"/>
                <a:solidFill>
                  <a:schemeClr val="tx1"/>
                </a:solidFill>
                <a:effectLst>
                  <a:outerShdw blurRad="38100" dist="19050" dir="2700000" algn="tl" rotWithShape="0">
                    <a:schemeClr val="dk1">
                      <a:alpha val="40000"/>
                    </a:schemeClr>
                  </a:outerShdw>
                </a:effectLst>
              </a:rPr>
              <a:t>Representation</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51920" y="0"/>
            <a:ext cx="640080" cy="640080"/>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851" y="18010"/>
            <a:ext cx="637313" cy="637313"/>
          </a:xfrm>
          <a:prstGeom prst="rect">
            <a:avLst/>
          </a:prstGeom>
        </p:spPr>
      </p:pic>
    </p:spTree>
    <p:extLst>
      <p:ext uri="{BB962C8B-B14F-4D97-AF65-F5344CB8AC3E}">
        <p14:creationId xmlns:p14="http://schemas.microsoft.com/office/powerpoint/2010/main" val="436764401"/>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ctangle 2"/>
          <p:cNvSpPr/>
          <p:nvPr/>
        </p:nvSpPr>
        <p:spPr>
          <a:xfrm>
            <a:off x="1245039" y="785619"/>
            <a:ext cx="9353901" cy="689058"/>
          </a:xfrm>
          <a:prstGeom prst="rect">
            <a:avLst/>
          </a:prstGeom>
          <a:solidFill>
            <a:schemeClr val="bg1">
              <a:alpha val="0"/>
            </a:schemeClr>
          </a:solidFill>
          <a:ln cap="rnd">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ln w="0"/>
                <a:solidFill>
                  <a:schemeClr val="tx1"/>
                </a:solidFill>
                <a:effectLst>
                  <a:outerShdw blurRad="38100" dist="19050" dir="2700000" algn="tl" rotWithShape="0">
                    <a:schemeClr val="dk1">
                      <a:alpha val="40000"/>
                    </a:schemeClr>
                  </a:outerShdw>
                </a:effectLst>
              </a:rPr>
              <a:t>Q7. Get </a:t>
            </a:r>
            <a:r>
              <a:rPr lang="en-US" sz="1600" dirty="0">
                <a:ln w="0"/>
                <a:solidFill>
                  <a:schemeClr val="tx1"/>
                </a:solidFill>
                <a:effectLst>
                  <a:outerShdw blurRad="38100" dist="19050" dir="2700000" algn="tl" rotWithShape="0">
                    <a:schemeClr val="dk1">
                      <a:alpha val="40000"/>
                    </a:schemeClr>
                  </a:outerShdw>
                </a:effectLst>
              </a:rPr>
              <a:t>the complete report of the Gross sales amount for the customer “AtliQ Exclusive” for each month. </a:t>
            </a:r>
            <a:r>
              <a:rPr lang="en-US" sz="1600" dirty="0">
                <a:ln w="0"/>
                <a:solidFill>
                  <a:schemeClr val="tx1"/>
                </a:solidFill>
                <a:effectLst>
                  <a:outerShdw blurRad="38100" dist="19050" dir="2700000" algn="tl" rotWithShape="0">
                    <a:schemeClr val="dk1">
                      <a:alpha val="40000"/>
                    </a:schemeClr>
                  </a:outerShdw>
                </a:effectLst>
              </a:rPr>
              <a:t>This analysis helps to get an idea of low and high-performing months and take strategic decisions.</a:t>
            </a:r>
          </a:p>
        </p:txBody>
      </p:sp>
      <p:pic>
        <p:nvPicPr>
          <p:cNvPr id="6" name="object 5"/>
          <p:cNvPicPr/>
          <p:nvPr/>
        </p:nvPicPr>
        <p:blipFill>
          <a:blip r:embed="rId3" cstate="print"/>
          <a:stretch>
            <a:fillRect/>
          </a:stretch>
        </p:blipFill>
        <p:spPr>
          <a:xfrm>
            <a:off x="1245039" y="2139068"/>
            <a:ext cx="5280452" cy="4054541"/>
          </a:xfrm>
          <a:prstGeom prst="rect">
            <a:avLst/>
          </a:prstGeom>
        </p:spPr>
      </p:pic>
      <p:pic>
        <p:nvPicPr>
          <p:cNvPr id="7" name="object 6"/>
          <p:cNvPicPr/>
          <p:nvPr/>
        </p:nvPicPr>
        <p:blipFill>
          <a:blip r:embed="rId4" cstate="print"/>
          <a:stretch>
            <a:fillRect/>
          </a:stretch>
        </p:blipFill>
        <p:spPr>
          <a:xfrm>
            <a:off x="7131840" y="2139068"/>
            <a:ext cx="3467100" cy="3735533"/>
          </a:xfrm>
          <a:prstGeom prst="rect">
            <a:avLst/>
          </a:prstGeom>
        </p:spPr>
      </p:pic>
      <p:sp>
        <p:nvSpPr>
          <p:cNvPr id="9" name="Rectangle 8"/>
          <p:cNvSpPr/>
          <p:nvPr/>
        </p:nvSpPr>
        <p:spPr>
          <a:xfrm>
            <a:off x="3344938" y="1599054"/>
            <a:ext cx="1080654" cy="415637"/>
          </a:xfrm>
          <a:prstGeom prst="rect">
            <a:avLst/>
          </a:prstGeom>
          <a:solidFill>
            <a:schemeClr val="bg1">
              <a:alpha val="0"/>
            </a:schemeClr>
          </a:solidFill>
          <a:ln cap="rnd">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n w="0"/>
                <a:solidFill>
                  <a:schemeClr val="tx1"/>
                </a:solidFill>
                <a:effectLst>
                  <a:outerShdw blurRad="38100" dist="19050" dir="2700000" algn="tl" rotWithShape="0">
                    <a:schemeClr val="dk1">
                      <a:alpha val="40000"/>
                    </a:schemeClr>
                  </a:outerShdw>
                </a:effectLst>
              </a:rPr>
              <a:t>Query</a:t>
            </a:r>
            <a:endParaRPr lang="en-US" sz="1600" dirty="0">
              <a:ln w="0"/>
              <a:solidFill>
                <a:schemeClr val="tx1"/>
              </a:solidFill>
              <a:effectLst>
                <a:outerShdw blurRad="38100" dist="19050" dir="2700000" algn="tl" rotWithShape="0">
                  <a:schemeClr val="dk1">
                    <a:alpha val="40000"/>
                  </a:schemeClr>
                </a:outerShdw>
              </a:effectLst>
            </a:endParaRPr>
          </a:p>
        </p:txBody>
      </p:sp>
      <p:sp>
        <p:nvSpPr>
          <p:cNvPr id="10" name="Rectangle 9"/>
          <p:cNvSpPr/>
          <p:nvPr/>
        </p:nvSpPr>
        <p:spPr>
          <a:xfrm>
            <a:off x="8325063" y="1599053"/>
            <a:ext cx="1080654" cy="415637"/>
          </a:xfrm>
          <a:prstGeom prst="rect">
            <a:avLst/>
          </a:prstGeom>
          <a:solidFill>
            <a:schemeClr val="bg1">
              <a:alpha val="0"/>
            </a:schemeClr>
          </a:solidFill>
          <a:ln cap="rnd">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n w="0"/>
                <a:solidFill>
                  <a:schemeClr val="tx1"/>
                </a:solidFill>
                <a:effectLst>
                  <a:outerShdw blurRad="38100" dist="19050" dir="2700000" algn="tl" rotWithShape="0">
                    <a:schemeClr val="dk1">
                      <a:alpha val="40000"/>
                    </a:schemeClr>
                  </a:outerShdw>
                </a:effectLst>
              </a:rPr>
              <a:t>Result</a:t>
            </a:r>
            <a:endParaRPr lang="en-US" sz="1600" dirty="0">
              <a:ln w="0"/>
              <a:solidFill>
                <a:schemeClr val="tx1"/>
              </a:solidFill>
              <a:effectLst>
                <a:outerShdw blurRad="38100" dist="19050" dir="2700000" algn="tl" rotWithShape="0">
                  <a:schemeClr val="dk1">
                    <a:alpha val="40000"/>
                  </a:schemeClr>
                </a:outerShdw>
              </a:effectLst>
            </a:endParaRPr>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51920" y="0"/>
            <a:ext cx="640080" cy="640080"/>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851" y="18010"/>
            <a:ext cx="637313" cy="637313"/>
          </a:xfrm>
          <a:prstGeom prst="rect">
            <a:avLst/>
          </a:prstGeom>
        </p:spPr>
      </p:pic>
    </p:spTree>
    <p:extLst>
      <p:ext uri="{BB962C8B-B14F-4D97-AF65-F5344CB8AC3E}">
        <p14:creationId xmlns:p14="http://schemas.microsoft.com/office/powerpoint/2010/main" val="4284551585"/>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Rectangle 6"/>
          <p:cNvSpPr/>
          <p:nvPr/>
        </p:nvSpPr>
        <p:spPr>
          <a:xfrm>
            <a:off x="1219200" y="844699"/>
            <a:ext cx="10350652" cy="1762937"/>
          </a:xfrm>
          <a:prstGeom prst="rect">
            <a:avLst/>
          </a:prstGeom>
          <a:solidFill>
            <a:schemeClr val="bg1">
              <a:alpha val="0"/>
            </a:schemeClr>
          </a:solidFill>
          <a:ln cap="rnd">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0"/>
              </a:spcBef>
              <a:spcAft>
                <a:spcPts val="600"/>
              </a:spcAft>
            </a:pPr>
            <a:r>
              <a:rPr lang="en-US" sz="1600" dirty="0">
                <a:ln w="0"/>
                <a:solidFill>
                  <a:schemeClr val="tx1"/>
                </a:solidFill>
                <a:effectLst>
                  <a:outerShdw blurRad="38100" dist="19050" dir="2700000" algn="tl" rotWithShape="0">
                    <a:schemeClr val="dk1">
                      <a:alpha val="40000"/>
                    </a:schemeClr>
                  </a:outerShdw>
                </a:effectLst>
              </a:rPr>
              <a:t>- AtliQ Exclusive achieved its peak sales in November 2020, while March 2020 marked the lowest point in sales.</a:t>
            </a:r>
          </a:p>
          <a:p>
            <a:pPr>
              <a:spcBef>
                <a:spcPts val="600"/>
              </a:spcBef>
              <a:spcAft>
                <a:spcPts val="600"/>
              </a:spcAft>
            </a:pPr>
            <a:r>
              <a:rPr lang="en-US" sz="1600" dirty="0">
                <a:ln w="0"/>
                <a:solidFill>
                  <a:schemeClr val="tx1"/>
                </a:solidFill>
                <a:effectLst>
                  <a:outerShdw blurRad="38100" dist="19050" dir="2700000" algn="tl" rotWithShape="0">
                    <a:schemeClr val="dk1">
                      <a:alpha val="40000"/>
                    </a:schemeClr>
                  </a:outerShdw>
                </a:effectLst>
              </a:rPr>
              <a:t>- The decrease in sales from March to August can be linked to the repercussions of COVID-19, reflecting the pandemic's impact on business operations.</a:t>
            </a:r>
          </a:p>
          <a:p>
            <a:pPr>
              <a:spcBef>
                <a:spcPts val="600"/>
              </a:spcBef>
              <a:spcAft>
                <a:spcPts val="600"/>
              </a:spcAft>
            </a:pPr>
            <a:r>
              <a:rPr lang="en-US" sz="1600" dirty="0">
                <a:ln w="0"/>
                <a:solidFill>
                  <a:schemeClr val="tx1"/>
                </a:solidFill>
                <a:effectLst>
                  <a:outerShdw blurRad="38100" dist="19050" dir="2700000" algn="tl" rotWithShape="0">
                    <a:schemeClr val="dk1">
                      <a:alpha val="40000"/>
                    </a:schemeClr>
                  </a:outerShdw>
                </a:effectLst>
              </a:rPr>
              <a:t>- Nevertheless, there is a positive outlook as sales have steadily recovered post-pandemic, demonstrating resilience and surpassing the levels observed in 2020.</a:t>
            </a:r>
            <a:endParaRPr lang="en-US" sz="1600" dirty="0">
              <a:ln w="0"/>
              <a:solidFill>
                <a:schemeClr val="tx1"/>
              </a:solidFill>
              <a:effectLst>
                <a:outerShdw blurRad="38100" dist="19050" dir="2700000" algn="tl" rotWithShape="0">
                  <a:schemeClr val="dk1">
                    <a:alpha val="40000"/>
                  </a:schemeClr>
                </a:outerShdw>
              </a:effectLst>
            </a:endParaRPr>
          </a:p>
        </p:txBody>
      </p:sp>
      <p:pic>
        <p:nvPicPr>
          <p:cNvPr id="4" name="object 4"/>
          <p:cNvPicPr/>
          <p:nvPr/>
        </p:nvPicPr>
        <p:blipFill>
          <a:blip r:embed="rId3" cstate="print"/>
          <a:stretch>
            <a:fillRect/>
          </a:stretch>
        </p:blipFill>
        <p:spPr>
          <a:xfrm>
            <a:off x="1219200" y="3109099"/>
            <a:ext cx="10350652" cy="3247437"/>
          </a:xfrm>
          <a:prstGeom prst="rect">
            <a:avLst/>
          </a:prstGeom>
          <a:effectLst>
            <a:glow rad="76200">
              <a:schemeClr val="accent1">
                <a:alpha val="40000"/>
              </a:schemeClr>
            </a:glow>
          </a:effectLst>
        </p:spPr>
      </p:pic>
      <p:sp>
        <p:nvSpPr>
          <p:cNvPr id="9" name="Rectangle 8"/>
          <p:cNvSpPr/>
          <p:nvPr/>
        </p:nvSpPr>
        <p:spPr>
          <a:xfrm>
            <a:off x="5854199" y="402991"/>
            <a:ext cx="1080654" cy="415637"/>
          </a:xfrm>
          <a:prstGeom prst="rect">
            <a:avLst/>
          </a:prstGeom>
          <a:solidFill>
            <a:schemeClr val="bg1">
              <a:alpha val="0"/>
            </a:schemeClr>
          </a:solidFill>
          <a:ln cap="rnd">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n w="0"/>
                <a:solidFill>
                  <a:schemeClr val="tx1"/>
                </a:solidFill>
                <a:effectLst>
                  <a:outerShdw blurRad="38100" dist="19050" dir="2700000" algn="tl" rotWithShape="0">
                    <a:schemeClr val="dk1">
                      <a:alpha val="40000"/>
                    </a:schemeClr>
                  </a:outerShdw>
                </a:effectLst>
              </a:rPr>
              <a:t>Insights</a:t>
            </a:r>
            <a:endParaRPr lang="en-US" sz="1600" dirty="0">
              <a:ln w="0"/>
              <a:solidFill>
                <a:schemeClr val="tx1"/>
              </a:solidFill>
              <a:effectLst>
                <a:outerShdw blurRad="38100" dist="19050" dir="2700000" algn="tl" rotWithShape="0">
                  <a:schemeClr val="dk1">
                    <a:alpha val="40000"/>
                  </a:schemeClr>
                </a:outerShdw>
              </a:effectLst>
            </a:endParaRPr>
          </a:p>
        </p:txBody>
      </p:sp>
      <p:sp>
        <p:nvSpPr>
          <p:cNvPr id="10" name="Rectangle 9"/>
          <p:cNvSpPr/>
          <p:nvPr/>
        </p:nvSpPr>
        <p:spPr>
          <a:xfrm>
            <a:off x="5383144" y="2650549"/>
            <a:ext cx="2022764" cy="415637"/>
          </a:xfrm>
          <a:prstGeom prst="rect">
            <a:avLst/>
          </a:prstGeom>
          <a:solidFill>
            <a:schemeClr val="bg1">
              <a:alpha val="0"/>
            </a:schemeClr>
          </a:solidFill>
          <a:ln cap="rnd">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n w="0"/>
                <a:solidFill>
                  <a:schemeClr val="tx1"/>
                </a:solidFill>
                <a:effectLst>
                  <a:outerShdw blurRad="38100" dist="19050" dir="2700000" algn="tl" rotWithShape="0">
                    <a:schemeClr val="dk1">
                      <a:alpha val="40000"/>
                    </a:schemeClr>
                  </a:outerShdw>
                </a:effectLst>
              </a:rPr>
              <a:t>Representation</a:t>
            </a: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51920" y="0"/>
            <a:ext cx="640080" cy="640080"/>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851" y="18010"/>
            <a:ext cx="637313" cy="637313"/>
          </a:xfrm>
          <a:prstGeom prst="rect">
            <a:avLst/>
          </a:prstGeom>
        </p:spPr>
      </p:pic>
    </p:spTree>
    <p:extLst>
      <p:ext uri="{BB962C8B-B14F-4D97-AF65-F5344CB8AC3E}">
        <p14:creationId xmlns:p14="http://schemas.microsoft.com/office/powerpoint/2010/main" val="673724816"/>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ctangle 2"/>
          <p:cNvSpPr/>
          <p:nvPr/>
        </p:nvSpPr>
        <p:spPr>
          <a:xfrm>
            <a:off x="1475508" y="2058266"/>
            <a:ext cx="2570019" cy="2160443"/>
          </a:xfrm>
          <a:prstGeom prst="rect">
            <a:avLst/>
          </a:prstGeom>
          <a:solidFill>
            <a:schemeClr val="bg1">
              <a:alpha val="0"/>
            </a:schemeClr>
          </a:solidFill>
          <a:ln cap="rnd">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Objective</a:t>
            </a:r>
          </a:p>
          <a:p>
            <a:pPr marL="342900" indent="-342900">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Challenge</a:t>
            </a:r>
          </a:p>
          <a:p>
            <a:pPr marL="342900" indent="-342900">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Procedure</a:t>
            </a:r>
          </a:p>
          <a:p>
            <a:pPr marL="342900" indent="-342900">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Findings</a:t>
            </a:r>
          </a:p>
          <a:p>
            <a:pPr marL="342900" indent="-342900">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Overview</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51920" y="0"/>
            <a:ext cx="640080" cy="64008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51" y="18010"/>
            <a:ext cx="637313" cy="637313"/>
          </a:xfrm>
          <a:prstGeom prst="rect">
            <a:avLst/>
          </a:prstGeom>
        </p:spPr>
      </p:pic>
      <p:sp>
        <p:nvSpPr>
          <p:cNvPr id="6" name="Rectangle 5"/>
          <p:cNvSpPr/>
          <p:nvPr/>
        </p:nvSpPr>
        <p:spPr>
          <a:xfrm>
            <a:off x="1475508" y="1560800"/>
            <a:ext cx="2001983" cy="497466"/>
          </a:xfrm>
          <a:prstGeom prst="rect">
            <a:avLst/>
          </a:prstGeom>
          <a:solidFill>
            <a:schemeClr val="bg1">
              <a:alpha val="0"/>
            </a:schemeClr>
          </a:solidFill>
          <a:ln cap="rnd">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u="sng" dirty="0" smtClean="0">
                <a:solidFill>
                  <a:schemeClr val="tx1"/>
                </a:solidFill>
                <a:latin typeface="Times New Roman" panose="02020603050405020304" pitchFamily="18" charset="0"/>
                <a:cs typeface="Times New Roman" panose="02020603050405020304" pitchFamily="18" charset="0"/>
              </a:rPr>
              <a:t>AGENDA</a:t>
            </a:r>
          </a:p>
        </p:txBody>
      </p:sp>
    </p:spTree>
    <p:extLst>
      <p:ext uri="{BB962C8B-B14F-4D97-AF65-F5344CB8AC3E}">
        <p14:creationId xmlns:p14="http://schemas.microsoft.com/office/powerpoint/2010/main" val="974848453"/>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5039" y="1962879"/>
            <a:ext cx="5493386" cy="3326573"/>
          </a:xfrm>
          <a:prstGeom prst="rect">
            <a:avLst/>
          </a:prstGeom>
          <a:ln>
            <a:noFill/>
          </a:ln>
          <a:effectLst>
            <a:outerShdw blurRad="292100" dist="139700" dir="2700000" algn="tl" rotWithShape="0">
              <a:srgbClr val="333333">
                <a:alpha val="65000"/>
              </a:srgbClr>
            </a:outerShdw>
          </a:effectLst>
        </p:spPr>
      </p:pic>
      <p:sp>
        <p:nvSpPr>
          <p:cNvPr id="3" name="Rectangle 2"/>
          <p:cNvSpPr/>
          <p:nvPr/>
        </p:nvSpPr>
        <p:spPr>
          <a:xfrm>
            <a:off x="1245039" y="562153"/>
            <a:ext cx="8853054" cy="719979"/>
          </a:xfrm>
          <a:prstGeom prst="rect">
            <a:avLst/>
          </a:prstGeom>
          <a:solidFill>
            <a:schemeClr val="bg1">
              <a:alpha val="0"/>
            </a:schemeClr>
          </a:solidFill>
          <a:ln cap="rnd">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ln w="0"/>
                <a:solidFill>
                  <a:schemeClr val="tx1"/>
                </a:solidFill>
                <a:effectLst>
                  <a:outerShdw blurRad="38100" dist="19050" dir="2700000" algn="tl" rotWithShape="0">
                    <a:schemeClr val="dk1">
                      <a:alpha val="40000"/>
                    </a:schemeClr>
                  </a:outerShdw>
                </a:effectLst>
              </a:rPr>
              <a:t>Q8. In </a:t>
            </a:r>
            <a:r>
              <a:rPr lang="en-US" sz="1600" dirty="0">
                <a:ln w="0"/>
                <a:solidFill>
                  <a:schemeClr val="tx1"/>
                </a:solidFill>
                <a:effectLst>
                  <a:outerShdw blurRad="38100" dist="19050" dir="2700000" algn="tl" rotWithShape="0">
                    <a:schemeClr val="dk1">
                      <a:alpha val="40000"/>
                    </a:schemeClr>
                  </a:outerShdw>
                </a:effectLst>
              </a:rPr>
              <a:t>which quarter of 2020, got the maximum total_sold_quantity?</a:t>
            </a: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07771" y="1962879"/>
            <a:ext cx="2789780" cy="1666586"/>
          </a:xfrm>
          <a:prstGeom prst="rect">
            <a:avLst/>
          </a:prstGeom>
          <a:ln>
            <a:noFill/>
          </a:ln>
          <a:effectLst>
            <a:outerShdw blurRad="292100" dist="139700" dir="2700000" algn="tl" rotWithShape="0">
              <a:srgbClr val="333333">
                <a:alpha val="65000"/>
              </a:srgbClr>
            </a:outerShdw>
          </a:effectLst>
        </p:spPr>
      </p:pic>
      <p:sp>
        <p:nvSpPr>
          <p:cNvPr id="8" name="Rectangle 7"/>
          <p:cNvSpPr/>
          <p:nvPr/>
        </p:nvSpPr>
        <p:spPr>
          <a:xfrm>
            <a:off x="3451405" y="1414686"/>
            <a:ext cx="1080654" cy="415637"/>
          </a:xfrm>
          <a:prstGeom prst="rect">
            <a:avLst/>
          </a:prstGeom>
          <a:solidFill>
            <a:schemeClr val="bg1">
              <a:alpha val="0"/>
            </a:schemeClr>
          </a:solidFill>
          <a:ln cap="rnd">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n w="0"/>
                <a:solidFill>
                  <a:schemeClr val="tx1"/>
                </a:solidFill>
                <a:effectLst>
                  <a:outerShdw blurRad="38100" dist="19050" dir="2700000" algn="tl" rotWithShape="0">
                    <a:schemeClr val="dk1">
                      <a:alpha val="40000"/>
                    </a:schemeClr>
                  </a:outerShdw>
                </a:effectLst>
              </a:rPr>
              <a:t>Query</a:t>
            </a:r>
            <a:endParaRPr lang="en-US" sz="160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8362334" y="1414687"/>
            <a:ext cx="1080654" cy="415636"/>
          </a:xfrm>
          <a:prstGeom prst="rect">
            <a:avLst/>
          </a:prstGeom>
          <a:solidFill>
            <a:schemeClr val="bg1">
              <a:alpha val="0"/>
            </a:schemeClr>
          </a:solidFill>
          <a:ln cap="rnd">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n w="0"/>
                <a:solidFill>
                  <a:schemeClr val="tx1"/>
                </a:solidFill>
                <a:effectLst>
                  <a:outerShdw blurRad="38100" dist="19050" dir="2700000" algn="tl" rotWithShape="0">
                    <a:schemeClr val="dk1">
                      <a:alpha val="40000"/>
                    </a:schemeClr>
                  </a:outerShdw>
                </a:effectLst>
              </a:rPr>
              <a:t>Result</a:t>
            </a:r>
            <a:endParaRPr lang="en-US" sz="1600" dirty="0">
              <a:ln w="0"/>
              <a:solidFill>
                <a:schemeClr val="tx1"/>
              </a:solidFill>
              <a:effectLst>
                <a:outerShdw blurRad="38100" dist="19050" dir="2700000" algn="tl" rotWithShape="0">
                  <a:schemeClr val="dk1">
                    <a:alpha val="40000"/>
                  </a:schemeClr>
                </a:outerShdw>
              </a:effectLst>
            </a:endParaRPr>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51920" y="0"/>
            <a:ext cx="640080" cy="640080"/>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851" y="18010"/>
            <a:ext cx="637313" cy="637313"/>
          </a:xfrm>
          <a:prstGeom prst="rect">
            <a:avLst/>
          </a:prstGeom>
        </p:spPr>
      </p:pic>
    </p:spTree>
    <p:extLst>
      <p:ext uri="{BB962C8B-B14F-4D97-AF65-F5344CB8AC3E}">
        <p14:creationId xmlns:p14="http://schemas.microsoft.com/office/powerpoint/2010/main" val="3124737669"/>
      </p:ext>
    </p:extLst>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8010"/>
            <a:ext cx="12192000" cy="6858000"/>
          </a:xfrm>
          <a:prstGeom prst="rect">
            <a:avLst/>
          </a:prstGeom>
        </p:spPr>
      </p:pic>
      <p:sp>
        <p:nvSpPr>
          <p:cNvPr id="7" name="Rectangle 6"/>
          <p:cNvSpPr/>
          <p:nvPr/>
        </p:nvSpPr>
        <p:spPr>
          <a:xfrm>
            <a:off x="1341617" y="1243987"/>
            <a:ext cx="4795946" cy="3803373"/>
          </a:xfrm>
          <a:prstGeom prst="rect">
            <a:avLst/>
          </a:prstGeom>
          <a:solidFill>
            <a:schemeClr val="bg1">
              <a:alpha val="0"/>
            </a:schemeClr>
          </a:solidFill>
          <a:ln cap="rnd">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0"/>
              </a:spcBef>
              <a:spcAft>
                <a:spcPts val="600"/>
              </a:spcAft>
            </a:pPr>
            <a:r>
              <a:rPr lang="en-US" sz="1600" dirty="0">
                <a:ln w="0"/>
                <a:solidFill>
                  <a:schemeClr val="tx1"/>
                </a:solidFill>
                <a:effectLst>
                  <a:outerShdw blurRad="38100" dist="19050" dir="2700000" algn="tl" rotWithShape="0">
                    <a:schemeClr val="dk1">
                      <a:alpha val="40000"/>
                    </a:schemeClr>
                  </a:outerShdw>
                </a:effectLst>
              </a:rPr>
              <a:t>- During the third quarter of fiscal year 2020 (March, April, and May), characterized by the peak of COVID-19 and extensive lockdowns affecting businesses, the quantity sold sharply declined to 2.1 million.</a:t>
            </a:r>
          </a:p>
          <a:p>
            <a:pPr>
              <a:spcBef>
                <a:spcPts val="600"/>
              </a:spcBef>
              <a:spcAft>
                <a:spcPts val="600"/>
              </a:spcAft>
            </a:pPr>
            <a:r>
              <a:rPr lang="en-US" sz="1600" dirty="0">
                <a:ln w="0"/>
                <a:solidFill>
                  <a:schemeClr val="tx1"/>
                </a:solidFill>
                <a:effectLst>
                  <a:outerShdw blurRad="38100" dist="19050" dir="2700000" algn="tl" rotWithShape="0">
                    <a:schemeClr val="dk1">
                      <a:alpha val="40000"/>
                    </a:schemeClr>
                  </a:outerShdw>
                </a:effectLst>
              </a:rPr>
              <a:t>- Interestingly, there was a notable surge in demand for computer accessories during this period, likely driven by a large number of students either beginning or continuing their coursework online.</a:t>
            </a:r>
          </a:p>
          <a:p>
            <a:pPr>
              <a:spcBef>
                <a:spcPts val="600"/>
              </a:spcBef>
              <a:spcAft>
                <a:spcPts val="600"/>
              </a:spcAft>
            </a:pPr>
            <a:r>
              <a:rPr lang="en-US" sz="1600" dirty="0">
                <a:ln w="0"/>
                <a:solidFill>
                  <a:schemeClr val="tx1"/>
                </a:solidFill>
                <a:effectLst>
                  <a:outerShdw blurRad="38100" dist="19050" dir="2700000" algn="tl" rotWithShape="0">
                    <a:schemeClr val="dk1">
                      <a:alpha val="40000"/>
                    </a:schemeClr>
                  </a:outerShdw>
                </a:effectLst>
              </a:rPr>
              <a:t>- This increased demand probably played a role in the early rebound observed in the fourth quarter, indicating the adaptability of consumer preferences amidst changing circumstances and providing insights for future market strategies.</a:t>
            </a:r>
            <a:endParaRPr lang="en-US" sz="1600" dirty="0">
              <a:ln w="0"/>
              <a:solidFill>
                <a:schemeClr val="tx1"/>
              </a:solidFill>
              <a:effectLst>
                <a:outerShdw blurRad="38100" dist="19050" dir="2700000" algn="tl" rotWithShape="0">
                  <a:schemeClr val="dk1">
                    <a:alpha val="40000"/>
                  </a:schemeClr>
                </a:outerShdw>
              </a:effectLst>
            </a:endParaRPr>
          </a:p>
        </p:txBody>
      </p:sp>
      <p:grpSp>
        <p:nvGrpSpPr>
          <p:cNvPr id="6" name="Group 5">
            <a:extLst>
              <a:ext uri="{FF2B5EF4-FFF2-40B4-BE49-F238E27FC236}">
                <a16:creationId xmlns:a16="http://schemas.microsoft.com/office/drawing/2014/main" id="{7189F81A-4064-6C6B-E851-F8DC3A1C7D51}"/>
              </a:ext>
            </a:extLst>
          </p:cNvPr>
          <p:cNvGrpSpPr/>
          <p:nvPr/>
        </p:nvGrpSpPr>
        <p:grpSpPr>
          <a:xfrm>
            <a:off x="6525491" y="1426199"/>
            <a:ext cx="5278581" cy="4362385"/>
            <a:chOff x="653143" y="2617214"/>
            <a:chExt cx="6923314" cy="3456885"/>
          </a:xfrm>
        </p:grpSpPr>
        <p:sp>
          <p:nvSpPr>
            <p:cNvPr id="9" name="Rectangle: Rounded Corners 1">
              <a:extLst>
                <a:ext uri="{FF2B5EF4-FFF2-40B4-BE49-F238E27FC236}">
                  <a16:creationId xmlns:a16="http://schemas.microsoft.com/office/drawing/2014/main" id="{475C74B7-055E-5686-D506-140269765CB5}"/>
                </a:ext>
              </a:extLst>
            </p:cNvPr>
            <p:cNvSpPr/>
            <p:nvPr/>
          </p:nvSpPr>
          <p:spPr>
            <a:xfrm>
              <a:off x="1219200" y="2648727"/>
              <a:ext cx="4964831" cy="3425372"/>
            </a:xfrm>
            <a:prstGeom prst="roundRect">
              <a:avLst>
                <a:gd name="adj" fmla="val 7345"/>
              </a:avLst>
            </a:prstGeom>
            <a:solidFill>
              <a:srgbClr val="DCD7C9"/>
            </a:solidFill>
            <a:ln>
              <a:solidFill>
                <a:srgbClr val="2C3333">
                  <a:alpha val="0"/>
                </a:srgbClr>
              </a:solidFill>
            </a:ln>
            <a:effectLst>
              <a:outerShdw blurRad="304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0" name="Rectangle: Top Corners Rounded 21">
              <a:extLst>
                <a:ext uri="{FF2B5EF4-FFF2-40B4-BE49-F238E27FC236}">
                  <a16:creationId xmlns:a16="http://schemas.microsoft.com/office/drawing/2014/main" id="{AD742236-19D6-B3EA-79DE-9ACE4A5C2BAD}"/>
                </a:ext>
              </a:extLst>
            </p:cNvPr>
            <p:cNvSpPr/>
            <p:nvPr/>
          </p:nvSpPr>
          <p:spPr>
            <a:xfrm>
              <a:off x="1219200" y="2617214"/>
              <a:ext cx="4964831" cy="602475"/>
            </a:xfrm>
            <a:prstGeom prst="round2SameRect">
              <a:avLst>
                <a:gd name="adj1" fmla="val 41949"/>
                <a:gd name="adj2" fmla="val 0"/>
              </a:avLst>
            </a:prstGeom>
            <a:solidFill>
              <a:srgbClr val="30475E">
                <a:alpha val="60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1" name="Title 1">
              <a:extLst>
                <a:ext uri="{FF2B5EF4-FFF2-40B4-BE49-F238E27FC236}">
                  <a16:creationId xmlns:a16="http://schemas.microsoft.com/office/drawing/2014/main" id="{F5481835-B4FA-C670-FE43-C6881775CAF9}"/>
                </a:ext>
              </a:extLst>
            </p:cNvPr>
            <p:cNvSpPr txBox="1">
              <a:spLocks/>
            </p:cNvSpPr>
            <p:nvPr/>
          </p:nvSpPr>
          <p:spPr>
            <a:xfrm>
              <a:off x="1630531" y="3535082"/>
              <a:ext cx="1106499" cy="350411"/>
            </a:xfrm>
            <a:prstGeom prst="rect">
              <a:avLst/>
            </a:prstGeom>
            <a:noFill/>
            <a:effectLst>
              <a:outerShdw blurRad="50800" dist="38100" dir="2700000" sx="1000" sy="1000" algn="tl" rotWithShape="0">
                <a:prstClr val="black">
                  <a:alpha val="40000"/>
                </a:prstClr>
              </a:outerShdw>
            </a:effectLst>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solidFill>
                  <a:latin typeface="+mj-lt"/>
                  <a:ea typeface="+mj-ea"/>
                  <a:cs typeface="+mj-cs"/>
                </a:defRPr>
              </a:lvl1pPr>
            </a:lstStyle>
            <a:p>
              <a:pPr algn="ctr"/>
              <a:r>
                <a:rPr lang="en-US" sz="1200" b="1" dirty="0">
                  <a:solidFill>
                    <a:schemeClr val="accent2">
                      <a:lumMod val="50000"/>
                    </a:schemeClr>
                  </a:solidFill>
                  <a:latin typeface="+mn-lt"/>
                  <a:ea typeface="Tahoma" panose="020B0604030504040204" pitchFamily="34" charset="0"/>
                  <a:cs typeface="Tahoma" panose="020B0604030504040204" pitchFamily="34" charset="0"/>
                </a:rPr>
                <a:t>SEP’19</a:t>
              </a:r>
            </a:p>
          </p:txBody>
        </p:sp>
        <p:sp>
          <p:nvSpPr>
            <p:cNvPr id="12" name="Title 1">
              <a:extLst>
                <a:ext uri="{FF2B5EF4-FFF2-40B4-BE49-F238E27FC236}">
                  <a16:creationId xmlns:a16="http://schemas.microsoft.com/office/drawing/2014/main" id="{44C5C9E5-ECE8-6F29-CE9E-D970C5E9B6E7}"/>
                </a:ext>
              </a:extLst>
            </p:cNvPr>
            <p:cNvSpPr txBox="1">
              <a:spLocks/>
            </p:cNvSpPr>
            <p:nvPr/>
          </p:nvSpPr>
          <p:spPr>
            <a:xfrm>
              <a:off x="3148362" y="3535082"/>
              <a:ext cx="1106499" cy="350411"/>
            </a:xfrm>
            <a:prstGeom prst="rect">
              <a:avLst/>
            </a:prstGeom>
            <a:noFill/>
            <a:effectLst>
              <a:outerShdw blurRad="50800" dist="38100" dir="2700000" sx="1000" sy="1000" algn="tl" rotWithShape="0">
                <a:prstClr val="black">
                  <a:alpha val="40000"/>
                </a:prstClr>
              </a:outerShdw>
            </a:effectLst>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solidFill>
                  <a:latin typeface="+mj-lt"/>
                  <a:ea typeface="+mj-ea"/>
                  <a:cs typeface="+mj-cs"/>
                </a:defRPr>
              </a:lvl1pPr>
            </a:lstStyle>
            <a:p>
              <a:pPr algn="ctr"/>
              <a:r>
                <a:rPr lang="en-US" sz="1200" b="1" dirty="0">
                  <a:solidFill>
                    <a:schemeClr val="accent2">
                      <a:lumMod val="50000"/>
                    </a:schemeClr>
                  </a:solidFill>
                  <a:latin typeface="+mn-lt"/>
                  <a:ea typeface="Tahoma" panose="020B0604030504040204" pitchFamily="34" charset="0"/>
                  <a:cs typeface="Tahoma" panose="020B0604030504040204" pitchFamily="34" charset="0"/>
                </a:rPr>
                <a:t>OCT’19</a:t>
              </a:r>
            </a:p>
          </p:txBody>
        </p:sp>
        <p:sp>
          <p:nvSpPr>
            <p:cNvPr id="13" name="Title 1">
              <a:extLst>
                <a:ext uri="{FF2B5EF4-FFF2-40B4-BE49-F238E27FC236}">
                  <a16:creationId xmlns:a16="http://schemas.microsoft.com/office/drawing/2014/main" id="{F1954DF1-058B-5012-D1DD-DB98FCDB94E6}"/>
                </a:ext>
              </a:extLst>
            </p:cNvPr>
            <p:cNvSpPr txBox="1">
              <a:spLocks/>
            </p:cNvSpPr>
            <p:nvPr/>
          </p:nvSpPr>
          <p:spPr>
            <a:xfrm>
              <a:off x="4666193" y="3527693"/>
              <a:ext cx="1106499" cy="350411"/>
            </a:xfrm>
            <a:prstGeom prst="rect">
              <a:avLst/>
            </a:prstGeom>
            <a:noFill/>
            <a:effectLst>
              <a:outerShdw blurRad="50800" dist="38100" dir="5400000" sx="1000" sy="1000" algn="ctr" rotWithShape="0">
                <a:prstClr val="black">
                  <a:alpha val="40000"/>
                </a:prstClr>
              </a:outerShdw>
            </a:effectLst>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solidFill>
                  <a:latin typeface="+mj-lt"/>
                  <a:ea typeface="+mj-ea"/>
                  <a:cs typeface="+mj-cs"/>
                </a:defRPr>
              </a:lvl1pPr>
            </a:lstStyle>
            <a:p>
              <a:pPr algn="ctr"/>
              <a:r>
                <a:rPr lang="en-US" sz="1200" b="1" dirty="0">
                  <a:solidFill>
                    <a:schemeClr val="accent2">
                      <a:lumMod val="50000"/>
                    </a:schemeClr>
                  </a:solidFill>
                  <a:latin typeface="+mn-lt"/>
                  <a:ea typeface="Tahoma" panose="020B0604030504040204" pitchFamily="34" charset="0"/>
                  <a:cs typeface="Tahoma" panose="020B0604030504040204" pitchFamily="34" charset="0"/>
                </a:rPr>
                <a:t>NOV’19</a:t>
              </a:r>
            </a:p>
          </p:txBody>
        </p:sp>
        <p:sp>
          <p:nvSpPr>
            <p:cNvPr id="14" name="Title 1">
              <a:extLst>
                <a:ext uri="{FF2B5EF4-FFF2-40B4-BE49-F238E27FC236}">
                  <a16:creationId xmlns:a16="http://schemas.microsoft.com/office/drawing/2014/main" id="{10AF890C-B592-9370-62B4-6CB6A7CE90D8}"/>
                </a:ext>
              </a:extLst>
            </p:cNvPr>
            <p:cNvSpPr txBox="1">
              <a:spLocks/>
            </p:cNvSpPr>
            <p:nvPr/>
          </p:nvSpPr>
          <p:spPr>
            <a:xfrm>
              <a:off x="1408673" y="2727380"/>
              <a:ext cx="4726576" cy="38214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solidFill>
                  <a:latin typeface="+mj-lt"/>
                  <a:ea typeface="+mj-ea"/>
                  <a:cs typeface="+mj-cs"/>
                </a:defRPr>
              </a:lvl1pPr>
            </a:lstStyle>
            <a:p>
              <a:r>
                <a:rPr lang="en-US" sz="1600" b="1" dirty="0" smtClean="0">
                  <a:solidFill>
                    <a:schemeClr val="bg1"/>
                  </a:solidFill>
                  <a:latin typeface="+mn-lt"/>
                  <a:ea typeface="Tahoma" panose="020B0604030504040204" pitchFamily="34" charset="0"/>
                  <a:cs typeface="Tahoma" panose="020B0604030504040204" pitchFamily="34" charset="0"/>
                </a:rPr>
                <a:t>Quarters FOR FISCAL YEAR 2020</a:t>
              </a:r>
              <a:endParaRPr lang="en-US" sz="1400" dirty="0">
                <a:solidFill>
                  <a:schemeClr val="bg1"/>
                </a:solidFill>
                <a:latin typeface="+mn-lt"/>
                <a:ea typeface="Tahoma" panose="020B0604030504040204" pitchFamily="34" charset="0"/>
                <a:cs typeface="Tahoma" panose="020B0604030504040204" pitchFamily="34" charset="0"/>
              </a:endParaRPr>
            </a:p>
          </p:txBody>
        </p:sp>
        <p:sp>
          <p:nvSpPr>
            <p:cNvPr id="15" name="Title 1">
              <a:extLst>
                <a:ext uri="{FF2B5EF4-FFF2-40B4-BE49-F238E27FC236}">
                  <a16:creationId xmlns:a16="http://schemas.microsoft.com/office/drawing/2014/main" id="{376168A7-D1DA-3910-F0A2-DA19BBD24C79}"/>
                </a:ext>
              </a:extLst>
            </p:cNvPr>
            <p:cNvSpPr txBox="1">
              <a:spLocks/>
            </p:cNvSpPr>
            <p:nvPr/>
          </p:nvSpPr>
          <p:spPr>
            <a:xfrm>
              <a:off x="1630531" y="4161984"/>
              <a:ext cx="1106499" cy="350411"/>
            </a:xfrm>
            <a:prstGeom prst="rect">
              <a:avLst/>
            </a:prstGeom>
            <a:noFill/>
            <a:effectLst>
              <a:outerShdw blurRad="50800" dist="38100" dir="5400000" sx="1000" sy="1000" algn="ctr" rotWithShape="0">
                <a:prstClr val="black">
                  <a:alpha val="40000"/>
                </a:prstClr>
              </a:outerShdw>
            </a:effectLst>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solidFill>
                  <a:latin typeface="+mj-lt"/>
                  <a:ea typeface="+mj-ea"/>
                  <a:cs typeface="+mj-cs"/>
                </a:defRPr>
              </a:lvl1pPr>
            </a:lstStyle>
            <a:p>
              <a:pPr algn="ctr"/>
              <a:r>
                <a:rPr lang="en-US" sz="1200" dirty="0">
                  <a:solidFill>
                    <a:schemeClr val="accent2">
                      <a:lumMod val="50000"/>
                    </a:schemeClr>
                  </a:solidFill>
                  <a:latin typeface="+mn-lt"/>
                  <a:ea typeface="Tahoma" panose="020B0604030504040204" pitchFamily="34" charset="0"/>
                  <a:cs typeface="Tahoma" panose="020B0604030504040204" pitchFamily="34" charset="0"/>
                </a:rPr>
                <a:t>DEC’19</a:t>
              </a:r>
            </a:p>
          </p:txBody>
        </p:sp>
        <p:sp>
          <p:nvSpPr>
            <p:cNvPr id="16" name="Title 1">
              <a:extLst>
                <a:ext uri="{FF2B5EF4-FFF2-40B4-BE49-F238E27FC236}">
                  <a16:creationId xmlns:a16="http://schemas.microsoft.com/office/drawing/2014/main" id="{2FEF4BCE-4540-AD49-7E4F-1B003E6FBE89}"/>
                </a:ext>
              </a:extLst>
            </p:cNvPr>
            <p:cNvSpPr txBox="1">
              <a:spLocks/>
            </p:cNvSpPr>
            <p:nvPr/>
          </p:nvSpPr>
          <p:spPr>
            <a:xfrm>
              <a:off x="1630531" y="4802689"/>
              <a:ext cx="1106499" cy="350411"/>
            </a:xfrm>
            <a:prstGeom prst="rect">
              <a:avLst/>
            </a:prstGeom>
            <a:noFill/>
            <a:effectLst>
              <a:outerShdw blurRad="50800" dist="38100" dir="2700000" sx="1000" sy="1000" algn="tl" rotWithShape="0">
                <a:prstClr val="black">
                  <a:alpha val="40000"/>
                </a:prstClr>
              </a:outerShdw>
            </a:effectLst>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solidFill>
                  <a:latin typeface="+mj-lt"/>
                  <a:ea typeface="+mj-ea"/>
                  <a:cs typeface="+mj-cs"/>
                </a:defRPr>
              </a:lvl1pPr>
            </a:lstStyle>
            <a:p>
              <a:pPr algn="ctr"/>
              <a:r>
                <a:rPr lang="en-US" sz="1200" dirty="0">
                  <a:solidFill>
                    <a:schemeClr val="accent2">
                      <a:lumMod val="50000"/>
                    </a:schemeClr>
                  </a:solidFill>
                  <a:latin typeface="+mn-lt"/>
                  <a:ea typeface="Tahoma" panose="020B0604030504040204" pitchFamily="34" charset="0"/>
                  <a:cs typeface="Tahoma" panose="020B0604030504040204" pitchFamily="34" charset="0"/>
                </a:rPr>
                <a:t>MAR’20</a:t>
              </a:r>
            </a:p>
          </p:txBody>
        </p:sp>
        <p:sp>
          <p:nvSpPr>
            <p:cNvPr id="17" name="Title 1">
              <a:extLst>
                <a:ext uri="{FF2B5EF4-FFF2-40B4-BE49-F238E27FC236}">
                  <a16:creationId xmlns:a16="http://schemas.microsoft.com/office/drawing/2014/main" id="{E428DD5E-17E6-FF0C-6018-615A2B0FC51B}"/>
                </a:ext>
              </a:extLst>
            </p:cNvPr>
            <p:cNvSpPr txBox="1">
              <a:spLocks/>
            </p:cNvSpPr>
            <p:nvPr/>
          </p:nvSpPr>
          <p:spPr>
            <a:xfrm>
              <a:off x="3148362" y="4162114"/>
              <a:ext cx="1106499" cy="350411"/>
            </a:xfrm>
            <a:prstGeom prst="rect">
              <a:avLst/>
            </a:prstGeom>
            <a:noFill/>
            <a:effectLst>
              <a:outerShdw blurRad="50800" dist="38100" dir="5400000" sx="1000" sy="1000" algn="ctr" rotWithShape="0">
                <a:prstClr val="black">
                  <a:alpha val="40000"/>
                </a:prstClr>
              </a:outerShdw>
            </a:effectLst>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solidFill>
                  <a:latin typeface="+mj-lt"/>
                  <a:ea typeface="+mj-ea"/>
                  <a:cs typeface="+mj-cs"/>
                </a:defRPr>
              </a:lvl1pPr>
            </a:lstStyle>
            <a:p>
              <a:pPr algn="ctr"/>
              <a:r>
                <a:rPr lang="en-US" sz="1200" dirty="0">
                  <a:solidFill>
                    <a:schemeClr val="accent2">
                      <a:lumMod val="50000"/>
                    </a:schemeClr>
                  </a:solidFill>
                  <a:latin typeface="+mn-lt"/>
                  <a:ea typeface="Tahoma" panose="020B0604030504040204" pitchFamily="34" charset="0"/>
                  <a:cs typeface="Tahoma" panose="020B0604030504040204" pitchFamily="34" charset="0"/>
                </a:rPr>
                <a:t>JAN’20</a:t>
              </a:r>
            </a:p>
          </p:txBody>
        </p:sp>
        <p:sp>
          <p:nvSpPr>
            <p:cNvPr id="18" name="Title 1">
              <a:extLst>
                <a:ext uri="{FF2B5EF4-FFF2-40B4-BE49-F238E27FC236}">
                  <a16:creationId xmlns:a16="http://schemas.microsoft.com/office/drawing/2014/main" id="{109DB3E4-66B6-684F-1586-3740862EA2CE}"/>
                </a:ext>
              </a:extLst>
            </p:cNvPr>
            <p:cNvSpPr txBox="1">
              <a:spLocks/>
            </p:cNvSpPr>
            <p:nvPr/>
          </p:nvSpPr>
          <p:spPr>
            <a:xfrm>
              <a:off x="1630531" y="5443394"/>
              <a:ext cx="1106499" cy="350411"/>
            </a:xfrm>
            <a:prstGeom prst="rect">
              <a:avLst/>
            </a:prstGeom>
            <a:noFill/>
            <a:effectLst>
              <a:outerShdw blurRad="50800" dist="38100" dir="2700000" sx="1000" sy="1000" algn="tl" rotWithShape="0">
                <a:prstClr val="black">
                  <a:alpha val="40000"/>
                </a:prstClr>
              </a:outerShdw>
            </a:effectLst>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solidFill>
                  <a:latin typeface="+mj-lt"/>
                  <a:ea typeface="+mj-ea"/>
                  <a:cs typeface="+mj-cs"/>
                </a:defRPr>
              </a:lvl1pPr>
            </a:lstStyle>
            <a:p>
              <a:pPr algn="ctr"/>
              <a:r>
                <a:rPr lang="en-US" sz="1200" dirty="0">
                  <a:solidFill>
                    <a:schemeClr val="accent2">
                      <a:lumMod val="50000"/>
                    </a:schemeClr>
                  </a:solidFill>
                  <a:latin typeface="+mn-lt"/>
                  <a:ea typeface="Tahoma" panose="020B0604030504040204" pitchFamily="34" charset="0"/>
                  <a:cs typeface="Tahoma" panose="020B0604030504040204" pitchFamily="34" charset="0"/>
                </a:rPr>
                <a:t>JUN’20</a:t>
              </a:r>
            </a:p>
          </p:txBody>
        </p:sp>
        <p:sp>
          <p:nvSpPr>
            <p:cNvPr id="19" name="Title 1">
              <a:extLst>
                <a:ext uri="{FF2B5EF4-FFF2-40B4-BE49-F238E27FC236}">
                  <a16:creationId xmlns:a16="http://schemas.microsoft.com/office/drawing/2014/main" id="{685EBDBD-E909-BA1C-D597-98B4DC853334}"/>
                </a:ext>
              </a:extLst>
            </p:cNvPr>
            <p:cNvSpPr txBox="1">
              <a:spLocks/>
            </p:cNvSpPr>
            <p:nvPr/>
          </p:nvSpPr>
          <p:spPr>
            <a:xfrm>
              <a:off x="4666193" y="4153439"/>
              <a:ext cx="1106499" cy="350411"/>
            </a:xfrm>
            <a:prstGeom prst="rect">
              <a:avLst/>
            </a:prstGeom>
            <a:noFill/>
            <a:effectLst>
              <a:outerShdw blurRad="50800" dist="38100" dir="5400000" sx="1000" sy="1000" algn="ctr" rotWithShape="0">
                <a:prstClr val="black">
                  <a:alpha val="40000"/>
                </a:prstClr>
              </a:outerShdw>
            </a:effectLst>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solidFill>
                  <a:latin typeface="+mj-lt"/>
                  <a:ea typeface="+mj-ea"/>
                  <a:cs typeface="+mj-cs"/>
                </a:defRPr>
              </a:lvl1pPr>
            </a:lstStyle>
            <a:p>
              <a:pPr algn="ctr"/>
              <a:r>
                <a:rPr lang="en-US" sz="1200" dirty="0">
                  <a:solidFill>
                    <a:schemeClr val="accent2">
                      <a:lumMod val="50000"/>
                    </a:schemeClr>
                  </a:solidFill>
                  <a:latin typeface="+mn-lt"/>
                  <a:ea typeface="Tahoma" panose="020B0604030504040204" pitchFamily="34" charset="0"/>
                  <a:cs typeface="Tahoma" panose="020B0604030504040204" pitchFamily="34" charset="0"/>
                </a:rPr>
                <a:t>FEB’20</a:t>
              </a:r>
            </a:p>
          </p:txBody>
        </p:sp>
        <p:sp>
          <p:nvSpPr>
            <p:cNvPr id="20" name="Title 1">
              <a:extLst>
                <a:ext uri="{FF2B5EF4-FFF2-40B4-BE49-F238E27FC236}">
                  <a16:creationId xmlns:a16="http://schemas.microsoft.com/office/drawing/2014/main" id="{43E809D9-77F6-9DF1-6B89-637726361FCD}"/>
                </a:ext>
              </a:extLst>
            </p:cNvPr>
            <p:cNvSpPr txBox="1">
              <a:spLocks/>
            </p:cNvSpPr>
            <p:nvPr/>
          </p:nvSpPr>
          <p:spPr>
            <a:xfrm>
              <a:off x="3148361" y="4802819"/>
              <a:ext cx="1106499" cy="350411"/>
            </a:xfrm>
            <a:prstGeom prst="rect">
              <a:avLst/>
            </a:prstGeom>
            <a:noFill/>
            <a:effectLst>
              <a:outerShdw blurRad="50800" dist="38100" dir="2700000" sx="1000" sy="1000" algn="tl" rotWithShape="0">
                <a:prstClr val="black">
                  <a:alpha val="40000"/>
                </a:prstClr>
              </a:outerShdw>
            </a:effectLst>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solidFill>
                  <a:latin typeface="+mj-lt"/>
                  <a:ea typeface="+mj-ea"/>
                  <a:cs typeface="+mj-cs"/>
                </a:defRPr>
              </a:lvl1pPr>
            </a:lstStyle>
            <a:p>
              <a:pPr algn="ctr"/>
              <a:r>
                <a:rPr lang="en-US" sz="1200" dirty="0">
                  <a:solidFill>
                    <a:schemeClr val="accent2">
                      <a:lumMod val="50000"/>
                    </a:schemeClr>
                  </a:solidFill>
                  <a:latin typeface="+mn-lt"/>
                  <a:ea typeface="Tahoma" panose="020B0604030504040204" pitchFamily="34" charset="0"/>
                  <a:cs typeface="Tahoma" panose="020B0604030504040204" pitchFamily="34" charset="0"/>
                </a:rPr>
                <a:t>APR’20</a:t>
              </a:r>
            </a:p>
          </p:txBody>
        </p:sp>
        <p:sp>
          <p:nvSpPr>
            <p:cNvPr id="21" name="Title 1">
              <a:extLst>
                <a:ext uri="{FF2B5EF4-FFF2-40B4-BE49-F238E27FC236}">
                  <a16:creationId xmlns:a16="http://schemas.microsoft.com/office/drawing/2014/main" id="{96A586E5-0225-9BA9-53D0-00F075C641D9}"/>
                </a:ext>
              </a:extLst>
            </p:cNvPr>
            <p:cNvSpPr txBox="1">
              <a:spLocks/>
            </p:cNvSpPr>
            <p:nvPr/>
          </p:nvSpPr>
          <p:spPr>
            <a:xfrm>
              <a:off x="4666191" y="4802818"/>
              <a:ext cx="1106499" cy="350411"/>
            </a:xfrm>
            <a:prstGeom prst="rect">
              <a:avLst/>
            </a:prstGeom>
            <a:noFill/>
            <a:effectLst>
              <a:outerShdw blurRad="50800" dist="38100" dir="5400000" sx="1000" sy="1000" algn="ctr" rotWithShape="0">
                <a:prstClr val="black">
                  <a:alpha val="40000"/>
                </a:prstClr>
              </a:outerShdw>
            </a:effectLst>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solidFill>
                  <a:latin typeface="+mj-lt"/>
                  <a:ea typeface="+mj-ea"/>
                  <a:cs typeface="+mj-cs"/>
                </a:defRPr>
              </a:lvl1pPr>
            </a:lstStyle>
            <a:p>
              <a:pPr algn="ctr"/>
              <a:r>
                <a:rPr lang="en-US" sz="1200" dirty="0">
                  <a:solidFill>
                    <a:schemeClr val="accent2">
                      <a:lumMod val="50000"/>
                    </a:schemeClr>
                  </a:solidFill>
                  <a:latin typeface="+mn-lt"/>
                  <a:ea typeface="Tahoma" panose="020B0604030504040204" pitchFamily="34" charset="0"/>
                  <a:cs typeface="Tahoma" panose="020B0604030504040204" pitchFamily="34" charset="0"/>
                </a:rPr>
                <a:t>MAY’20</a:t>
              </a:r>
            </a:p>
          </p:txBody>
        </p:sp>
        <p:sp>
          <p:nvSpPr>
            <p:cNvPr id="22" name="Title 1">
              <a:extLst>
                <a:ext uri="{FF2B5EF4-FFF2-40B4-BE49-F238E27FC236}">
                  <a16:creationId xmlns:a16="http://schemas.microsoft.com/office/drawing/2014/main" id="{F624E3E1-96B0-ECD0-C071-17B1ADEFE43F}"/>
                </a:ext>
              </a:extLst>
            </p:cNvPr>
            <p:cNvSpPr txBox="1">
              <a:spLocks/>
            </p:cNvSpPr>
            <p:nvPr/>
          </p:nvSpPr>
          <p:spPr>
            <a:xfrm>
              <a:off x="3148361" y="5443394"/>
              <a:ext cx="1106499" cy="350411"/>
            </a:xfrm>
            <a:prstGeom prst="rect">
              <a:avLst/>
            </a:prstGeom>
            <a:noFill/>
            <a:effectLst>
              <a:outerShdw blurRad="50800" dist="38100" dir="2700000" sx="1000" sy="1000" algn="tl" rotWithShape="0">
                <a:prstClr val="black">
                  <a:alpha val="40000"/>
                </a:prstClr>
              </a:outerShdw>
            </a:effectLst>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solidFill>
                  <a:latin typeface="+mj-lt"/>
                  <a:ea typeface="+mj-ea"/>
                  <a:cs typeface="+mj-cs"/>
                </a:defRPr>
              </a:lvl1pPr>
            </a:lstStyle>
            <a:p>
              <a:pPr algn="ctr"/>
              <a:r>
                <a:rPr lang="en-US" sz="1200" dirty="0">
                  <a:solidFill>
                    <a:schemeClr val="accent2">
                      <a:lumMod val="50000"/>
                    </a:schemeClr>
                  </a:solidFill>
                  <a:latin typeface="+mn-lt"/>
                  <a:ea typeface="Tahoma" panose="020B0604030504040204" pitchFamily="34" charset="0"/>
                  <a:cs typeface="Tahoma" panose="020B0604030504040204" pitchFamily="34" charset="0"/>
                </a:rPr>
                <a:t>JUL’20</a:t>
              </a:r>
            </a:p>
          </p:txBody>
        </p:sp>
        <p:sp>
          <p:nvSpPr>
            <p:cNvPr id="23" name="Title 1">
              <a:extLst>
                <a:ext uri="{FF2B5EF4-FFF2-40B4-BE49-F238E27FC236}">
                  <a16:creationId xmlns:a16="http://schemas.microsoft.com/office/drawing/2014/main" id="{A755E103-F3C5-3E3F-EB50-12066A7FF2C0}"/>
                </a:ext>
              </a:extLst>
            </p:cNvPr>
            <p:cNvSpPr txBox="1">
              <a:spLocks/>
            </p:cNvSpPr>
            <p:nvPr/>
          </p:nvSpPr>
          <p:spPr>
            <a:xfrm>
              <a:off x="4666190" y="5428304"/>
              <a:ext cx="1106499" cy="350411"/>
            </a:xfrm>
            <a:prstGeom prst="rect">
              <a:avLst/>
            </a:prstGeom>
            <a:noFill/>
            <a:effectLst>
              <a:outerShdw blurRad="50800" dist="38100" dir="2700000" sx="1000" sy="1000" algn="tl" rotWithShape="0">
                <a:prstClr val="black">
                  <a:alpha val="40000"/>
                </a:prstClr>
              </a:outerShdw>
            </a:effectLst>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solidFill>
                  <a:latin typeface="+mj-lt"/>
                  <a:ea typeface="+mj-ea"/>
                  <a:cs typeface="+mj-cs"/>
                </a:defRPr>
              </a:lvl1pPr>
            </a:lstStyle>
            <a:p>
              <a:pPr algn="ctr"/>
              <a:r>
                <a:rPr lang="en-US" sz="1200" dirty="0">
                  <a:solidFill>
                    <a:schemeClr val="accent2">
                      <a:lumMod val="50000"/>
                    </a:schemeClr>
                  </a:solidFill>
                  <a:latin typeface="+mn-lt"/>
                  <a:ea typeface="Tahoma" panose="020B0604030504040204" pitchFamily="34" charset="0"/>
                  <a:cs typeface="Tahoma" panose="020B0604030504040204" pitchFamily="34" charset="0"/>
                </a:rPr>
                <a:t>AUG’20</a:t>
              </a:r>
            </a:p>
          </p:txBody>
        </p:sp>
        <p:sp>
          <p:nvSpPr>
            <p:cNvPr id="24" name="Title 1">
              <a:extLst>
                <a:ext uri="{FF2B5EF4-FFF2-40B4-BE49-F238E27FC236}">
                  <a16:creationId xmlns:a16="http://schemas.microsoft.com/office/drawing/2014/main" id="{A8052E98-2F18-C630-0C75-F024608352CC}"/>
                </a:ext>
              </a:extLst>
            </p:cNvPr>
            <p:cNvSpPr txBox="1">
              <a:spLocks/>
            </p:cNvSpPr>
            <p:nvPr/>
          </p:nvSpPr>
          <p:spPr>
            <a:xfrm>
              <a:off x="6357107" y="3535212"/>
              <a:ext cx="972607" cy="350411"/>
            </a:xfrm>
            <a:prstGeom prst="rect">
              <a:avLst/>
            </a:prstGeom>
            <a:noFill/>
            <a:effectLst>
              <a:outerShdw blurRad="50800" dist="38100" dir="5400000" sx="1000" sy="1000" algn="ctr" rotWithShape="0">
                <a:prstClr val="black">
                  <a:alpha val="40000"/>
                </a:prstClr>
              </a:outerShdw>
            </a:effectLst>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solidFill>
                  <a:latin typeface="+mj-lt"/>
                  <a:ea typeface="+mj-ea"/>
                  <a:cs typeface="+mj-cs"/>
                </a:defRPr>
              </a:lvl1pPr>
            </a:lstStyle>
            <a:p>
              <a:r>
                <a:rPr lang="en-US" sz="1200" dirty="0" smtClean="0">
                  <a:solidFill>
                    <a:srgbClr val="00B050"/>
                  </a:solidFill>
                  <a:latin typeface="+mn-lt"/>
                  <a:ea typeface="Tahoma" panose="020B0604030504040204" pitchFamily="34" charset="0"/>
                  <a:cs typeface="Tahoma" panose="020B0604030504040204" pitchFamily="34" charset="0"/>
                </a:rPr>
                <a:t>7.01M</a:t>
              </a:r>
              <a:endParaRPr lang="en-US" sz="1200" dirty="0">
                <a:solidFill>
                  <a:srgbClr val="00B050"/>
                </a:solidFill>
                <a:latin typeface="+mn-lt"/>
                <a:ea typeface="Tahoma" panose="020B0604030504040204" pitchFamily="34" charset="0"/>
                <a:cs typeface="Tahoma" panose="020B0604030504040204" pitchFamily="34" charset="0"/>
              </a:endParaRPr>
            </a:p>
          </p:txBody>
        </p:sp>
        <p:sp>
          <p:nvSpPr>
            <p:cNvPr id="25" name="Title 1">
              <a:extLst>
                <a:ext uri="{FF2B5EF4-FFF2-40B4-BE49-F238E27FC236}">
                  <a16:creationId xmlns:a16="http://schemas.microsoft.com/office/drawing/2014/main" id="{FF7EEFEC-0A51-1073-C7B5-FDB5E520A59A}"/>
                </a:ext>
              </a:extLst>
            </p:cNvPr>
            <p:cNvSpPr txBox="1">
              <a:spLocks/>
            </p:cNvSpPr>
            <p:nvPr/>
          </p:nvSpPr>
          <p:spPr>
            <a:xfrm>
              <a:off x="6357107" y="4162114"/>
              <a:ext cx="972607" cy="350411"/>
            </a:xfrm>
            <a:prstGeom prst="rect">
              <a:avLst/>
            </a:prstGeom>
            <a:noFill/>
            <a:effectLst>
              <a:outerShdw blurRad="50800" dist="38100" dir="5400000" sx="1000" sy="1000" algn="ctr" rotWithShape="0">
                <a:prstClr val="black">
                  <a:alpha val="40000"/>
                </a:prstClr>
              </a:outerShdw>
            </a:effectLst>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solidFill>
                  <a:latin typeface="+mj-lt"/>
                  <a:ea typeface="+mj-ea"/>
                  <a:cs typeface="+mj-cs"/>
                </a:defRPr>
              </a:lvl1pPr>
            </a:lstStyle>
            <a:p>
              <a:r>
                <a:rPr lang="en-US" sz="1200" dirty="0" smtClean="0">
                  <a:solidFill>
                    <a:schemeClr val="accent2">
                      <a:lumMod val="50000"/>
                    </a:schemeClr>
                  </a:solidFill>
                  <a:latin typeface="+mn-lt"/>
                  <a:ea typeface="Tahoma" panose="020B0604030504040204" pitchFamily="34" charset="0"/>
                  <a:cs typeface="Tahoma" panose="020B0604030504040204" pitchFamily="34" charset="0"/>
                </a:rPr>
                <a:t>6.65M</a:t>
              </a:r>
              <a:endParaRPr lang="en-US" sz="1200" dirty="0">
                <a:solidFill>
                  <a:schemeClr val="accent2">
                    <a:lumMod val="50000"/>
                  </a:schemeClr>
                </a:solidFill>
                <a:latin typeface="+mn-lt"/>
                <a:ea typeface="Tahoma" panose="020B0604030504040204" pitchFamily="34" charset="0"/>
                <a:cs typeface="Tahoma" panose="020B0604030504040204" pitchFamily="34" charset="0"/>
              </a:endParaRPr>
            </a:p>
          </p:txBody>
        </p:sp>
        <p:sp>
          <p:nvSpPr>
            <p:cNvPr id="26" name="Title 1">
              <a:extLst>
                <a:ext uri="{FF2B5EF4-FFF2-40B4-BE49-F238E27FC236}">
                  <a16:creationId xmlns:a16="http://schemas.microsoft.com/office/drawing/2014/main" id="{81D8E891-87C1-BFF7-0FB0-318D62C5C653}"/>
                </a:ext>
              </a:extLst>
            </p:cNvPr>
            <p:cNvSpPr txBox="1">
              <a:spLocks/>
            </p:cNvSpPr>
            <p:nvPr/>
          </p:nvSpPr>
          <p:spPr>
            <a:xfrm>
              <a:off x="6357107" y="4833257"/>
              <a:ext cx="1219350" cy="319972"/>
            </a:xfrm>
            <a:prstGeom prst="rect">
              <a:avLst/>
            </a:prstGeom>
            <a:noFill/>
            <a:effectLst>
              <a:outerShdw blurRad="50800" dist="38100" dir="5400000" sx="1000" sy="1000" algn="ctr" rotWithShape="0">
                <a:prstClr val="black">
                  <a:alpha val="40000"/>
                </a:prstClr>
              </a:outerShdw>
            </a:effectLst>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solidFill>
                  <a:latin typeface="+mj-lt"/>
                  <a:ea typeface="+mj-ea"/>
                  <a:cs typeface="+mj-cs"/>
                </a:defRPr>
              </a:lvl1pPr>
            </a:lstStyle>
            <a:p>
              <a:r>
                <a:rPr lang="en-US" sz="1200" dirty="0" smtClean="0">
                  <a:solidFill>
                    <a:srgbClr val="C00000"/>
                  </a:solidFill>
                  <a:latin typeface="+mn-lt"/>
                  <a:ea typeface="Tahoma" panose="020B0604030504040204" pitchFamily="34" charset="0"/>
                  <a:cs typeface="Tahoma" panose="020B0604030504040204" pitchFamily="34" charset="0"/>
                </a:rPr>
                <a:t>2.08M</a:t>
              </a:r>
              <a:endParaRPr lang="en-US" sz="1200" dirty="0">
                <a:solidFill>
                  <a:srgbClr val="C00000"/>
                </a:solidFill>
                <a:latin typeface="+mn-lt"/>
                <a:ea typeface="Tahoma" panose="020B0604030504040204" pitchFamily="34" charset="0"/>
                <a:cs typeface="Tahoma" panose="020B0604030504040204" pitchFamily="34" charset="0"/>
              </a:endParaRPr>
            </a:p>
          </p:txBody>
        </p:sp>
        <p:sp>
          <p:nvSpPr>
            <p:cNvPr id="27" name="Title 1">
              <a:extLst>
                <a:ext uri="{FF2B5EF4-FFF2-40B4-BE49-F238E27FC236}">
                  <a16:creationId xmlns:a16="http://schemas.microsoft.com/office/drawing/2014/main" id="{483F385D-77A3-7C55-63E3-F7584D417E94}"/>
                </a:ext>
              </a:extLst>
            </p:cNvPr>
            <p:cNvSpPr txBox="1">
              <a:spLocks/>
            </p:cNvSpPr>
            <p:nvPr/>
          </p:nvSpPr>
          <p:spPr>
            <a:xfrm>
              <a:off x="6357107" y="5428434"/>
              <a:ext cx="972607" cy="350281"/>
            </a:xfrm>
            <a:prstGeom prst="rect">
              <a:avLst/>
            </a:prstGeom>
            <a:noFill/>
            <a:effectLst>
              <a:outerShdw blurRad="50800" dist="38100" dir="5400000" sx="1000" sy="1000" algn="ctr" rotWithShape="0">
                <a:prstClr val="black">
                  <a:alpha val="40000"/>
                </a:prstClr>
              </a:outerShdw>
            </a:effectLst>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solidFill>
                  <a:latin typeface="+mj-lt"/>
                  <a:ea typeface="+mj-ea"/>
                  <a:cs typeface="+mj-cs"/>
                </a:defRPr>
              </a:lvl1pPr>
            </a:lstStyle>
            <a:p>
              <a:r>
                <a:rPr lang="en-US" sz="1200" dirty="0" smtClean="0">
                  <a:solidFill>
                    <a:schemeClr val="accent2">
                      <a:lumMod val="50000"/>
                    </a:schemeClr>
                  </a:solidFill>
                  <a:latin typeface="+mn-lt"/>
                  <a:ea typeface="Tahoma" panose="020B0604030504040204" pitchFamily="34" charset="0"/>
                  <a:cs typeface="Tahoma" panose="020B0604030504040204" pitchFamily="34" charset="0"/>
                </a:rPr>
                <a:t>5.04M</a:t>
              </a:r>
              <a:endParaRPr lang="en-US" sz="1200" dirty="0">
                <a:solidFill>
                  <a:schemeClr val="accent2">
                    <a:lumMod val="50000"/>
                  </a:schemeClr>
                </a:solidFill>
                <a:latin typeface="+mn-lt"/>
                <a:ea typeface="Tahoma" panose="020B0604030504040204" pitchFamily="34" charset="0"/>
                <a:cs typeface="Tahoma" panose="020B0604030504040204" pitchFamily="34" charset="0"/>
              </a:endParaRPr>
            </a:p>
          </p:txBody>
        </p:sp>
        <p:sp>
          <p:nvSpPr>
            <p:cNvPr id="28" name="Title 1">
              <a:extLst>
                <a:ext uri="{FF2B5EF4-FFF2-40B4-BE49-F238E27FC236}">
                  <a16:creationId xmlns:a16="http://schemas.microsoft.com/office/drawing/2014/main" id="{B284FF82-00DC-F115-1F58-98BED9DE7C23}"/>
                </a:ext>
              </a:extLst>
            </p:cNvPr>
            <p:cNvSpPr txBox="1">
              <a:spLocks/>
            </p:cNvSpPr>
            <p:nvPr/>
          </p:nvSpPr>
          <p:spPr>
            <a:xfrm>
              <a:off x="653143" y="3541667"/>
              <a:ext cx="657596" cy="350411"/>
            </a:xfrm>
            <a:prstGeom prst="rect">
              <a:avLst/>
            </a:prstGeom>
            <a:noFill/>
            <a:effectLst>
              <a:outerShdw blurRad="50800" dist="38100" dir="5400000" sx="1000" sy="1000" algn="ctr" rotWithShape="0">
                <a:prstClr val="black">
                  <a:alpha val="40000"/>
                </a:prstClr>
              </a:outerShdw>
            </a:effectLst>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solidFill>
                  <a:latin typeface="+mj-lt"/>
                  <a:ea typeface="+mj-ea"/>
                  <a:cs typeface="+mj-cs"/>
                </a:defRPr>
              </a:lvl1pPr>
            </a:lstStyle>
            <a:p>
              <a:r>
                <a:rPr lang="en-US" sz="1200" dirty="0">
                  <a:solidFill>
                    <a:schemeClr val="accent2">
                      <a:lumMod val="50000"/>
                    </a:schemeClr>
                  </a:solidFill>
                  <a:latin typeface="+mn-lt"/>
                  <a:ea typeface="Tahoma" panose="020B0604030504040204" pitchFamily="34" charset="0"/>
                  <a:cs typeface="Tahoma" panose="020B0604030504040204" pitchFamily="34" charset="0"/>
                </a:rPr>
                <a:t>Q1</a:t>
              </a:r>
            </a:p>
          </p:txBody>
        </p:sp>
        <p:sp>
          <p:nvSpPr>
            <p:cNvPr id="29" name="Title 1">
              <a:extLst>
                <a:ext uri="{FF2B5EF4-FFF2-40B4-BE49-F238E27FC236}">
                  <a16:creationId xmlns:a16="http://schemas.microsoft.com/office/drawing/2014/main" id="{8D49FA89-ADF9-D26F-579F-2B89AD8ED8C2}"/>
                </a:ext>
              </a:extLst>
            </p:cNvPr>
            <p:cNvSpPr txBox="1">
              <a:spLocks/>
            </p:cNvSpPr>
            <p:nvPr/>
          </p:nvSpPr>
          <p:spPr>
            <a:xfrm>
              <a:off x="660400" y="4182544"/>
              <a:ext cx="657596" cy="341304"/>
            </a:xfrm>
            <a:prstGeom prst="rect">
              <a:avLst/>
            </a:prstGeom>
            <a:noFill/>
            <a:effectLst>
              <a:outerShdw blurRad="50800" dist="38100" dir="5400000" sx="1000" sy="1000" algn="ctr" rotWithShape="0">
                <a:prstClr val="black">
                  <a:alpha val="40000"/>
                </a:prstClr>
              </a:outerShdw>
            </a:effectLst>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solidFill>
                  <a:latin typeface="+mj-lt"/>
                  <a:ea typeface="+mj-ea"/>
                  <a:cs typeface="+mj-cs"/>
                </a:defRPr>
              </a:lvl1pPr>
            </a:lstStyle>
            <a:p>
              <a:r>
                <a:rPr lang="en-US" sz="1200" dirty="0">
                  <a:solidFill>
                    <a:schemeClr val="accent2">
                      <a:lumMod val="50000"/>
                    </a:schemeClr>
                  </a:solidFill>
                  <a:latin typeface="+mn-lt"/>
                  <a:ea typeface="Tahoma" panose="020B0604030504040204" pitchFamily="34" charset="0"/>
                  <a:cs typeface="Tahoma" panose="020B0604030504040204" pitchFamily="34" charset="0"/>
                </a:rPr>
                <a:t>Q2</a:t>
              </a:r>
            </a:p>
          </p:txBody>
        </p:sp>
        <p:sp>
          <p:nvSpPr>
            <p:cNvPr id="30" name="Title 1">
              <a:extLst>
                <a:ext uri="{FF2B5EF4-FFF2-40B4-BE49-F238E27FC236}">
                  <a16:creationId xmlns:a16="http://schemas.microsoft.com/office/drawing/2014/main" id="{EE460473-D634-B0E4-A3FC-D72F9C84C059}"/>
                </a:ext>
              </a:extLst>
            </p:cNvPr>
            <p:cNvSpPr txBox="1">
              <a:spLocks/>
            </p:cNvSpPr>
            <p:nvPr/>
          </p:nvSpPr>
          <p:spPr>
            <a:xfrm>
              <a:off x="653143" y="4807668"/>
              <a:ext cx="657596" cy="341304"/>
            </a:xfrm>
            <a:prstGeom prst="rect">
              <a:avLst/>
            </a:prstGeom>
            <a:noFill/>
            <a:effectLst>
              <a:outerShdw blurRad="50800" dist="38100" dir="5400000" sx="1000" sy="1000" algn="ctr" rotWithShape="0">
                <a:prstClr val="black">
                  <a:alpha val="40000"/>
                </a:prstClr>
              </a:outerShdw>
            </a:effectLst>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solidFill>
                  <a:latin typeface="+mj-lt"/>
                  <a:ea typeface="+mj-ea"/>
                  <a:cs typeface="+mj-cs"/>
                </a:defRPr>
              </a:lvl1pPr>
            </a:lstStyle>
            <a:p>
              <a:r>
                <a:rPr lang="en-US" sz="1200" dirty="0">
                  <a:solidFill>
                    <a:schemeClr val="accent2">
                      <a:lumMod val="50000"/>
                    </a:schemeClr>
                  </a:solidFill>
                  <a:latin typeface="+mn-lt"/>
                  <a:ea typeface="Tahoma" panose="020B0604030504040204" pitchFamily="34" charset="0"/>
                  <a:cs typeface="Tahoma" panose="020B0604030504040204" pitchFamily="34" charset="0"/>
                </a:rPr>
                <a:t>Q3</a:t>
              </a:r>
            </a:p>
          </p:txBody>
        </p:sp>
        <p:sp>
          <p:nvSpPr>
            <p:cNvPr id="31" name="Title 1">
              <a:extLst>
                <a:ext uri="{FF2B5EF4-FFF2-40B4-BE49-F238E27FC236}">
                  <a16:creationId xmlns:a16="http://schemas.microsoft.com/office/drawing/2014/main" id="{A1471AFE-0EA9-C40A-31F8-73BB0F967E50}"/>
                </a:ext>
              </a:extLst>
            </p:cNvPr>
            <p:cNvSpPr txBox="1">
              <a:spLocks/>
            </p:cNvSpPr>
            <p:nvPr/>
          </p:nvSpPr>
          <p:spPr>
            <a:xfrm>
              <a:off x="653143" y="5432792"/>
              <a:ext cx="657596" cy="341304"/>
            </a:xfrm>
            <a:prstGeom prst="rect">
              <a:avLst/>
            </a:prstGeom>
            <a:noFill/>
            <a:effectLst>
              <a:outerShdw blurRad="50800" dist="38100" dir="5400000" sx="1000" sy="1000" algn="ctr" rotWithShape="0">
                <a:prstClr val="black">
                  <a:alpha val="40000"/>
                </a:prstClr>
              </a:outerShdw>
            </a:effectLst>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solidFill>
                  <a:latin typeface="+mj-lt"/>
                  <a:ea typeface="+mj-ea"/>
                  <a:cs typeface="+mj-cs"/>
                </a:defRPr>
              </a:lvl1pPr>
            </a:lstStyle>
            <a:p>
              <a:r>
                <a:rPr lang="en-US" sz="1200" dirty="0">
                  <a:solidFill>
                    <a:schemeClr val="accent2">
                      <a:lumMod val="50000"/>
                    </a:schemeClr>
                  </a:solidFill>
                  <a:latin typeface="+mn-lt"/>
                  <a:ea typeface="Tahoma" panose="020B0604030504040204" pitchFamily="34" charset="0"/>
                  <a:cs typeface="Tahoma" panose="020B0604030504040204" pitchFamily="34" charset="0"/>
                </a:rPr>
                <a:t>Q4</a:t>
              </a:r>
            </a:p>
          </p:txBody>
        </p:sp>
      </p:grpSp>
      <p:sp>
        <p:nvSpPr>
          <p:cNvPr id="34" name="Rectangle 33"/>
          <p:cNvSpPr/>
          <p:nvPr/>
        </p:nvSpPr>
        <p:spPr>
          <a:xfrm>
            <a:off x="3199263" y="786119"/>
            <a:ext cx="1080654" cy="415637"/>
          </a:xfrm>
          <a:prstGeom prst="rect">
            <a:avLst/>
          </a:prstGeom>
          <a:solidFill>
            <a:schemeClr val="bg1">
              <a:alpha val="0"/>
            </a:schemeClr>
          </a:solidFill>
          <a:ln cap="rnd">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n w="0"/>
                <a:solidFill>
                  <a:schemeClr val="tx1"/>
                </a:solidFill>
                <a:effectLst>
                  <a:outerShdw blurRad="38100" dist="19050" dir="2700000" algn="tl" rotWithShape="0">
                    <a:schemeClr val="dk1">
                      <a:alpha val="40000"/>
                    </a:schemeClr>
                  </a:outerShdw>
                </a:effectLst>
              </a:rPr>
              <a:t>Insights</a:t>
            </a:r>
            <a:endParaRPr lang="en-US" sz="1600" dirty="0">
              <a:ln w="0"/>
              <a:solidFill>
                <a:schemeClr val="tx1"/>
              </a:solidFill>
              <a:effectLst>
                <a:outerShdw blurRad="38100" dist="19050" dir="2700000" algn="tl" rotWithShape="0">
                  <a:schemeClr val="dk1">
                    <a:alpha val="40000"/>
                  </a:schemeClr>
                </a:outerShdw>
              </a:effectLst>
            </a:endParaRPr>
          </a:p>
        </p:txBody>
      </p:sp>
      <p:sp>
        <p:nvSpPr>
          <p:cNvPr id="35" name="Rectangle 34"/>
          <p:cNvSpPr/>
          <p:nvPr/>
        </p:nvSpPr>
        <p:spPr>
          <a:xfrm>
            <a:off x="7892007" y="786119"/>
            <a:ext cx="2022764" cy="415637"/>
          </a:xfrm>
          <a:prstGeom prst="rect">
            <a:avLst/>
          </a:prstGeom>
          <a:solidFill>
            <a:schemeClr val="bg1">
              <a:alpha val="0"/>
            </a:schemeClr>
          </a:solidFill>
          <a:ln cap="rnd">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n w="0"/>
                <a:solidFill>
                  <a:schemeClr val="tx1"/>
                </a:solidFill>
                <a:effectLst>
                  <a:outerShdw blurRad="38100" dist="19050" dir="2700000" algn="tl" rotWithShape="0">
                    <a:schemeClr val="dk1">
                      <a:alpha val="40000"/>
                    </a:schemeClr>
                  </a:outerShdw>
                </a:effectLst>
              </a:rPr>
              <a:t>Representation</a:t>
            </a:r>
          </a:p>
        </p:txBody>
      </p:sp>
      <p:pic>
        <p:nvPicPr>
          <p:cNvPr id="36" name="Picture 3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51920" y="0"/>
            <a:ext cx="640080" cy="640080"/>
          </a:xfrm>
          <a:prstGeom prst="rect">
            <a:avLst/>
          </a:prstGeom>
        </p:spPr>
      </p:pic>
      <p:pic>
        <p:nvPicPr>
          <p:cNvPr id="37" name="Picture 3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51" y="18010"/>
            <a:ext cx="637313" cy="637313"/>
          </a:xfrm>
          <a:prstGeom prst="rect">
            <a:avLst/>
          </a:prstGeom>
        </p:spPr>
      </p:pic>
    </p:spTree>
    <p:extLst>
      <p:ext uri="{BB962C8B-B14F-4D97-AF65-F5344CB8AC3E}">
        <p14:creationId xmlns:p14="http://schemas.microsoft.com/office/powerpoint/2010/main" val="530202131"/>
      </p:ext>
    </p:extLst>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5039" y="2038142"/>
            <a:ext cx="5620723" cy="3807644"/>
          </a:xfrm>
          <a:prstGeom prst="rect">
            <a:avLst/>
          </a:prstGeom>
          <a:ln>
            <a:noFill/>
          </a:ln>
          <a:effectLst>
            <a:outerShdw blurRad="292100" dist="139700" dir="2700000" algn="tl" rotWithShape="0">
              <a:srgbClr val="333333">
                <a:alpha val="65000"/>
              </a:srgbClr>
            </a:outerShdw>
          </a:effectLst>
        </p:spPr>
      </p:pic>
      <p:sp>
        <p:nvSpPr>
          <p:cNvPr id="3" name="Rectangle 2"/>
          <p:cNvSpPr/>
          <p:nvPr/>
        </p:nvSpPr>
        <p:spPr>
          <a:xfrm>
            <a:off x="1245039" y="757427"/>
            <a:ext cx="9347933" cy="657260"/>
          </a:xfrm>
          <a:prstGeom prst="rect">
            <a:avLst/>
          </a:prstGeom>
          <a:solidFill>
            <a:schemeClr val="bg1">
              <a:alpha val="0"/>
            </a:schemeClr>
          </a:solidFill>
          <a:ln cap="rnd">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ln w="0"/>
                <a:solidFill>
                  <a:schemeClr val="tx1"/>
                </a:solidFill>
                <a:effectLst>
                  <a:outerShdw blurRad="38100" dist="19050" dir="2700000" algn="tl" rotWithShape="0">
                    <a:schemeClr val="dk1">
                      <a:alpha val="40000"/>
                    </a:schemeClr>
                  </a:outerShdw>
                </a:effectLst>
              </a:rPr>
              <a:t>Q9. Which </a:t>
            </a:r>
            <a:r>
              <a:rPr lang="en-US" sz="1600" dirty="0">
                <a:ln w="0"/>
                <a:solidFill>
                  <a:schemeClr val="tx1"/>
                </a:solidFill>
                <a:effectLst>
                  <a:outerShdw blurRad="38100" dist="19050" dir="2700000" algn="tl" rotWithShape="0">
                    <a:schemeClr val="dk1">
                      <a:alpha val="40000"/>
                    </a:schemeClr>
                  </a:outerShdw>
                </a:effectLst>
              </a:rPr>
              <a:t>channel helped to bring more gross sales in the fiscal year 2021 and the percentage of contribution?</a:t>
            </a: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57281" y="2038142"/>
            <a:ext cx="2790476" cy="1273096"/>
          </a:xfrm>
          <a:prstGeom prst="rect">
            <a:avLst/>
          </a:prstGeom>
          <a:ln>
            <a:noFill/>
          </a:ln>
          <a:effectLst>
            <a:outerShdw blurRad="292100" dist="139700" dir="2700000" algn="tl" rotWithShape="0">
              <a:srgbClr val="333333">
                <a:alpha val="65000"/>
              </a:srgbClr>
            </a:outerShdw>
          </a:effectLst>
        </p:spPr>
      </p:pic>
      <p:sp>
        <p:nvSpPr>
          <p:cNvPr id="8" name="Rectangle 7"/>
          <p:cNvSpPr/>
          <p:nvPr/>
        </p:nvSpPr>
        <p:spPr>
          <a:xfrm>
            <a:off x="3515073" y="1414687"/>
            <a:ext cx="1080654" cy="415637"/>
          </a:xfrm>
          <a:prstGeom prst="rect">
            <a:avLst/>
          </a:prstGeom>
          <a:solidFill>
            <a:schemeClr val="bg1">
              <a:alpha val="0"/>
            </a:schemeClr>
          </a:solidFill>
          <a:ln cap="rnd">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n w="0"/>
                <a:solidFill>
                  <a:schemeClr val="tx1"/>
                </a:solidFill>
                <a:effectLst>
                  <a:outerShdw blurRad="38100" dist="19050" dir="2700000" algn="tl" rotWithShape="0">
                    <a:schemeClr val="dk1">
                      <a:alpha val="40000"/>
                    </a:schemeClr>
                  </a:outerShdw>
                </a:effectLst>
              </a:rPr>
              <a:t>Query</a:t>
            </a:r>
            <a:endParaRPr lang="en-US" sz="160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8312192" y="1414687"/>
            <a:ext cx="1080654" cy="415637"/>
          </a:xfrm>
          <a:prstGeom prst="rect">
            <a:avLst/>
          </a:prstGeom>
          <a:solidFill>
            <a:schemeClr val="bg1">
              <a:alpha val="0"/>
            </a:schemeClr>
          </a:solidFill>
          <a:ln cap="rnd">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n w="0"/>
                <a:solidFill>
                  <a:schemeClr val="tx1"/>
                </a:solidFill>
                <a:effectLst>
                  <a:outerShdw blurRad="38100" dist="19050" dir="2700000" algn="tl" rotWithShape="0">
                    <a:schemeClr val="dk1">
                      <a:alpha val="40000"/>
                    </a:schemeClr>
                  </a:outerShdw>
                </a:effectLst>
              </a:rPr>
              <a:t>Result</a:t>
            </a:r>
            <a:endParaRPr lang="en-US" sz="1600" dirty="0">
              <a:ln w="0"/>
              <a:solidFill>
                <a:schemeClr val="tx1"/>
              </a:solidFill>
              <a:effectLst>
                <a:outerShdw blurRad="38100" dist="19050" dir="2700000" algn="tl" rotWithShape="0">
                  <a:schemeClr val="dk1">
                    <a:alpha val="40000"/>
                  </a:schemeClr>
                </a:outerShdw>
              </a:effectLst>
            </a:endParaRPr>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51920" y="0"/>
            <a:ext cx="640080" cy="640080"/>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851" y="18010"/>
            <a:ext cx="637313" cy="637313"/>
          </a:xfrm>
          <a:prstGeom prst="rect">
            <a:avLst/>
          </a:prstGeom>
        </p:spPr>
      </p:pic>
    </p:spTree>
    <p:extLst>
      <p:ext uri="{BB962C8B-B14F-4D97-AF65-F5344CB8AC3E}">
        <p14:creationId xmlns:p14="http://schemas.microsoft.com/office/powerpoint/2010/main" val="1829338730"/>
      </p:ext>
    </p:extLst>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Rectangle 6"/>
          <p:cNvSpPr/>
          <p:nvPr/>
        </p:nvSpPr>
        <p:spPr>
          <a:xfrm>
            <a:off x="1343890" y="1413164"/>
            <a:ext cx="4488873" cy="3075709"/>
          </a:xfrm>
          <a:prstGeom prst="rect">
            <a:avLst/>
          </a:prstGeom>
          <a:solidFill>
            <a:schemeClr val="bg1">
              <a:alpha val="0"/>
            </a:schemeClr>
          </a:solidFill>
          <a:ln cap="rnd">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0"/>
              </a:spcBef>
              <a:spcAft>
                <a:spcPts val="600"/>
              </a:spcAft>
            </a:pPr>
            <a:r>
              <a:rPr lang="en-US" sz="1600" dirty="0">
                <a:ln w="0"/>
                <a:solidFill>
                  <a:schemeClr val="tx1"/>
                </a:solidFill>
                <a:effectLst>
                  <a:outerShdw blurRad="38100" dist="19050" dir="2700000" algn="tl" rotWithShape="0">
                    <a:schemeClr val="dk1">
                      <a:alpha val="40000"/>
                    </a:schemeClr>
                  </a:outerShdw>
                </a:effectLst>
              </a:rPr>
              <a:t>- The "Retailer" channel accounts for the majority of sales, contributing to 73.22% of gross sales, indicating its pivotal role as the primary revenue driver.</a:t>
            </a:r>
          </a:p>
          <a:p>
            <a:pPr>
              <a:spcBef>
                <a:spcPts val="600"/>
              </a:spcBef>
              <a:spcAft>
                <a:spcPts val="600"/>
              </a:spcAft>
            </a:pPr>
            <a:r>
              <a:rPr lang="en-US" sz="1600" dirty="0">
                <a:ln w="0"/>
                <a:solidFill>
                  <a:schemeClr val="tx1"/>
                </a:solidFill>
                <a:effectLst>
                  <a:outerShdw blurRad="38100" dist="19050" dir="2700000" algn="tl" rotWithShape="0">
                    <a:schemeClr val="dk1">
                      <a:alpha val="40000"/>
                    </a:schemeClr>
                  </a:outerShdw>
                </a:effectLst>
              </a:rPr>
              <a:t>- The "Direct" channel also plays a significant role, representing 15.47% of gross sales, highlighting its importance in capturing direct consumer demand.</a:t>
            </a:r>
          </a:p>
          <a:p>
            <a:pPr>
              <a:spcBef>
                <a:spcPts val="600"/>
              </a:spcBef>
              <a:spcAft>
                <a:spcPts val="600"/>
              </a:spcAft>
            </a:pPr>
            <a:r>
              <a:rPr lang="en-US" sz="1600" dirty="0">
                <a:ln w="0"/>
                <a:solidFill>
                  <a:schemeClr val="tx1"/>
                </a:solidFill>
                <a:effectLst>
                  <a:outerShdw blurRad="38100" dist="19050" dir="2700000" algn="tl" rotWithShape="0">
                    <a:schemeClr val="dk1">
                      <a:alpha val="40000"/>
                    </a:schemeClr>
                  </a:outerShdw>
                </a:effectLst>
              </a:rPr>
              <a:t>- Additionally, the "Distributor" channel contributes 11.31% of gross sales, showcasing its contribution to overall revenue diversification and market reach.</a:t>
            </a:r>
            <a:endParaRPr lang="en-US" sz="1600" dirty="0">
              <a:ln w="0"/>
              <a:solidFill>
                <a:schemeClr val="tx1"/>
              </a:solidFill>
              <a:effectLst>
                <a:outerShdw blurRad="38100" dist="19050" dir="2700000" algn="tl" rotWithShape="0">
                  <a:schemeClr val="dk1">
                    <a:alpha val="40000"/>
                  </a:schemeClr>
                </a:outerShdw>
              </a:effectLst>
            </a:endParaRPr>
          </a:p>
        </p:txBody>
      </p:sp>
      <p:grpSp>
        <p:nvGrpSpPr>
          <p:cNvPr id="6" name="Group 5">
            <a:extLst>
              <a:ext uri="{FF2B5EF4-FFF2-40B4-BE49-F238E27FC236}">
                <a16:creationId xmlns:a16="http://schemas.microsoft.com/office/drawing/2014/main" id="{453EFBC3-647E-233E-A0C9-1F7B55C02362}"/>
              </a:ext>
            </a:extLst>
          </p:cNvPr>
          <p:cNvGrpSpPr/>
          <p:nvPr/>
        </p:nvGrpSpPr>
        <p:grpSpPr>
          <a:xfrm>
            <a:off x="5929408" y="1722060"/>
            <a:ext cx="2055837" cy="2345937"/>
            <a:chOff x="1873531" y="2537120"/>
            <a:chExt cx="1773578" cy="2345937"/>
          </a:xfrm>
        </p:grpSpPr>
        <p:pic>
          <p:nvPicPr>
            <p:cNvPr id="9" name="Picture 8" descr="Icon&#10;&#10;Description automatically generated">
              <a:extLst>
                <a:ext uri="{FF2B5EF4-FFF2-40B4-BE49-F238E27FC236}">
                  <a16:creationId xmlns:a16="http://schemas.microsoft.com/office/drawing/2014/main" id="{665C6031-CDEA-DA7C-C6B8-6E108D644D5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60969" y="3131433"/>
              <a:ext cx="996147" cy="996147"/>
            </a:xfrm>
            <a:prstGeom prst="rect">
              <a:avLst/>
            </a:prstGeom>
            <a:ln>
              <a:noFill/>
            </a:ln>
            <a:effectLst>
              <a:outerShdw blurRad="292100" dist="139700" dir="2700000" algn="tl" rotWithShape="0">
                <a:srgbClr val="333333">
                  <a:alpha val="65000"/>
                </a:srgbClr>
              </a:outerShdw>
            </a:effectLst>
          </p:spPr>
        </p:pic>
        <p:sp>
          <p:nvSpPr>
            <p:cNvPr id="10" name="Title 1">
              <a:extLst>
                <a:ext uri="{FF2B5EF4-FFF2-40B4-BE49-F238E27FC236}">
                  <a16:creationId xmlns:a16="http://schemas.microsoft.com/office/drawing/2014/main" id="{27CE4F4A-F167-8ED1-8659-ACBC937C8713}"/>
                </a:ext>
              </a:extLst>
            </p:cNvPr>
            <p:cNvSpPr txBox="1">
              <a:spLocks/>
            </p:cNvSpPr>
            <p:nvPr/>
          </p:nvSpPr>
          <p:spPr>
            <a:xfrm>
              <a:off x="1876088" y="4297299"/>
              <a:ext cx="1771021" cy="58575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solidFill>
                  <a:latin typeface="+mj-lt"/>
                  <a:ea typeface="+mj-ea"/>
                  <a:cs typeface="+mj-cs"/>
                </a:defRPr>
              </a:lvl1pPr>
            </a:lstStyle>
            <a:p>
              <a:pPr algn="ctr"/>
              <a:r>
                <a:rPr lang="en-US" sz="1800" b="0" i="0" dirty="0" smtClean="0">
                  <a:solidFill>
                    <a:schemeClr val="accent2">
                      <a:lumMod val="50000"/>
                    </a:schemeClr>
                  </a:solidFill>
                  <a:effectLst/>
                  <a:latin typeface="Google Sans"/>
                </a:rPr>
                <a:t>3708.46m</a:t>
              </a:r>
              <a:r>
                <a:rPr lang="en-US" sz="1800" dirty="0" smtClean="0">
                  <a:solidFill>
                    <a:schemeClr val="accent2">
                      <a:lumMod val="50000"/>
                    </a:schemeClr>
                  </a:solidFill>
                  <a:latin typeface="Tenorite" panose="00000500000000000000" pitchFamily="2" charset="0"/>
                  <a:ea typeface="Tahoma" panose="020B0604030504040204" pitchFamily="34" charset="0"/>
                  <a:cs typeface="Tahoma" panose="020B0604030504040204" pitchFamily="34" charset="0"/>
                </a:rPr>
                <a:t> </a:t>
              </a:r>
              <a:r>
                <a:rPr lang="en-US" sz="1800" dirty="0">
                  <a:solidFill>
                    <a:schemeClr val="accent2">
                      <a:lumMod val="50000"/>
                    </a:schemeClr>
                  </a:solidFill>
                  <a:latin typeface="Tenorite" panose="00000500000000000000" pitchFamily="2" charset="0"/>
                  <a:ea typeface="Tahoma" panose="020B0604030504040204" pitchFamily="34" charset="0"/>
                  <a:cs typeface="Tahoma" panose="020B0604030504040204" pitchFamily="34" charset="0"/>
                </a:rPr>
                <a:t>(</a:t>
              </a:r>
              <a:r>
                <a:rPr lang="en-US" sz="1800" dirty="0" smtClean="0">
                  <a:solidFill>
                    <a:schemeClr val="accent2">
                      <a:lumMod val="50000"/>
                    </a:schemeClr>
                  </a:solidFill>
                  <a:latin typeface="Tenorite" panose="00000500000000000000" pitchFamily="2" charset="0"/>
                  <a:ea typeface="Tahoma" panose="020B0604030504040204" pitchFamily="34" charset="0"/>
                  <a:cs typeface="Tahoma" panose="020B0604030504040204" pitchFamily="34" charset="0"/>
                </a:rPr>
                <a:t>73.21 </a:t>
              </a:r>
              <a:r>
                <a:rPr lang="en-US" sz="1800" dirty="0">
                  <a:solidFill>
                    <a:schemeClr val="accent2">
                      <a:lumMod val="50000"/>
                    </a:schemeClr>
                  </a:solidFill>
                  <a:latin typeface="Tenorite" panose="00000500000000000000" pitchFamily="2" charset="0"/>
                  <a:ea typeface="Tahoma" panose="020B0604030504040204" pitchFamily="34" charset="0"/>
                  <a:cs typeface="Tahoma" panose="020B0604030504040204" pitchFamily="34" charset="0"/>
                </a:rPr>
                <a:t>%)</a:t>
              </a:r>
            </a:p>
          </p:txBody>
        </p:sp>
        <p:sp>
          <p:nvSpPr>
            <p:cNvPr id="11" name="Title 1">
              <a:extLst>
                <a:ext uri="{FF2B5EF4-FFF2-40B4-BE49-F238E27FC236}">
                  <a16:creationId xmlns:a16="http://schemas.microsoft.com/office/drawing/2014/main" id="{4F3E81FB-5217-0BBD-6C41-E1BF106A1671}"/>
                </a:ext>
              </a:extLst>
            </p:cNvPr>
            <p:cNvSpPr txBox="1">
              <a:spLocks/>
            </p:cNvSpPr>
            <p:nvPr/>
          </p:nvSpPr>
          <p:spPr>
            <a:xfrm>
              <a:off x="1873531" y="2537120"/>
              <a:ext cx="1771021" cy="45490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solidFill>
                  <a:latin typeface="+mj-lt"/>
                  <a:ea typeface="+mj-ea"/>
                  <a:cs typeface="+mj-cs"/>
                </a:defRPr>
              </a:lvl1pPr>
            </a:lstStyle>
            <a:p>
              <a:pPr algn="ctr"/>
              <a:r>
                <a:rPr lang="en-CA" sz="1800" b="0" i="0" dirty="0">
                  <a:solidFill>
                    <a:schemeClr val="accent2">
                      <a:lumMod val="50000"/>
                    </a:schemeClr>
                  </a:solidFill>
                  <a:effectLst/>
                  <a:latin typeface="Google Sans"/>
                </a:rPr>
                <a:t>retailer</a:t>
              </a:r>
              <a:endParaRPr lang="en-US" sz="1800" dirty="0">
                <a:solidFill>
                  <a:schemeClr val="accent2">
                    <a:lumMod val="50000"/>
                  </a:schemeClr>
                </a:solidFill>
                <a:latin typeface="Tenorite" panose="00000500000000000000" pitchFamily="2" charset="0"/>
                <a:ea typeface="Tahoma" panose="020B0604030504040204" pitchFamily="34" charset="0"/>
                <a:cs typeface="Tahoma" panose="020B0604030504040204" pitchFamily="34" charset="0"/>
              </a:endParaRPr>
            </a:p>
          </p:txBody>
        </p:sp>
      </p:grpSp>
      <p:grpSp>
        <p:nvGrpSpPr>
          <p:cNvPr id="12" name="Group 11">
            <a:extLst>
              <a:ext uri="{FF2B5EF4-FFF2-40B4-BE49-F238E27FC236}">
                <a16:creationId xmlns:a16="http://schemas.microsoft.com/office/drawing/2014/main" id="{40E65484-6B75-9351-D6D3-DEF68111F6CD}"/>
              </a:ext>
            </a:extLst>
          </p:cNvPr>
          <p:cNvGrpSpPr/>
          <p:nvPr/>
        </p:nvGrpSpPr>
        <p:grpSpPr>
          <a:xfrm>
            <a:off x="7786164" y="1721748"/>
            <a:ext cx="2052873" cy="2347229"/>
            <a:chOff x="3609097" y="2549374"/>
            <a:chExt cx="1771021" cy="2347229"/>
          </a:xfrm>
        </p:grpSpPr>
        <p:pic>
          <p:nvPicPr>
            <p:cNvPr id="13" name="Picture 12" descr="Icon&#10;&#10;Description automatically generated">
              <a:extLst>
                <a:ext uri="{FF2B5EF4-FFF2-40B4-BE49-F238E27FC236}">
                  <a16:creationId xmlns:a16="http://schemas.microsoft.com/office/drawing/2014/main" id="{1DF64F31-02F1-5C3A-DEFE-59393FCE6F7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90406" y="3131433"/>
              <a:ext cx="1008401" cy="1008401"/>
            </a:xfrm>
            <a:prstGeom prst="rect">
              <a:avLst/>
            </a:prstGeom>
            <a:ln>
              <a:noFill/>
            </a:ln>
            <a:effectLst>
              <a:outerShdw blurRad="292100" dist="139700" dir="2700000" algn="tl" rotWithShape="0">
                <a:srgbClr val="333333">
                  <a:alpha val="65000"/>
                </a:srgbClr>
              </a:outerShdw>
            </a:effectLst>
          </p:spPr>
        </p:pic>
        <p:sp>
          <p:nvSpPr>
            <p:cNvPr id="14" name="Title 1">
              <a:extLst>
                <a:ext uri="{FF2B5EF4-FFF2-40B4-BE49-F238E27FC236}">
                  <a16:creationId xmlns:a16="http://schemas.microsoft.com/office/drawing/2014/main" id="{044A1C6A-BE67-0330-585A-D1623E9350CC}"/>
                </a:ext>
              </a:extLst>
            </p:cNvPr>
            <p:cNvSpPr txBox="1">
              <a:spLocks/>
            </p:cNvSpPr>
            <p:nvPr/>
          </p:nvSpPr>
          <p:spPr>
            <a:xfrm>
              <a:off x="3609097" y="2549374"/>
              <a:ext cx="1771021" cy="45490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solidFill>
                  <a:latin typeface="+mj-lt"/>
                  <a:ea typeface="+mj-ea"/>
                  <a:cs typeface="+mj-cs"/>
                </a:defRPr>
              </a:lvl1pPr>
            </a:lstStyle>
            <a:p>
              <a:pPr algn="ctr"/>
              <a:r>
                <a:rPr lang="en-CA" sz="1800" b="0" i="0" dirty="0">
                  <a:solidFill>
                    <a:schemeClr val="accent2">
                      <a:lumMod val="50000"/>
                    </a:schemeClr>
                  </a:solidFill>
                  <a:effectLst/>
                  <a:latin typeface="Google Sans"/>
                </a:rPr>
                <a:t>direct</a:t>
              </a:r>
              <a:endParaRPr lang="en-US" sz="1800" dirty="0">
                <a:solidFill>
                  <a:schemeClr val="accent2">
                    <a:lumMod val="50000"/>
                  </a:schemeClr>
                </a:solidFill>
                <a:latin typeface="Tenorite" panose="00000500000000000000" pitchFamily="2" charset="0"/>
                <a:ea typeface="Tahoma" panose="020B0604030504040204" pitchFamily="34" charset="0"/>
                <a:cs typeface="Tahoma" panose="020B0604030504040204" pitchFamily="34" charset="0"/>
              </a:endParaRPr>
            </a:p>
          </p:txBody>
        </p:sp>
        <p:sp>
          <p:nvSpPr>
            <p:cNvPr id="15" name="Title 1">
              <a:extLst>
                <a:ext uri="{FF2B5EF4-FFF2-40B4-BE49-F238E27FC236}">
                  <a16:creationId xmlns:a16="http://schemas.microsoft.com/office/drawing/2014/main" id="{E1481406-8260-94A8-7CF2-9844A085AB07}"/>
                </a:ext>
              </a:extLst>
            </p:cNvPr>
            <p:cNvSpPr txBox="1">
              <a:spLocks/>
            </p:cNvSpPr>
            <p:nvPr/>
          </p:nvSpPr>
          <p:spPr>
            <a:xfrm>
              <a:off x="3609097" y="4310845"/>
              <a:ext cx="1771021" cy="58575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solidFill>
                  <a:latin typeface="+mj-lt"/>
                  <a:ea typeface="+mj-ea"/>
                  <a:cs typeface="+mj-cs"/>
                </a:defRPr>
              </a:lvl1pPr>
            </a:lstStyle>
            <a:p>
              <a:pPr algn="ctr"/>
              <a:r>
                <a:rPr lang="en-US" sz="1800" b="0" i="0" dirty="0" smtClean="0">
                  <a:solidFill>
                    <a:schemeClr val="accent2">
                      <a:lumMod val="50000"/>
                    </a:schemeClr>
                  </a:solidFill>
                  <a:effectLst/>
                  <a:latin typeface="Google Sans"/>
                </a:rPr>
                <a:t>784.14m</a:t>
              </a:r>
              <a:r>
                <a:rPr lang="en-US" sz="1800" dirty="0" smtClean="0">
                  <a:solidFill>
                    <a:schemeClr val="accent2">
                      <a:lumMod val="50000"/>
                    </a:schemeClr>
                  </a:solidFill>
                  <a:latin typeface="Tenorite" panose="00000500000000000000" pitchFamily="2" charset="0"/>
                  <a:ea typeface="Tahoma" panose="020B0604030504040204" pitchFamily="34" charset="0"/>
                  <a:cs typeface="Tahoma" panose="020B0604030504040204" pitchFamily="34" charset="0"/>
                </a:rPr>
                <a:t> </a:t>
              </a:r>
              <a:r>
                <a:rPr lang="en-US" sz="1800" dirty="0">
                  <a:solidFill>
                    <a:schemeClr val="accent2">
                      <a:lumMod val="50000"/>
                    </a:schemeClr>
                  </a:solidFill>
                  <a:latin typeface="Tenorite" panose="00000500000000000000" pitchFamily="2" charset="0"/>
                  <a:ea typeface="Tahoma" panose="020B0604030504040204" pitchFamily="34" charset="0"/>
                  <a:cs typeface="Tahoma" panose="020B0604030504040204" pitchFamily="34" charset="0"/>
                </a:rPr>
                <a:t>(</a:t>
              </a:r>
              <a:r>
                <a:rPr lang="en-US" sz="1800" dirty="0" smtClean="0">
                  <a:solidFill>
                    <a:schemeClr val="accent2">
                      <a:lumMod val="50000"/>
                    </a:schemeClr>
                  </a:solidFill>
                  <a:latin typeface="Tenorite" panose="00000500000000000000" pitchFamily="2" charset="0"/>
                  <a:ea typeface="Tahoma" panose="020B0604030504040204" pitchFamily="34" charset="0"/>
                  <a:cs typeface="Tahoma" panose="020B0604030504040204" pitchFamily="34" charset="0"/>
                </a:rPr>
                <a:t>15.48 </a:t>
              </a:r>
              <a:r>
                <a:rPr lang="en-US" sz="1800" dirty="0">
                  <a:solidFill>
                    <a:schemeClr val="accent2">
                      <a:lumMod val="50000"/>
                    </a:schemeClr>
                  </a:solidFill>
                  <a:latin typeface="Tenorite" panose="00000500000000000000" pitchFamily="2" charset="0"/>
                  <a:ea typeface="Tahoma" panose="020B0604030504040204" pitchFamily="34" charset="0"/>
                  <a:cs typeface="Tahoma" panose="020B0604030504040204" pitchFamily="34" charset="0"/>
                </a:rPr>
                <a:t>%)</a:t>
              </a:r>
            </a:p>
          </p:txBody>
        </p:sp>
      </p:grpSp>
      <p:grpSp>
        <p:nvGrpSpPr>
          <p:cNvPr id="16" name="Group 15">
            <a:extLst>
              <a:ext uri="{FF2B5EF4-FFF2-40B4-BE49-F238E27FC236}">
                <a16:creationId xmlns:a16="http://schemas.microsoft.com/office/drawing/2014/main" id="{94F9DB64-14DB-3348-09F8-C78BC8B36753}"/>
              </a:ext>
            </a:extLst>
          </p:cNvPr>
          <p:cNvGrpSpPr/>
          <p:nvPr/>
        </p:nvGrpSpPr>
        <p:grpSpPr>
          <a:xfrm>
            <a:off x="9640362" y="1721748"/>
            <a:ext cx="2052874" cy="2346249"/>
            <a:chOff x="8031127" y="2539475"/>
            <a:chExt cx="1771022" cy="2346249"/>
          </a:xfrm>
        </p:grpSpPr>
        <p:pic>
          <p:nvPicPr>
            <p:cNvPr id="17" name="Picture 16" descr="Icon&#10;&#10;Description automatically generated">
              <a:extLst>
                <a:ext uri="{FF2B5EF4-FFF2-40B4-BE49-F238E27FC236}">
                  <a16:creationId xmlns:a16="http://schemas.microsoft.com/office/drawing/2014/main" id="{A1E5879B-73AB-054F-7241-703AF4F6A4C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412436" y="3142972"/>
              <a:ext cx="1008401" cy="1008401"/>
            </a:xfrm>
            <a:prstGeom prst="rect">
              <a:avLst/>
            </a:prstGeom>
            <a:ln>
              <a:noFill/>
            </a:ln>
            <a:effectLst>
              <a:outerShdw blurRad="292100" dist="139700" dir="2700000" algn="tl" rotWithShape="0">
                <a:srgbClr val="333333">
                  <a:alpha val="65000"/>
                </a:srgbClr>
              </a:outerShdw>
            </a:effectLst>
          </p:spPr>
        </p:pic>
        <p:sp>
          <p:nvSpPr>
            <p:cNvPr id="18" name="Title 1">
              <a:extLst>
                <a:ext uri="{FF2B5EF4-FFF2-40B4-BE49-F238E27FC236}">
                  <a16:creationId xmlns:a16="http://schemas.microsoft.com/office/drawing/2014/main" id="{CB4AECA9-BB4A-49E6-9F71-9099E3F0E4F4}"/>
                </a:ext>
              </a:extLst>
            </p:cNvPr>
            <p:cNvSpPr txBox="1">
              <a:spLocks/>
            </p:cNvSpPr>
            <p:nvPr/>
          </p:nvSpPr>
          <p:spPr>
            <a:xfrm>
              <a:off x="8031127" y="2539475"/>
              <a:ext cx="1771021" cy="45490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solidFill>
                  <a:latin typeface="+mj-lt"/>
                  <a:ea typeface="+mj-ea"/>
                  <a:cs typeface="+mj-cs"/>
                </a:defRPr>
              </a:lvl1pPr>
            </a:lstStyle>
            <a:p>
              <a:pPr algn="ctr"/>
              <a:r>
                <a:rPr lang="en-CA" sz="1800" b="0" i="0" dirty="0">
                  <a:solidFill>
                    <a:schemeClr val="accent2">
                      <a:lumMod val="50000"/>
                    </a:schemeClr>
                  </a:solidFill>
                  <a:effectLst/>
                  <a:latin typeface="Google Sans"/>
                </a:rPr>
                <a:t>distributor</a:t>
              </a:r>
              <a:endParaRPr lang="en-US" sz="1800" dirty="0">
                <a:solidFill>
                  <a:schemeClr val="accent2">
                    <a:lumMod val="50000"/>
                  </a:schemeClr>
                </a:solidFill>
                <a:latin typeface="Tenorite" panose="00000500000000000000" pitchFamily="2" charset="0"/>
                <a:ea typeface="Tahoma" panose="020B0604030504040204" pitchFamily="34" charset="0"/>
                <a:cs typeface="Tahoma" panose="020B0604030504040204" pitchFamily="34" charset="0"/>
              </a:endParaRPr>
            </a:p>
          </p:txBody>
        </p:sp>
        <p:sp>
          <p:nvSpPr>
            <p:cNvPr id="19" name="Title 1">
              <a:extLst>
                <a:ext uri="{FF2B5EF4-FFF2-40B4-BE49-F238E27FC236}">
                  <a16:creationId xmlns:a16="http://schemas.microsoft.com/office/drawing/2014/main" id="{BC2CEA55-4E27-6FF5-927E-A6D705E6AEDF}"/>
                </a:ext>
              </a:extLst>
            </p:cNvPr>
            <p:cNvSpPr txBox="1">
              <a:spLocks/>
            </p:cNvSpPr>
            <p:nvPr/>
          </p:nvSpPr>
          <p:spPr>
            <a:xfrm>
              <a:off x="8031128" y="4299966"/>
              <a:ext cx="1771021" cy="58575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solidFill>
                  <a:latin typeface="+mj-lt"/>
                  <a:ea typeface="+mj-ea"/>
                  <a:cs typeface="+mj-cs"/>
                </a:defRPr>
              </a:lvl1pPr>
            </a:lstStyle>
            <a:p>
              <a:pPr algn="ctr"/>
              <a:r>
                <a:rPr lang="en-US" sz="1800" b="0" i="0" dirty="0" smtClean="0">
                  <a:solidFill>
                    <a:schemeClr val="accent2">
                      <a:lumMod val="50000"/>
                    </a:schemeClr>
                  </a:solidFill>
                  <a:effectLst/>
                  <a:latin typeface="Google Sans"/>
                </a:rPr>
                <a:t>572.86m</a:t>
              </a:r>
            </a:p>
            <a:p>
              <a:pPr algn="ctr"/>
              <a:r>
                <a:rPr lang="en-US" sz="1800" dirty="0" smtClean="0">
                  <a:solidFill>
                    <a:schemeClr val="accent2">
                      <a:lumMod val="50000"/>
                    </a:schemeClr>
                  </a:solidFill>
                  <a:latin typeface="Tenorite" panose="00000500000000000000" pitchFamily="2" charset="0"/>
                  <a:ea typeface="Tahoma" panose="020B0604030504040204" pitchFamily="34" charset="0"/>
                  <a:cs typeface="Tahoma" panose="020B0604030504040204" pitchFamily="34" charset="0"/>
                </a:rPr>
                <a:t>(11.31 </a:t>
              </a:r>
              <a:r>
                <a:rPr lang="en-US" sz="1800" dirty="0">
                  <a:solidFill>
                    <a:schemeClr val="accent2">
                      <a:lumMod val="50000"/>
                    </a:schemeClr>
                  </a:solidFill>
                  <a:latin typeface="Tenorite" panose="00000500000000000000" pitchFamily="2" charset="0"/>
                  <a:ea typeface="Tahoma" panose="020B0604030504040204" pitchFamily="34" charset="0"/>
                  <a:cs typeface="Tahoma" panose="020B0604030504040204" pitchFamily="34" charset="0"/>
                </a:rPr>
                <a:t>%)</a:t>
              </a:r>
            </a:p>
          </p:txBody>
        </p:sp>
      </p:grpSp>
      <p:sp>
        <p:nvSpPr>
          <p:cNvPr id="22" name="Rectangle 21"/>
          <p:cNvSpPr/>
          <p:nvPr/>
        </p:nvSpPr>
        <p:spPr>
          <a:xfrm>
            <a:off x="3047999" y="789706"/>
            <a:ext cx="1080654" cy="415637"/>
          </a:xfrm>
          <a:prstGeom prst="rect">
            <a:avLst/>
          </a:prstGeom>
          <a:solidFill>
            <a:schemeClr val="bg1">
              <a:alpha val="0"/>
            </a:schemeClr>
          </a:solidFill>
          <a:ln cap="rnd">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n w="0"/>
                <a:solidFill>
                  <a:schemeClr val="tx1"/>
                </a:solidFill>
                <a:effectLst>
                  <a:outerShdw blurRad="38100" dist="19050" dir="2700000" algn="tl" rotWithShape="0">
                    <a:schemeClr val="dk1">
                      <a:alpha val="40000"/>
                    </a:schemeClr>
                  </a:outerShdw>
                </a:effectLst>
              </a:rPr>
              <a:t>Insights</a:t>
            </a:r>
            <a:endParaRPr lang="en-US" sz="1600" dirty="0">
              <a:ln w="0"/>
              <a:solidFill>
                <a:schemeClr val="tx1"/>
              </a:solidFill>
              <a:effectLst>
                <a:outerShdw blurRad="38100" dist="19050" dir="2700000" algn="tl" rotWithShape="0">
                  <a:schemeClr val="dk1">
                    <a:alpha val="40000"/>
                  </a:schemeClr>
                </a:outerShdw>
              </a:effectLst>
            </a:endParaRPr>
          </a:p>
        </p:txBody>
      </p:sp>
      <p:sp>
        <p:nvSpPr>
          <p:cNvPr id="23" name="Rectangle 22"/>
          <p:cNvSpPr/>
          <p:nvPr/>
        </p:nvSpPr>
        <p:spPr>
          <a:xfrm>
            <a:off x="7982281" y="789707"/>
            <a:ext cx="2022764" cy="415637"/>
          </a:xfrm>
          <a:prstGeom prst="rect">
            <a:avLst/>
          </a:prstGeom>
          <a:solidFill>
            <a:schemeClr val="bg1">
              <a:alpha val="0"/>
            </a:schemeClr>
          </a:solidFill>
          <a:ln cap="rnd">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n w="0"/>
                <a:solidFill>
                  <a:schemeClr val="tx1"/>
                </a:solidFill>
                <a:effectLst>
                  <a:outerShdw blurRad="38100" dist="19050" dir="2700000" algn="tl" rotWithShape="0">
                    <a:schemeClr val="dk1">
                      <a:alpha val="40000"/>
                    </a:schemeClr>
                  </a:outerShdw>
                </a:effectLst>
              </a:rPr>
              <a:t>Representation</a:t>
            </a:r>
          </a:p>
        </p:txBody>
      </p:sp>
      <p:pic>
        <p:nvPicPr>
          <p:cNvPr id="24" name="Picture 2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551920" y="0"/>
            <a:ext cx="640080" cy="640080"/>
          </a:xfrm>
          <a:prstGeom prst="rect">
            <a:avLst/>
          </a:prstGeom>
        </p:spPr>
      </p:pic>
      <p:pic>
        <p:nvPicPr>
          <p:cNvPr id="25" name="Picture 2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851" y="18010"/>
            <a:ext cx="637313" cy="637313"/>
          </a:xfrm>
          <a:prstGeom prst="rect">
            <a:avLst/>
          </a:prstGeom>
        </p:spPr>
      </p:pic>
    </p:spTree>
    <p:extLst>
      <p:ext uri="{BB962C8B-B14F-4D97-AF65-F5344CB8AC3E}">
        <p14:creationId xmlns:p14="http://schemas.microsoft.com/office/powerpoint/2010/main" val="2557776005"/>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5039" y="2038142"/>
            <a:ext cx="5585252" cy="4473496"/>
          </a:xfrm>
          <a:prstGeom prst="rect">
            <a:avLst/>
          </a:prstGeom>
          <a:ln>
            <a:noFill/>
          </a:ln>
          <a:effectLst>
            <a:outerShdw blurRad="292100" dist="139700" dir="2700000" algn="tl" rotWithShape="0">
              <a:srgbClr val="333333">
                <a:alpha val="65000"/>
              </a:srgbClr>
            </a:outerShdw>
          </a:effectLst>
        </p:spPr>
      </p:pic>
      <p:sp>
        <p:nvSpPr>
          <p:cNvPr id="3" name="Rectangle 2"/>
          <p:cNvSpPr/>
          <p:nvPr/>
        </p:nvSpPr>
        <p:spPr>
          <a:xfrm>
            <a:off x="1245039" y="627566"/>
            <a:ext cx="8853054" cy="579303"/>
          </a:xfrm>
          <a:prstGeom prst="rect">
            <a:avLst/>
          </a:prstGeom>
          <a:solidFill>
            <a:schemeClr val="bg1">
              <a:alpha val="0"/>
            </a:schemeClr>
          </a:solidFill>
          <a:ln cap="rnd">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ln w="0"/>
                <a:solidFill>
                  <a:schemeClr val="tx1"/>
                </a:solidFill>
                <a:effectLst>
                  <a:outerShdw blurRad="38100" dist="19050" dir="2700000" algn="tl" rotWithShape="0">
                    <a:schemeClr val="dk1">
                      <a:alpha val="40000"/>
                    </a:schemeClr>
                  </a:outerShdw>
                </a:effectLst>
              </a:rPr>
              <a:t>Q10. Get </a:t>
            </a:r>
            <a:r>
              <a:rPr lang="en-US" sz="1600" dirty="0">
                <a:ln w="0"/>
                <a:solidFill>
                  <a:schemeClr val="tx1"/>
                </a:solidFill>
                <a:effectLst>
                  <a:outerShdw blurRad="38100" dist="19050" dir="2700000" algn="tl" rotWithShape="0">
                    <a:schemeClr val="dk1">
                      <a:alpha val="40000"/>
                    </a:schemeClr>
                  </a:outerShdw>
                </a:effectLst>
              </a:rPr>
              <a:t>the Top 3 products in each division that have a high total_sold_quantity in the fiscal_year 2021?</a:t>
            </a: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92415" y="2038142"/>
            <a:ext cx="4507072" cy="1704762"/>
          </a:xfrm>
          <a:prstGeom prst="rect">
            <a:avLst/>
          </a:prstGeom>
          <a:ln>
            <a:noFill/>
          </a:ln>
          <a:effectLst>
            <a:outerShdw blurRad="292100" dist="139700" dir="2700000" algn="tl" rotWithShape="0">
              <a:srgbClr val="333333">
                <a:alpha val="65000"/>
              </a:srgbClr>
            </a:outerShdw>
          </a:effectLst>
        </p:spPr>
      </p:pic>
      <p:sp>
        <p:nvSpPr>
          <p:cNvPr id="8" name="Rectangle 7"/>
          <p:cNvSpPr/>
          <p:nvPr/>
        </p:nvSpPr>
        <p:spPr>
          <a:xfrm>
            <a:off x="3497338" y="1414686"/>
            <a:ext cx="1080654" cy="415637"/>
          </a:xfrm>
          <a:prstGeom prst="rect">
            <a:avLst/>
          </a:prstGeom>
          <a:solidFill>
            <a:schemeClr val="bg1">
              <a:alpha val="0"/>
            </a:schemeClr>
          </a:solidFill>
          <a:ln cap="rnd">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n w="0"/>
                <a:solidFill>
                  <a:schemeClr val="tx1"/>
                </a:solidFill>
                <a:effectLst>
                  <a:outerShdw blurRad="38100" dist="19050" dir="2700000" algn="tl" rotWithShape="0">
                    <a:schemeClr val="dk1">
                      <a:alpha val="40000"/>
                    </a:schemeClr>
                  </a:outerShdw>
                </a:effectLst>
              </a:rPr>
              <a:t>Query</a:t>
            </a:r>
            <a:endParaRPr lang="en-US" sz="160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8705624" y="1414685"/>
            <a:ext cx="1080654" cy="415637"/>
          </a:xfrm>
          <a:prstGeom prst="rect">
            <a:avLst/>
          </a:prstGeom>
          <a:solidFill>
            <a:schemeClr val="bg1">
              <a:alpha val="0"/>
            </a:schemeClr>
          </a:solidFill>
          <a:ln cap="rnd">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n w="0"/>
                <a:solidFill>
                  <a:schemeClr val="tx1"/>
                </a:solidFill>
                <a:effectLst>
                  <a:outerShdw blurRad="38100" dist="19050" dir="2700000" algn="tl" rotWithShape="0">
                    <a:schemeClr val="dk1">
                      <a:alpha val="40000"/>
                    </a:schemeClr>
                  </a:outerShdw>
                </a:effectLst>
              </a:rPr>
              <a:t>Result</a:t>
            </a:r>
            <a:endParaRPr lang="en-US" sz="1600" dirty="0">
              <a:ln w="0"/>
              <a:solidFill>
                <a:schemeClr val="tx1"/>
              </a:solidFill>
              <a:effectLst>
                <a:outerShdw blurRad="38100" dist="19050" dir="2700000" algn="tl" rotWithShape="0">
                  <a:schemeClr val="dk1">
                    <a:alpha val="40000"/>
                  </a:schemeClr>
                </a:outerShdw>
              </a:effectLst>
            </a:endParaRPr>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51920" y="0"/>
            <a:ext cx="640080" cy="640080"/>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851" y="18010"/>
            <a:ext cx="637313" cy="637313"/>
          </a:xfrm>
          <a:prstGeom prst="rect">
            <a:avLst/>
          </a:prstGeom>
        </p:spPr>
      </p:pic>
    </p:spTree>
    <p:extLst>
      <p:ext uri="{BB962C8B-B14F-4D97-AF65-F5344CB8AC3E}">
        <p14:creationId xmlns:p14="http://schemas.microsoft.com/office/powerpoint/2010/main" val="2125659181"/>
      </p:ext>
    </p:extLst>
  </p:cSld>
  <p:clrMapOvr>
    <a:masterClrMapping/>
  </p:clrMapOvr>
  <p:transition spd="slow">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Rectangle 6"/>
          <p:cNvSpPr/>
          <p:nvPr/>
        </p:nvSpPr>
        <p:spPr>
          <a:xfrm>
            <a:off x="1427018" y="942109"/>
            <a:ext cx="9822874" cy="1992833"/>
          </a:xfrm>
          <a:prstGeom prst="rect">
            <a:avLst/>
          </a:prstGeom>
          <a:solidFill>
            <a:schemeClr val="bg1">
              <a:alpha val="0"/>
            </a:schemeClr>
          </a:solidFill>
          <a:ln cap="rnd">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0"/>
              </a:spcBef>
              <a:spcAft>
                <a:spcPts val="600"/>
              </a:spcAft>
            </a:pPr>
            <a:r>
              <a:rPr lang="en-US" sz="1600" dirty="0">
                <a:ln w="0"/>
                <a:solidFill>
                  <a:schemeClr val="tx1"/>
                </a:solidFill>
                <a:effectLst>
                  <a:outerShdw blurRad="38100" dist="19050" dir="2700000" algn="tl" rotWithShape="0">
                    <a:schemeClr val="dk1">
                      <a:alpha val="40000"/>
                    </a:schemeClr>
                  </a:outerShdw>
                </a:effectLst>
              </a:rPr>
              <a:t>- The three best-selling products in the N &amp; S division were pen drives, reflecting a strong consumer preference for pen drives and related items within this division.</a:t>
            </a:r>
          </a:p>
          <a:p>
            <a:pPr>
              <a:spcBef>
                <a:spcPts val="600"/>
              </a:spcBef>
              <a:spcAft>
                <a:spcPts val="600"/>
              </a:spcAft>
            </a:pPr>
            <a:r>
              <a:rPr lang="en-US" sz="1600" dirty="0">
                <a:ln w="0"/>
                <a:solidFill>
                  <a:schemeClr val="tx1"/>
                </a:solidFill>
                <a:effectLst>
                  <a:outerShdw blurRad="38100" dist="19050" dir="2700000" algn="tl" rotWithShape="0">
                    <a:schemeClr val="dk1">
                      <a:alpha val="40000"/>
                    </a:schemeClr>
                  </a:outerShdw>
                </a:effectLst>
              </a:rPr>
              <a:t>- In the P &amp; A division, the top three best-selling products were pen mice, highlighting the division's specialization in gaming-related products and its appeal to a specific customer niche.</a:t>
            </a:r>
          </a:p>
          <a:p>
            <a:pPr>
              <a:spcBef>
                <a:spcPts val="600"/>
              </a:spcBef>
              <a:spcAft>
                <a:spcPts val="600"/>
              </a:spcAft>
            </a:pPr>
            <a:r>
              <a:rPr lang="en-US" sz="1600" dirty="0">
                <a:ln w="0"/>
                <a:solidFill>
                  <a:schemeClr val="tx1"/>
                </a:solidFill>
                <a:effectLst>
                  <a:outerShdw blurRad="38100" dist="19050" dir="2700000" algn="tl" rotWithShape="0">
                    <a:schemeClr val="dk1">
                      <a:alpha val="40000"/>
                    </a:schemeClr>
                  </a:outerShdw>
                </a:effectLst>
              </a:rPr>
              <a:t>- Within the PC division, laptops emerged as the top three best-selling products, indicating a focus on PC-related products and underscoring the division's specialization in the computing niche.</a:t>
            </a:r>
            <a:endParaRPr lang="en-US" sz="1600" dirty="0">
              <a:ln w="0"/>
              <a:solidFill>
                <a:schemeClr val="tx1"/>
              </a:solidFill>
              <a:effectLst>
                <a:outerShdw blurRad="38100" dist="19050" dir="2700000" algn="tl" rotWithShape="0">
                  <a:schemeClr val="dk1">
                    <a:alpha val="40000"/>
                  </a:schemeClr>
                </a:outerShdw>
              </a:effectLst>
            </a:endParaRPr>
          </a:p>
        </p:txBody>
      </p:sp>
      <p:pic>
        <p:nvPicPr>
          <p:cNvPr id="4" name="object 4"/>
          <p:cNvPicPr/>
          <p:nvPr/>
        </p:nvPicPr>
        <p:blipFill>
          <a:blip r:embed="rId3" cstate="print"/>
          <a:stretch>
            <a:fillRect/>
          </a:stretch>
        </p:blipFill>
        <p:spPr>
          <a:xfrm>
            <a:off x="1427018" y="3538958"/>
            <a:ext cx="2680307" cy="2681734"/>
          </a:xfrm>
          <a:prstGeom prst="rect">
            <a:avLst/>
          </a:prstGeom>
          <a:solidFill>
            <a:schemeClr val="bg1">
              <a:alpha val="0"/>
            </a:schemeClr>
          </a:solidFill>
          <a:ln cap="rnd">
            <a:solidFill>
              <a:schemeClr val="bg1">
                <a:alpha val="0"/>
              </a:schemeClr>
            </a:solidFill>
          </a:ln>
        </p:spPr>
      </p:pic>
      <p:pic>
        <p:nvPicPr>
          <p:cNvPr id="6" name="object 5"/>
          <p:cNvPicPr/>
          <p:nvPr/>
        </p:nvPicPr>
        <p:blipFill>
          <a:blip r:embed="rId4" cstate="print"/>
          <a:stretch>
            <a:fillRect/>
          </a:stretch>
        </p:blipFill>
        <p:spPr>
          <a:xfrm>
            <a:off x="5021714" y="3538958"/>
            <a:ext cx="2633482" cy="2681734"/>
          </a:xfrm>
          <a:prstGeom prst="rect">
            <a:avLst/>
          </a:prstGeom>
        </p:spPr>
      </p:pic>
      <p:pic>
        <p:nvPicPr>
          <p:cNvPr id="8" name="object 6"/>
          <p:cNvPicPr/>
          <p:nvPr/>
        </p:nvPicPr>
        <p:blipFill>
          <a:blip r:embed="rId5" cstate="print"/>
          <a:stretch>
            <a:fillRect/>
          </a:stretch>
        </p:blipFill>
        <p:spPr>
          <a:xfrm>
            <a:off x="8581391" y="3538958"/>
            <a:ext cx="2668501" cy="2606876"/>
          </a:xfrm>
          <a:prstGeom prst="rect">
            <a:avLst/>
          </a:prstGeom>
        </p:spPr>
      </p:pic>
      <p:sp>
        <p:nvSpPr>
          <p:cNvPr id="11" name="Rectangle 10"/>
          <p:cNvSpPr/>
          <p:nvPr/>
        </p:nvSpPr>
        <p:spPr>
          <a:xfrm>
            <a:off x="5798128" y="432282"/>
            <a:ext cx="1080654" cy="415637"/>
          </a:xfrm>
          <a:prstGeom prst="rect">
            <a:avLst/>
          </a:prstGeom>
          <a:solidFill>
            <a:schemeClr val="bg1">
              <a:alpha val="0"/>
            </a:schemeClr>
          </a:solidFill>
          <a:ln cap="rnd">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n w="0"/>
                <a:solidFill>
                  <a:schemeClr val="tx1"/>
                </a:solidFill>
                <a:effectLst>
                  <a:outerShdw blurRad="38100" dist="19050" dir="2700000" algn="tl" rotWithShape="0">
                    <a:schemeClr val="dk1">
                      <a:alpha val="40000"/>
                    </a:schemeClr>
                  </a:outerShdw>
                </a:effectLst>
              </a:rPr>
              <a:t>Insights</a:t>
            </a:r>
            <a:endParaRPr lang="en-US" sz="1600" dirty="0">
              <a:ln w="0"/>
              <a:solidFill>
                <a:schemeClr val="tx1"/>
              </a:solidFill>
              <a:effectLst>
                <a:outerShdw blurRad="38100" dist="19050" dir="2700000" algn="tl" rotWithShape="0">
                  <a:schemeClr val="dk1">
                    <a:alpha val="40000"/>
                  </a:schemeClr>
                </a:outerShdw>
              </a:effectLst>
            </a:endParaRPr>
          </a:p>
        </p:txBody>
      </p:sp>
      <p:sp>
        <p:nvSpPr>
          <p:cNvPr id="12" name="Rectangle 11"/>
          <p:cNvSpPr/>
          <p:nvPr/>
        </p:nvSpPr>
        <p:spPr>
          <a:xfrm>
            <a:off x="5327073" y="2934942"/>
            <a:ext cx="2022764" cy="415637"/>
          </a:xfrm>
          <a:prstGeom prst="rect">
            <a:avLst/>
          </a:prstGeom>
          <a:solidFill>
            <a:schemeClr val="bg1">
              <a:alpha val="0"/>
            </a:schemeClr>
          </a:solidFill>
          <a:ln cap="rnd">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n w="0"/>
                <a:solidFill>
                  <a:schemeClr val="tx1"/>
                </a:solidFill>
                <a:effectLst>
                  <a:outerShdw blurRad="38100" dist="19050" dir="2700000" algn="tl" rotWithShape="0">
                    <a:schemeClr val="dk1">
                      <a:alpha val="40000"/>
                    </a:schemeClr>
                  </a:outerShdw>
                </a:effectLst>
              </a:rPr>
              <a:t>Representation</a:t>
            </a:r>
          </a:p>
        </p:txBody>
      </p:sp>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551920" y="0"/>
            <a:ext cx="640080" cy="640080"/>
          </a:xfrm>
          <a:prstGeom prst="rect">
            <a:avLst/>
          </a:prstGeom>
        </p:spPr>
      </p:pic>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851" y="18010"/>
            <a:ext cx="637313" cy="637313"/>
          </a:xfrm>
          <a:prstGeom prst="rect">
            <a:avLst/>
          </a:prstGeom>
        </p:spPr>
      </p:pic>
    </p:spTree>
    <p:extLst>
      <p:ext uri="{BB962C8B-B14F-4D97-AF65-F5344CB8AC3E}">
        <p14:creationId xmlns:p14="http://schemas.microsoft.com/office/powerpoint/2010/main" val="4071768677"/>
      </p:ext>
    </p:extLst>
  </p:cSld>
  <p:clrMapOvr>
    <a:masterClrMapping/>
  </p:clrMapOvr>
  <p:transition spd="slow">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ctangle 2"/>
          <p:cNvSpPr/>
          <p:nvPr/>
        </p:nvSpPr>
        <p:spPr>
          <a:xfrm>
            <a:off x="1627908" y="1147160"/>
            <a:ext cx="8936183" cy="2704404"/>
          </a:xfrm>
          <a:prstGeom prst="rect">
            <a:avLst/>
          </a:prstGeom>
          <a:solidFill>
            <a:schemeClr val="bg1">
              <a:alpha val="0"/>
            </a:schemeClr>
          </a:solidFill>
          <a:ln cap="rnd">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2400" b="1" u="sng" dirty="0" smtClean="0">
                <a:solidFill>
                  <a:schemeClr val="tx1"/>
                </a:solidFill>
              </a:rPr>
              <a:t>Overview</a:t>
            </a:r>
            <a:endParaRPr lang="en-US" sz="2400" b="1" u="sng" dirty="0">
              <a:solidFill>
                <a:schemeClr val="tx1"/>
              </a:solidFill>
            </a:endParaRPr>
          </a:p>
          <a:p>
            <a:pPr algn="just">
              <a:lnSpc>
                <a:spcPct val="150000"/>
              </a:lnSpc>
            </a:pPr>
            <a:r>
              <a:rPr lang="en-US" dirty="0">
                <a:solidFill>
                  <a:schemeClr val="tx1"/>
                </a:solidFill>
              </a:rPr>
              <a:t>AtliQ Hardware is committed to leveraging data analytics to drive strategic decisions. By focusing on real-world challenges, the company aims to enhance its analytical capabilities and support its growth in the competitive computer hardware market. The insights generated from this challenge will inform future strategies and operational improvements, ultimately contributing to the company's success.</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51920" y="0"/>
            <a:ext cx="640080" cy="64008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51" y="18010"/>
            <a:ext cx="637313" cy="637313"/>
          </a:xfrm>
          <a:prstGeom prst="rect">
            <a:avLst/>
          </a:prstGeom>
        </p:spPr>
      </p:pic>
    </p:spTree>
    <p:extLst>
      <p:ext uri="{BB962C8B-B14F-4D97-AF65-F5344CB8AC3E}">
        <p14:creationId xmlns:p14="http://schemas.microsoft.com/office/powerpoint/2010/main" val="583812155"/>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ctangle 2"/>
          <p:cNvSpPr/>
          <p:nvPr/>
        </p:nvSpPr>
        <p:spPr>
          <a:xfrm>
            <a:off x="1627908" y="1247775"/>
            <a:ext cx="8936183" cy="3019424"/>
          </a:xfrm>
          <a:prstGeom prst="rect">
            <a:avLst/>
          </a:prstGeom>
          <a:solidFill>
            <a:schemeClr val="bg1">
              <a:alpha val="0"/>
            </a:schemeClr>
          </a:solidFill>
          <a:ln cap="rnd">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u="sng" dirty="0">
                <a:solidFill>
                  <a:schemeClr val="tx1"/>
                </a:solidFill>
              </a:rPr>
              <a:t>Objective</a:t>
            </a:r>
          </a:p>
          <a:p>
            <a:pPr algn="just">
              <a:lnSpc>
                <a:spcPct val="150000"/>
              </a:lnSpc>
            </a:pPr>
            <a:r>
              <a:rPr lang="en-US" sz="2000" dirty="0">
                <a:solidFill>
                  <a:schemeClr val="tx1"/>
                </a:solidFill>
              </a:rPr>
              <a:t>AtliQ Hardware, a global computer hardware manufacturer based in India, aims to enhance its data analytics capabilities to support informed decision-making. The Director of Data Analytics, Tony Sharma, plans to conduct an SQL challenge to assess both technical skills and soft skills of potential junior data analysts. This project involves ten specific ad hoc requests, reflecting real-world challenges, for candidates to provide valuable insights.</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51920" y="0"/>
            <a:ext cx="640080" cy="64008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51" y="18010"/>
            <a:ext cx="637313" cy="637313"/>
          </a:xfrm>
          <a:prstGeom prst="rect">
            <a:avLst/>
          </a:prstGeom>
        </p:spPr>
      </p:pic>
    </p:spTree>
    <p:extLst>
      <p:ext uri="{BB962C8B-B14F-4D97-AF65-F5344CB8AC3E}">
        <p14:creationId xmlns:p14="http://schemas.microsoft.com/office/powerpoint/2010/main" val="1435546994"/>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ctangle 2"/>
          <p:cNvSpPr/>
          <p:nvPr/>
        </p:nvSpPr>
        <p:spPr>
          <a:xfrm>
            <a:off x="1627908" y="998393"/>
            <a:ext cx="8936183" cy="3019424"/>
          </a:xfrm>
          <a:prstGeom prst="rect">
            <a:avLst/>
          </a:prstGeom>
          <a:solidFill>
            <a:schemeClr val="bg1">
              <a:alpha val="0"/>
            </a:schemeClr>
          </a:solidFill>
          <a:ln cap="rnd">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2400" b="1" u="sng" dirty="0">
                <a:solidFill>
                  <a:schemeClr val="tx1"/>
                </a:solidFill>
              </a:rPr>
              <a:t>Challenge</a:t>
            </a:r>
          </a:p>
          <a:p>
            <a:pPr algn="just">
              <a:lnSpc>
                <a:spcPct val="150000"/>
              </a:lnSpc>
            </a:pPr>
            <a:r>
              <a:rPr lang="en-US" sz="2000" dirty="0">
                <a:solidFill>
                  <a:schemeClr val="tx1"/>
                </a:solidFill>
              </a:rPr>
              <a:t>The primary challenge is to process and analyze data from six main tables, encompassing customer data, product information, gross price details, manufacturing costs, pre-invoice deductions, and monthly sales data. The goal is to generate actionable insights that can inform strategic decisions and drive business growth.</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51920" y="0"/>
            <a:ext cx="640080" cy="64008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851" y="18010"/>
            <a:ext cx="637313" cy="637313"/>
          </a:xfrm>
          <a:prstGeom prst="rect">
            <a:avLst/>
          </a:prstGeom>
        </p:spPr>
      </p:pic>
    </p:spTree>
    <p:extLst>
      <p:ext uri="{BB962C8B-B14F-4D97-AF65-F5344CB8AC3E}">
        <p14:creationId xmlns:p14="http://schemas.microsoft.com/office/powerpoint/2010/main" val="2150152755"/>
      </p:ext>
    </p:extLst>
  </p:cSld>
  <p:clrMapOvr>
    <a:overrideClrMapping bg1="lt1" tx1="dk1" bg2="lt2" tx2="dk2" accent1="accent1" accent2="accent2" accent3="accent3" accent4="accent4" accent5="accent5" accent6="accent6" hlink="hlink" folHlink="folHlink"/>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
        <p:nvSpPr>
          <p:cNvPr id="3" name="Rectangle 2"/>
          <p:cNvSpPr/>
          <p:nvPr/>
        </p:nvSpPr>
        <p:spPr>
          <a:xfrm>
            <a:off x="1627907" y="1027316"/>
            <a:ext cx="8936183" cy="4803368"/>
          </a:xfrm>
          <a:prstGeom prst="rect">
            <a:avLst/>
          </a:prstGeom>
          <a:solidFill>
            <a:schemeClr val="bg1">
              <a:alpha val="0"/>
            </a:schemeClr>
          </a:solidFill>
          <a:ln cap="rnd">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2400" b="1" u="sng" dirty="0" smtClean="0">
                <a:solidFill>
                  <a:schemeClr val="tx1"/>
                </a:solidFill>
              </a:rPr>
              <a:t>Procedure</a:t>
            </a:r>
          </a:p>
          <a:p>
            <a:pPr algn="just">
              <a:lnSpc>
                <a:spcPct val="150000"/>
              </a:lnSpc>
            </a:pPr>
            <a:r>
              <a:rPr lang="en-US" altLang="en-US" sz="2000" dirty="0" smtClean="0">
                <a:solidFill>
                  <a:schemeClr val="tx1"/>
                </a:solidFill>
              </a:rPr>
              <a:t>Data </a:t>
            </a:r>
            <a:r>
              <a:rPr lang="en-US" altLang="en-US" sz="2000" dirty="0">
                <a:solidFill>
                  <a:schemeClr val="tx1"/>
                </a:solidFill>
              </a:rPr>
              <a:t>Extraction: Extract relevant data from six main tables: </a:t>
            </a:r>
            <a:endParaRPr lang="en-US" altLang="en-US" sz="2000" dirty="0" smtClean="0">
              <a:solidFill>
                <a:schemeClr val="tx1"/>
              </a:solidFill>
            </a:endParaRPr>
          </a:p>
          <a:p>
            <a:pPr algn="just"/>
            <a:r>
              <a:rPr lang="en-US" altLang="en-US" sz="2000" dirty="0" smtClean="0">
                <a:solidFill>
                  <a:schemeClr val="tx1"/>
                </a:solidFill>
              </a:rPr>
              <a:t>dim_customer </a:t>
            </a:r>
          </a:p>
          <a:p>
            <a:pPr algn="just"/>
            <a:r>
              <a:rPr lang="en-US" altLang="en-US" sz="2000" dirty="0" smtClean="0">
                <a:solidFill>
                  <a:schemeClr val="tx1"/>
                </a:solidFill>
              </a:rPr>
              <a:t>dim_product </a:t>
            </a:r>
          </a:p>
          <a:p>
            <a:pPr algn="just"/>
            <a:r>
              <a:rPr lang="en-US" altLang="en-US" sz="2000" dirty="0" smtClean="0">
                <a:solidFill>
                  <a:schemeClr val="tx1"/>
                </a:solidFill>
              </a:rPr>
              <a:t>fact_gross_price</a:t>
            </a:r>
          </a:p>
          <a:p>
            <a:pPr algn="just"/>
            <a:r>
              <a:rPr lang="en-US" altLang="en-US" sz="2000" dirty="0" smtClean="0">
                <a:solidFill>
                  <a:schemeClr val="tx1"/>
                </a:solidFill>
              </a:rPr>
              <a:t>fact_manufacturing_cost</a:t>
            </a:r>
          </a:p>
          <a:p>
            <a:pPr algn="just"/>
            <a:r>
              <a:rPr lang="en-US" altLang="en-US" sz="2000" dirty="0" smtClean="0">
                <a:solidFill>
                  <a:schemeClr val="tx1"/>
                </a:solidFill>
              </a:rPr>
              <a:t>fact_pre_invoice_deductions</a:t>
            </a:r>
            <a:endParaRPr lang="en-US" altLang="en-US" sz="2000" dirty="0">
              <a:solidFill>
                <a:schemeClr val="tx1"/>
              </a:solidFill>
            </a:endParaRPr>
          </a:p>
          <a:p>
            <a:pPr algn="just"/>
            <a:r>
              <a:rPr lang="en-US" altLang="en-US" sz="2000" dirty="0" smtClean="0">
                <a:solidFill>
                  <a:schemeClr val="tx1"/>
                </a:solidFill>
              </a:rPr>
              <a:t>fact_sales_monthly</a:t>
            </a:r>
            <a:r>
              <a:rPr lang="en-US" altLang="en-US" sz="2000" dirty="0">
                <a:solidFill>
                  <a:schemeClr val="tx1"/>
                </a:solidFill>
              </a:rPr>
              <a:t>.</a:t>
            </a:r>
          </a:p>
          <a:p>
            <a:pPr algn="just">
              <a:lnSpc>
                <a:spcPct val="150000"/>
              </a:lnSpc>
            </a:pPr>
            <a:r>
              <a:rPr lang="en-US" altLang="en-US" sz="2000" dirty="0">
                <a:solidFill>
                  <a:schemeClr val="tx1"/>
                </a:solidFill>
              </a:rPr>
              <a:t>Data Analysis: Perform SQL queries to derive insights from the data based on the provided ad hoc requests.</a:t>
            </a:r>
          </a:p>
          <a:p>
            <a:pPr algn="just">
              <a:lnSpc>
                <a:spcPct val="150000"/>
              </a:lnSpc>
            </a:pPr>
            <a:r>
              <a:rPr lang="en-US" altLang="en-US" sz="2000" dirty="0">
                <a:solidFill>
                  <a:schemeClr val="tx1"/>
                </a:solidFill>
              </a:rPr>
              <a:t>Report Generation: Compile the findings into a comprehensive report, highlighting key insights and strategic recommendations.</a:t>
            </a:r>
          </a:p>
          <a:p>
            <a:pPr>
              <a:lnSpc>
                <a:spcPct val="150000"/>
              </a:lnSpc>
            </a:pPr>
            <a:endParaRPr lang="en-US" altLang="en-US" sz="2000" b="1" u="sng"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51920" y="0"/>
            <a:ext cx="640080" cy="64008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851" y="18010"/>
            <a:ext cx="637313" cy="637313"/>
          </a:xfrm>
          <a:prstGeom prst="rect">
            <a:avLst/>
          </a:prstGeom>
        </p:spPr>
      </p:pic>
    </p:spTree>
    <p:extLst>
      <p:ext uri="{BB962C8B-B14F-4D97-AF65-F5344CB8AC3E}">
        <p14:creationId xmlns:p14="http://schemas.microsoft.com/office/powerpoint/2010/main" val="614735388"/>
      </p:ext>
    </p:extLst>
  </p:cSld>
  <p:clrMapOvr>
    <a:overrideClrMapping bg1="lt1" tx1="dk1" bg2="lt2" tx2="dk2" accent1="accent1" accent2="accent2" accent3="accent3" accent4="accent4" accent5="accent5" accent6="accent6" hlink="hlink" folHlink="folHlink"/>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8982" y="2094457"/>
            <a:ext cx="1260764" cy="2660757"/>
          </a:xfrm>
          <a:prstGeom prst="rect">
            <a:avLst/>
          </a:prstGeom>
          <a:ln>
            <a:noFill/>
          </a:ln>
          <a:effectLst>
            <a:outerShdw blurRad="292100" dist="139700" dir="2700000" algn="tl" rotWithShape="0">
              <a:srgbClr val="333333">
                <a:alpha val="65000"/>
              </a:srgbClr>
            </a:outerShdw>
          </a:effectLst>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5038" y="2094457"/>
            <a:ext cx="3870445" cy="2118392"/>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51920" y="0"/>
            <a:ext cx="640080" cy="640080"/>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851" y="18010"/>
            <a:ext cx="637313" cy="637313"/>
          </a:xfrm>
          <a:prstGeom prst="rect">
            <a:avLst/>
          </a:prstGeom>
        </p:spPr>
      </p:pic>
      <p:sp>
        <p:nvSpPr>
          <p:cNvPr id="12" name="Rectangle 11"/>
          <p:cNvSpPr/>
          <p:nvPr/>
        </p:nvSpPr>
        <p:spPr>
          <a:xfrm>
            <a:off x="1245038" y="784746"/>
            <a:ext cx="8853054" cy="524966"/>
          </a:xfrm>
          <a:prstGeom prst="rect">
            <a:avLst/>
          </a:prstGeom>
          <a:solidFill>
            <a:schemeClr val="bg1">
              <a:alpha val="0"/>
            </a:schemeClr>
          </a:solidFill>
          <a:ln cap="rnd">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ln w="0"/>
                <a:solidFill>
                  <a:schemeClr val="tx1"/>
                </a:solidFill>
                <a:effectLst>
                  <a:outerShdw blurRad="38100" dist="19050" dir="2700000" algn="tl" rotWithShape="0">
                    <a:schemeClr val="dk1">
                      <a:alpha val="40000"/>
                    </a:schemeClr>
                  </a:outerShdw>
                </a:effectLst>
              </a:rPr>
              <a:t>Q1. Provide </a:t>
            </a:r>
            <a:r>
              <a:rPr lang="en-US" sz="1600" dirty="0">
                <a:ln w="0"/>
                <a:solidFill>
                  <a:schemeClr val="tx1"/>
                </a:solidFill>
                <a:effectLst>
                  <a:outerShdw blurRad="38100" dist="19050" dir="2700000" algn="tl" rotWithShape="0">
                    <a:schemeClr val="dk1">
                      <a:alpha val="40000"/>
                    </a:schemeClr>
                  </a:outerShdw>
                </a:effectLst>
              </a:rPr>
              <a:t>the list of markets in which customer "AtliQ Exclusive" operates its business in the APAC region.</a:t>
            </a:r>
          </a:p>
        </p:txBody>
      </p:sp>
      <p:sp>
        <p:nvSpPr>
          <p:cNvPr id="13" name="Rectangle 12"/>
          <p:cNvSpPr/>
          <p:nvPr/>
        </p:nvSpPr>
        <p:spPr>
          <a:xfrm>
            <a:off x="2639933" y="1414687"/>
            <a:ext cx="1080654" cy="415637"/>
          </a:xfrm>
          <a:prstGeom prst="rect">
            <a:avLst/>
          </a:prstGeom>
          <a:solidFill>
            <a:schemeClr val="bg1">
              <a:alpha val="0"/>
            </a:schemeClr>
          </a:solidFill>
          <a:ln cap="rnd">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n w="0"/>
                <a:solidFill>
                  <a:schemeClr val="tx1"/>
                </a:solidFill>
                <a:effectLst>
                  <a:outerShdw blurRad="38100" dist="19050" dir="2700000" algn="tl" rotWithShape="0">
                    <a:schemeClr val="dk1">
                      <a:alpha val="40000"/>
                    </a:schemeClr>
                  </a:outerShdw>
                </a:effectLst>
              </a:rPr>
              <a:t>Query</a:t>
            </a:r>
            <a:endParaRPr lang="en-US" sz="1600" dirty="0">
              <a:ln w="0"/>
              <a:solidFill>
                <a:schemeClr val="tx1"/>
              </a:solidFill>
              <a:effectLst>
                <a:outerShdw blurRad="38100" dist="19050" dir="2700000" algn="tl" rotWithShape="0">
                  <a:schemeClr val="dk1">
                    <a:alpha val="40000"/>
                  </a:schemeClr>
                </a:outerShdw>
              </a:effectLst>
            </a:endParaRPr>
          </a:p>
        </p:txBody>
      </p:sp>
      <p:sp>
        <p:nvSpPr>
          <p:cNvPr id="14" name="Rectangle 13"/>
          <p:cNvSpPr/>
          <p:nvPr/>
        </p:nvSpPr>
        <p:spPr>
          <a:xfrm>
            <a:off x="8569037" y="1414687"/>
            <a:ext cx="1080654" cy="415637"/>
          </a:xfrm>
          <a:prstGeom prst="rect">
            <a:avLst/>
          </a:prstGeom>
          <a:solidFill>
            <a:schemeClr val="bg1">
              <a:alpha val="0"/>
            </a:schemeClr>
          </a:solidFill>
          <a:ln cap="rnd">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n w="0"/>
                <a:solidFill>
                  <a:schemeClr val="tx1"/>
                </a:solidFill>
                <a:effectLst>
                  <a:outerShdw blurRad="38100" dist="19050" dir="2700000" algn="tl" rotWithShape="0">
                    <a:schemeClr val="dk1">
                      <a:alpha val="40000"/>
                    </a:schemeClr>
                  </a:outerShdw>
                </a:effectLst>
              </a:rPr>
              <a:t>Result</a:t>
            </a:r>
            <a:endParaRPr lang="en-US" sz="16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320918756"/>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p:cNvSpPr/>
          <p:nvPr/>
        </p:nvSpPr>
        <p:spPr>
          <a:xfrm>
            <a:off x="3048000" y="997527"/>
            <a:ext cx="1080654" cy="415637"/>
          </a:xfrm>
          <a:prstGeom prst="rect">
            <a:avLst/>
          </a:prstGeom>
          <a:solidFill>
            <a:schemeClr val="bg1">
              <a:alpha val="0"/>
            </a:schemeClr>
          </a:solidFill>
          <a:ln cap="rnd">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n w="0"/>
                <a:solidFill>
                  <a:schemeClr val="tx1"/>
                </a:solidFill>
                <a:effectLst>
                  <a:outerShdw blurRad="38100" dist="19050" dir="2700000" algn="tl" rotWithShape="0">
                    <a:schemeClr val="dk1">
                      <a:alpha val="40000"/>
                    </a:schemeClr>
                  </a:outerShdw>
                </a:effectLst>
              </a:rPr>
              <a:t>Insights</a:t>
            </a:r>
            <a:endParaRPr lang="en-US" sz="1600" dirty="0">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a:off x="1343891" y="1620983"/>
            <a:ext cx="4831826" cy="1811534"/>
          </a:xfrm>
          <a:prstGeom prst="rect">
            <a:avLst/>
          </a:prstGeom>
          <a:solidFill>
            <a:schemeClr val="bg1">
              <a:alpha val="0"/>
            </a:schemeClr>
          </a:solidFill>
          <a:ln cap="rnd">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0"/>
              </a:spcBef>
              <a:spcAft>
                <a:spcPts val="600"/>
              </a:spcAft>
            </a:pPr>
            <a:r>
              <a:rPr lang="en-US" sz="1600" dirty="0" smtClean="0">
                <a:ln w="0"/>
                <a:solidFill>
                  <a:schemeClr val="tx1"/>
                </a:solidFill>
                <a:effectLst>
                  <a:outerShdw blurRad="38100" dist="19050" dir="2700000" algn="tl" rotWithShape="0">
                    <a:schemeClr val="dk1">
                      <a:alpha val="40000"/>
                    </a:schemeClr>
                  </a:outerShdw>
                </a:effectLst>
              </a:rPr>
              <a:t>- AtliQ </a:t>
            </a:r>
            <a:r>
              <a:rPr lang="en-US" sz="1600" dirty="0">
                <a:ln w="0"/>
                <a:solidFill>
                  <a:schemeClr val="tx1"/>
                </a:solidFill>
                <a:effectLst>
                  <a:outerShdw blurRad="38100" dist="19050" dir="2700000" algn="tl" rotWithShape="0">
                    <a:schemeClr val="dk1">
                      <a:alpha val="40000"/>
                    </a:schemeClr>
                  </a:outerShdw>
                </a:effectLst>
              </a:rPr>
              <a:t>Exclusive has successfully expanded its reach into eight primary markets across the APAC region</a:t>
            </a:r>
            <a:r>
              <a:rPr lang="en-US" sz="1600" dirty="0" smtClean="0">
                <a:ln w="0"/>
                <a:solidFill>
                  <a:schemeClr val="tx1"/>
                </a:solidFill>
                <a:effectLst>
                  <a:outerShdw blurRad="38100" dist="19050" dir="2700000" algn="tl" rotWithShape="0">
                    <a:schemeClr val="dk1">
                      <a:alpha val="40000"/>
                    </a:schemeClr>
                  </a:outerShdw>
                </a:effectLst>
              </a:rPr>
              <a:t>.</a:t>
            </a:r>
          </a:p>
          <a:p>
            <a:pPr>
              <a:spcBef>
                <a:spcPts val="600"/>
              </a:spcBef>
              <a:spcAft>
                <a:spcPts val="600"/>
              </a:spcAft>
            </a:pPr>
            <a:r>
              <a:rPr lang="en-US" sz="1600" dirty="0" smtClean="0">
                <a:ln w="0"/>
                <a:solidFill>
                  <a:schemeClr val="tx1"/>
                </a:solidFill>
                <a:effectLst>
                  <a:outerShdw blurRad="38100" dist="19050" dir="2700000" algn="tl" rotWithShape="0">
                    <a:schemeClr val="dk1">
                      <a:alpha val="40000"/>
                    </a:schemeClr>
                  </a:outerShdw>
                </a:effectLst>
              </a:rPr>
              <a:t>- </a:t>
            </a:r>
            <a:r>
              <a:rPr lang="en-US" sz="1600" dirty="0">
                <a:ln w="0"/>
                <a:solidFill>
                  <a:schemeClr val="tx1"/>
                </a:solidFill>
                <a:effectLst>
                  <a:outerShdw blurRad="38100" dist="19050" dir="2700000" algn="tl" rotWithShape="0">
                    <a:schemeClr val="dk1">
                      <a:alpha val="40000"/>
                    </a:schemeClr>
                  </a:outerShdw>
                </a:effectLst>
              </a:rPr>
              <a:t>This expansion reflects a robust market presence.</a:t>
            </a:r>
          </a:p>
          <a:p>
            <a:pPr>
              <a:spcBef>
                <a:spcPts val="600"/>
              </a:spcBef>
              <a:spcAft>
                <a:spcPts val="600"/>
              </a:spcAft>
            </a:pPr>
            <a:r>
              <a:rPr lang="en-US" sz="1600" dirty="0">
                <a:ln w="0"/>
                <a:solidFill>
                  <a:schemeClr val="tx1"/>
                </a:solidFill>
                <a:effectLst>
                  <a:outerShdw blurRad="38100" dist="19050" dir="2700000" algn="tl" rotWithShape="0">
                    <a:schemeClr val="dk1">
                      <a:alpha val="40000"/>
                    </a:schemeClr>
                  </a:outerShdw>
                </a:effectLst>
              </a:rPr>
              <a:t>- The company has shown adaptability to diverse cultural and economic contexts in the Asia-Pacific area.</a:t>
            </a:r>
            <a:endParaRPr lang="en-US" sz="1600" dirty="0">
              <a:ln w="0"/>
              <a:solidFill>
                <a:schemeClr val="tx1"/>
              </a:solidFill>
              <a:effectLst>
                <a:outerShdw blurRad="38100" dist="19050" dir="2700000" algn="tl" rotWithShape="0">
                  <a:schemeClr val="dk1">
                    <a:alpha val="40000"/>
                  </a:schemeClr>
                </a:outerShdw>
              </a:effectLst>
            </a:endParaRPr>
          </a:p>
        </p:txBody>
      </p:sp>
      <p:pic>
        <p:nvPicPr>
          <p:cNvPr id="8" name="Picture 7">
            <a:extLst>
              <a:ext uri="{FF2B5EF4-FFF2-40B4-BE49-F238E27FC236}">
                <a16:creationId xmlns:a16="http://schemas.microsoft.com/office/drawing/2014/main" id="{07E43EDC-A4C9-EEEC-0E44-342F2AAFCD36}"/>
              </a:ext>
            </a:extLst>
          </p:cNvPr>
          <p:cNvPicPr>
            <a:picLocks noChangeAspect="1"/>
          </p:cNvPicPr>
          <p:nvPr/>
        </p:nvPicPr>
        <p:blipFill>
          <a:blip r:embed="rId4"/>
          <a:stretch>
            <a:fillRect/>
          </a:stretch>
        </p:blipFill>
        <p:spPr>
          <a:xfrm>
            <a:off x="6617067" y="1620983"/>
            <a:ext cx="4841424" cy="4055834"/>
          </a:xfrm>
          <a:prstGeom prst="rect">
            <a:avLst/>
          </a:prstGeom>
        </p:spPr>
      </p:pic>
      <p:sp>
        <p:nvSpPr>
          <p:cNvPr id="9" name="Rectangle 8"/>
          <p:cNvSpPr/>
          <p:nvPr/>
        </p:nvSpPr>
        <p:spPr>
          <a:xfrm>
            <a:off x="8026397" y="997527"/>
            <a:ext cx="2022764" cy="415637"/>
          </a:xfrm>
          <a:prstGeom prst="rect">
            <a:avLst/>
          </a:prstGeom>
          <a:solidFill>
            <a:schemeClr val="bg1">
              <a:alpha val="0"/>
            </a:schemeClr>
          </a:solidFill>
          <a:ln cap="rnd">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n w="0"/>
                <a:solidFill>
                  <a:schemeClr val="tx1"/>
                </a:solidFill>
                <a:effectLst>
                  <a:outerShdw blurRad="38100" dist="19050" dir="2700000" algn="tl" rotWithShape="0">
                    <a:schemeClr val="dk1">
                      <a:alpha val="40000"/>
                    </a:schemeClr>
                  </a:outerShdw>
                </a:effectLst>
              </a:rPr>
              <a:t>Representation</a:t>
            </a:r>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51920" y="0"/>
            <a:ext cx="640080" cy="640080"/>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851" y="18010"/>
            <a:ext cx="637313" cy="637313"/>
          </a:xfrm>
          <a:prstGeom prst="rect">
            <a:avLst/>
          </a:prstGeom>
        </p:spPr>
      </p:pic>
    </p:spTree>
    <p:extLst>
      <p:ext uri="{BB962C8B-B14F-4D97-AF65-F5344CB8AC3E}">
        <p14:creationId xmlns:p14="http://schemas.microsoft.com/office/powerpoint/2010/main" val="3610816784"/>
      </p:ext>
    </p:extLst>
  </p:cSld>
  <p:clrMapOvr>
    <a:overrideClrMapping bg1="lt1" tx1="dk1" bg2="lt2" tx2="dk2" accent1="accent1" accent2="accent2" accent3="accent3" accent4="accent4" accent5="accent5" accent6="accent6" hlink="hlink" folHlink="folHlink"/>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5039" y="1905702"/>
            <a:ext cx="5652654" cy="3370805"/>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37291" y="1905702"/>
            <a:ext cx="3580952" cy="881470"/>
          </a:xfrm>
          <a:prstGeom prst="rect">
            <a:avLst/>
          </a:prstGeom>
          <a:ln>
            <a:noFill/>
          </a:ln>
          <a:effectLst>
            <a:outerShdw blurRad="292100" dist="139700" dir="2700000" algn="tl" rotWithShape="0">
              <a:srgbClr val="333333">
                <a:alpha val="65000"/>
              </a:srgbClr>
            </a:outerShdw>
          </a:effectLst>
        </p:spPr>
      </p:pic>
      <p:sp>
        <p:nvSpPr>
          <p:cNvPr id="10" name="Rectangle 9"/>
          <p:cNvSpPr/>
          <p:nvPr/>
        </p:nvSpPr>
        <p:spPr>
          <a:xfrm>
            <a:off x="1245039" y="585828"/>
            <a:ext cx="8853054" cy="734047"/>
          </a:xfrm>
          <a:prstGeom prst="rect">
            <a:avLst/>
          </a:prstGeom>
          <a:solidFill>
            <a:schemeClr val="bg1">
              <a:alpha val="0"/>
            </a:schemeClr>
          </a:solidFill>
          <a:ln cap="rnd">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ln w="0"/>
                <a:solidFill>
                  <a:schemeClr val="tx1"/>
                </a:solidFill>
                <a:effectLst>
                  <a:outerShdw blurRad="38100" dist="19050" dir="2700000" algn="tl" rotWithShape="0">
                    <a:schemeClr val="dk1">
                      <a:alpha val="40000"/>
                    </a:schemeClr>
                  </a:outerShdw>
                </a:effectLst>
              </a:rPr>
              <a:t>Q2. What </a:t>
            </a:r>
            <a:r>
              <a:rPr lang="en-US" sz="1600" dirty="0">
                <a:ln w="0"/>
                <a:solidFill>
                  <a:schemeClr val="tx1"/>
                </a:solidFill>
                <a:effectLst>
                  <a:outerShdw blurRad="38100" dist="19050" dir="2700000" algn="tl" rotWithShape="0">
                    <a:schemeClr val="dk1">
                      <a:alpha val="40000"/>
                    </a:schemeClr>
                  </a:outerShdw>
                </a:effectLst>
              </a:rPr>
              <a:t>is the percentage of unique product increase in 2021 vs. </a:t>
            </a:r>
            <a:r>
              <a:rPr lang="en-US" sz="1600" dirty="0">
                <a:ln w="0"/>
                <a:solidFill>
                  <a:schemeClr val="tx1"/>
                </a:solidFill>
                <a:effectLst>
                  <a:outerShdw blurRad="38100" dist="19050" dir="2700000" algn="tl" rotWithShape="0">
                    <a:schemeClr val="dk1">
                      <a:alpha val="40000"/>
                    </a:schemeClr>
                  </a:outerShdw>
                </a:effectLst>
              </a:rPr>
              <a:t>2020?</a:t>
            </a:r>
          </a:p>
        </p:txBody>
      </p:sp>
      <p:sp>
        <p:nvSpPr>
          <p:cNvPr id="8" name="Rectangle 7"/>
          <p:cNvSpPr/>
          <p:nvPr/>
        </p:nvSpPr>
        <p:spPr>
          <a:xfrm>
            <a:off x="3531039" y="1319875"/>
            <a:ext cx="1080654" cy="415637"/>
          </a:xfrm>
          <a:prstGeom prst="rect">
            <a:avLst/>
          </a:prstGeom>
          <a:solidFill>
            <a:schemeClr val="bg1">
              <a:alpha val="0"/>
            </a:schemeClr>
          </a:solidFill>
          <a:ln cap="rnd">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n w="0"/>
                <a:solidFill>
                  <a:schemeClr val="tx1"/>
                </a:solidFill>
                <a:effectLst>
                  <a:outerShdw blurRad="38100" dist="19050" dir="2700000" algn="tl" rotWithShape="0">
                    <a:schemeClr val="dk1">
                      <a:alpha val="40000"/>
                    </a:schemeClr>
                  </a:outerShdw>
                </a:effectLst>
              </a:rPr>
              <a:t>Query</a:t>
            </a:r>
            <a:endParaRPr lang="en-US" sz="160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8687440" y="1319874"/>
            <a:ext cx="1080654" cy="415637"/>
          </a:xfrm>
          <a:prstGeom prst="rect">
            <a:avLst/>
          </a:prstGeom>
          <a:solidFill>
            <a:schemeClr val="bg1">
              <a:alpha val="0"/>
            </a:schemeClr>
          </a:solidFill>
          <a:ln cap="rnd">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n w="0"/>
                <a:solidFill>
                  <a:schemeClr val="tx1"/>
                </a:solidFill>
                <a:effectLst>
                  <a:outerShdw blurRad="38100" dist="19050" dir="2700000" algn="tl" rotWithShape="0">
                    <a:schemeClr val="dk1">
                      <a:alpha val="40000"/>
                    </a:schemeClr>
                  </a:outerShdw>
                </a:effectLst>
              </a:rPr>
              <a:t>Result</a:t>
            </a:r>
            <a:endParaRPr lang="en-US" sz="1600" dirty="0">
              <a:ln w="0"/>
              <a:solidFill>
                <a:schemeClr val="tx1"/>
              </a:solidFill>
              <a:effectLst>
                <a:outerShdw blurRad="38100" dist="19050" dir="2700000" algn="tl" rotWithShape="0">
                  <a:schemeClr val="dk1">
                    <a:alpha val="40000"/>
                  </a:schemeClr>
                </a:outerShdw>
              </a:effectLst>
            </a:endParaRPr>
          </a:p>
        </p:txBody>
      </p:sp>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51920" y="0"/>
            <a:ext cx="640080" cy="640080"/>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851" y="18010"/>
            <a:ext cx="637313" cy="637313"/>
          </a:xfrm>
          <a:prstGeom prst="rect">
            <a:avLst/>
          </a:prstGeom>
        </p:spPr>
      </p:pic>
    </p:spTree>
    <p:extLst>
      <p:ext uri="{BB962C8B-B14F-4D97-AF65-F5344CB8AC3E}">
        <p14:creationId xmlns:p14="http://schemas.microsoft.com/office/powerpoint/2010/main" val="505632804"/>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Rectangle 6"/>
          <p:cNvSpPr/>
          <p:nvPr/>
        </p:nvSpPr>
        <p:spPr>
          <a:xfrm>
            <a:off x="1343890" y="1541149"/>
            <a:ext cx="5004213" cy="1839359"/>
          </a:xfrm>
          <a:prstGeom prst="rect">
            <a:avLst/>
          </a:prstGeom>
          <a:solidFill>
            <a:schemeClr val="bg1">
              <a:alpha val="0"/>
            </a:schemeClr>
          </a:solidFill>
          <a:ln cap="rnd">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0"/>
              </a:spcBef>
              <a:spcAft>
                <a:spcPts val="600"/>
              </a:spcAft>
            </a:pPr>
            <a:r>
              <a:rPr lang="en-US" sz="1600" dirty="0">
                <a:ln w="0"/>
                <a:solidFill>
                  <a:schemeClr val="tx1"/>
                </a:solidFill>
                <a:effectLst>
                  <a:outerShdw blurRad="38100" dist="19050" dir="2700000" algn="tl" rotWithShape="0">
                    <a:schemeClr val="dk1">
                      <a:alpha val="40000"/>
                    </a:schemeClr>
                  </a:outerShdw>
                </a:effectLst>
              </a:rPr>
              <a:t>- During the fiscal year 2020, our product count stood at 245.</a:t>
            </a:r>
          </a:p>
          <a:p>
            <a:pPr>
              <a:spcBef>
                <a:spcPts val="600"/>
              </a:spcBef>
              <a:spcAft>
                <a:spcPts val="600"/>
              </a:spcAft>
            </a:pPr>
            <a:r>
              <a:rPr lang="en-US" sz="1600" dirty="0">
                <a:ln w="0"/>
                <a:solidFill>
                  <a:schemeClr val="tx1"/>
                </a:solidFill>
                <a:effectLst>
                  <a:outerShdw blurRad="38100" dist="19050" dir="2700000" algn="tl" rotWithShape="0">
                    <a:schemeClr val="dk1">
                      <a:alpha val="40000"/>
                    </a:schemeClr>
                  </a:outerShdw>
                </a:effectLst>
              </a:rPr>
              <a:t>- By FY 2021, the product count had risen to 334.</a:t>
            </a:r>
          </a:p>
          <a:p>
            <a:pPr>
              <a:spcBef>
                <a:spcPts val="600"/>
              </a:spcBef>
              <a:spcAft>
                <a:spcPts val="600"/>
              </a:spcAft>
            </a:pPr>
            <a:r>
              <a:rPr lang="en-US" sz="1600" dirty="0">
                <a:ln w="0"/>
                <a:solidFill>
                  <a:schemeClr val="tx1"/>
                </a:solidFill>
                <a:effectLst>
                  <a:outerShdw blurRad="38100" dist="19050" dir="2700000" algn="tl" rotWithShape="0">
                    <a:schemeClr val="dk1">
                      <a:alpha val="40000"/>
                    </a:schemeClr>
                  </a:outerShdw>
                </a:effectLst>
              </a:rPr>
              <a:t>- This represents a growth of 36.33% in unique products from one year to the next.</a:t>
            </a:r>
            <a:endParaRPr lang="en-US" sz="1600" dirty="0">
              <a:ln w="0"/>
              <a:solidFill>
                <a:schemeClr val="tx1"/>
              </a:solidFill>
              <a:effectLst>
                <a:outerShdw blurRad="38100" dist="19050" dir="2700000" algn="tl" rotWithShape="0">
                  <a:schemeClr val="dk1">
                    <a:alpha val="40000"/>
                  </a:schemeClr>
                </a:outerShdw>
              </a:effectLst>
            </a:endParaRPr>
          </a:p>
        </p:txBody>
      </p:sp>
      <p:graphicFrame>
        <p:nvGraphicFramePr>
          <p:cNvPr id="18" name="Chart 17">
            <a:extLst>
              <a:ext uri="{FF2B5EF4-FFF2-40B4-BE49-F238E27FC236}">
                <a16:creationId xmlns:a16="http://schemas.microsoft.com/office/drawing/2014/main" id="{BE36599A-5912-0ADE-F4A0-652844BE04EF}"/>
              </a:ext>
            </a:extLst>
          </p:cNvPr>
          <p:cNvGraphicFramePr/>
          <p:nvPr>
            <p:extLst>
              <p:ext uri="{D42A27DB-BD31-4B8C-83A1-F6EECF244321}">
                <p14:modId xmlns:p14="http://schemas.microsoft.com/office/powerpoint/2010/main" val="4099183859"/>
              </p:ext>
            </p:extLst>
          </p:nvPr>
        </p:nvGraphicFramePr>
        <p:xfrm>
          <a:off x="7095332" y="1122218"/>
          <a:ext cx="3537910" cy="4516580"/>
        </p:xfrm>
        <a:graphic>
          <a:graphicData uri="http://schemas.openxmlformats.org/drawingml/2006/chart">
            <c:chart xmlns:c="http://schemas.openxmlformats.org/drawingml/2006/chart" xmlns:r="http://schemas.openxmlformats.org/officeDocument/2006/relationships" r:id="rId3"/>
          </a:graphicData>
        </a:graphic>
      </p:graphicFrame>
      <p:sp>
        <p:nvSpPr>
          <p:cNvPr id="4" name="Rectangle 3"/>
          <p:cNvSpPr/>
          <p:nvPr/>
        </p:nvSpPr>
        <p:spPr>
          <a:xfrm>
            <a:off x="8961678" y="2729346"/>
            <a:ext cx="720437" cy="215582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99F7CBEF-B8ED-5348-9057-2CAF04DB8149}"/>
              </a:ext>
            </a:extLst>
          </p:cNvPr>
          <p:cNvCxnSpPr/>
          <p:nvPr/>
        </p:nvCxnSpPr>
        <p:spPr>
          <a:xfrm>
            <a:off x="9394265" y="3645905"/>
            <a:ext cx="9412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45F8875C-89A2-2451-0BAE-64E6F9E6D6D7}"/>
              </a:ext>
            </a:extLst>
          </p:cNvPr>
          <p:cNvSpPr txBox="1"/>
          <p:nvPr/>
        </p:nvSpPr>
        <p:spPr>
          <a:xfrm>
            <a:off x="10336439" y="3220525"/>
            <a:ext cx="1108332" cy="646331"/>
          </a:xfrm>
          <a:prstGeom prst="rect">
            <a:avLst/>
          </a:prstGeom>
          <a:noFill/>
        </p:spPr>
        <p:txBody>
          <a:bodyPr wrap="square" rtlCol="0">
            <a:spAutoFit/>
          </a:bodyPr>
          <a:lstStyle/>
          <a:p>
            <a:r>
              <a:rPr lang="en-CA" sz="1200" dirty="0">
                <a:ln w="0"/>
                <a:effectLst>
                  <a:outerShdw blurRad="38100" dist="19050" dir="2700000" algn="tl" rotWithShape="0">
                    <a:schemeClr val="dk1">
                      <a:alpha val="40000"/>
                    </a:schemeClr>
                  </a:outerShdw>
                </a:effectLst>
              </a:rPr>
              <a:t>Common unique products</a:t>
            </a:r>
          </a:p>
        </p:txBody>
      </p:sp>
      <p:sp>
        <p:nvSpPr>
          <p:cNvPr id="28" name="Left Brace 27">
            <a:extLst>
              <a:ext uri="{FF2B5EF4-FFF2-40B4-BE49-F238E27FC236}">
                <a16:creationId xmlns:a16="http://schemas.microsoft.com/office/drawing/2014/main" id="{34630F64-14F2-F6DD-54B9-20CF3164ED0A}"/>
              </a:ext>
            </a:extLst>
          </p:cNvPr>
          <p:cNvSpPr/>
          <p:nvPr/>
        </p:nvSpPr>
        <p:spPr>
          <a:xfrm rot="10800000">
            <a:off x="9745498" y="1946609"/>
            <a:ext cx="201825" cy="709773"/>
          </a:xfrm>
          <a:prstGeom prst="leftBrace">
            <a:avLst/>
          </a:prstGeom>
          <a:noFill/>
          <a:ln w="12700">
            <a:solidFill>
              <a:srgbClr val="00818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dirty="0"/>
          </a:p>
        </p:txBody>
      </p:sp>
      <p:sp>
        <p:nvSpPr>
          <p:cNvPr id="29" name="TextBox 28">
            <a:extLst>
              <a:ext uri="{FF2B5EF4-FFF2-40B4-BE49-F238E27FC236}">
                <a16:creationId xmlns:a16="http://schemas.microsoft.com/office/drawing/2014/main" id="{C7B604EF-00B8-8E84-54AD-C45BA58742DB}"/>
              </a:ext>
            </a:extLst>
          </p:cNvPr>
          <p:cNvSpPr txBox="1"/>
          <p:nvPr/>
        </p:nvSpPr>
        <p:spPr>
          <a:xfrm>
            <a:off x="9947324" y="2125687"/>
            <a:ext cx="983911" cy="276999"/>
          </a:xfrm>
          <a:prstGeom prst="rect">
            <a:avLst/>
          </a:prstGeom>
          <a:noFill/>
        </p:spPr>
        <p:txBody>
          <a:bodyPr wrap="square" rtlCol="0">
            <a:spAutoFit/>
          </a:bodyPr>
          <a:lstStyle/>
          <a:p>
            <a:r>
              <a:rPr lang="en-CA" sz="1200" dirty="0" smtClean="0">
                <a:ln w="0"/>
                <a:effectLst>
                  <a:outerShdw blurRad="38100" dist="19050" dir="2700000" algn="tl" rotWithShape="0">
                    <a:schemeClr val="dk1">
                      <a:alpha val="40000"/>
                    </a:schemeClr>
                  </a:outerShdw>
                </a:effectLst>
              </a:rPr>
              <a:t>36.33</a:t>
            </a:r>
            <a:r>
              <a:rPr lang="en-CA" sz="1200" dirty="0">
                <a:ln w="0"/>
                <a:effectLst>
                  <a:outerShdw blurRad="38100" dist="19050" dir="2700000" algn="tl" rotWithShape="0">
                    <a:schemeClr val="dk1">
                      <a:alpha val="40000"/>
                    </a:schemeClr>
                  </a:outerShdw>
                </a:effectLst>
              </a:rPr>
              <a:t>%</a:t>
            </a:r>
          </a:p>
        </p:txBody>
      </p:sp>
      <p:sp>
        <p:nvSpPr>
          <p:cNvPr id="13" name="Rectangle 12"/>
          <p:cNvSpPr/>
          <p:nvPr/>
        </p:nvSpPr>
        <p:spPr>
          <a:xfrm>
            <a:off x="3048000" y="997527"/>
            <a:ext cx="1080654" cy="415637"/>
          </a:xfrm>
          <a:prstGeom prst="rect">
            <a:avLst/>
          </a:prstGeom>
          <a:solidFill>
            <a:schemeClr val="bg1">
              <a:alpha val="0"/>
            </a:schemeClr>
          </a:solidFill>
          <a:ln cap="rnd">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n w="0"/>
                <a:solidFill>
                  <a:schemeClr val="tx1"/>
                </a:solidFill>
                <a:effectLst>
                  <a:outerShdw blurRad="38100" dist="19050" dir="2700000" algn="tl" rotWithShape="0">
                    <a:schemeClr val="dk1">
                      <a:alpha val="40000"/>
                    </a:schemeClr>
                  </a:outerShdw>
                </a:effectLst>
              </a:rPr>
              <a:t>Insights</a:t>
            </a:r>
            <a:endParaRPr lang="en-US" sz="1600" dirty="0">
              <a:ln w="0"/>
              <a:solidFill>
                <a:schemeClr val="tx1"/>
              </a:solidFill>
              <a:effectLst>
                <a:outerShdw blurRad="38100" dist="19050" dir="2700000" algn="tl" rotWithShape="0">
                  <a:schemeClr val="dk1">
                    <a:alpha val="40000"/>
                  </a:schemeClr>
                </a:outerShdw>
              </a:effectLst>
            </a:endParaRPr>
          </a:p>
        </p:txBody>
      </p:sp>
      <p:sp>
        <p:nvSpPr>
          <p:cNvPr id="14" name="Rectangle 13"/>
          <p:cNvSpPr/>
          <p:nvPr/>
        </p:nvSpPr>
        <p:spPr>
          <a:xfrm>
            <a:off x="8026397" y="997527"/>
            <a:ext cx="2022764" cy="415637"/>
          </a:xfrm>
          <a:prstGeom prst="rect">
            <a:avLst/>
          </a:prstGeom>
          <a:solidFill>
            <a:schemeClr val="bg1">
              <a:alpha val="0"/>
            </a:schemeClr>
          </a:solidFill>
          <a:ln cap="rnd">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n w="0"/>
                <a:solidFill>
                  <a:schemeClr val="tx1"/>
                </a:solidFill>
                <a:effectLst>
                  <a:outerShdw blurRad="38100" dist="19050" dir="2700000" algn="tl" rotWithShape="0">
                    <a:schemeClr val="dk1">
                      <a:alpha val="40000"/>
                    </a:schemeClr>
                  </a:outerShdw>
                </a:effectLst>
              </a:rPr>
              <a:t>Representation</a:t>
            </a:r>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51920" y="0"/>
            <a:ext cx="640080" cy="640080"/>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851" y="18010"/>
            <a:ext cx="637313" cy="637313"/>
          </a:xfrm>
          <a:prstGeom prst="rect">
            <a:avLst/>
          </a:prstGeom>
        </p:spPr>
      </p:pic>
    </p:spTree>
    <p:extLst>
      <p:ext uri="{BB962C8B-B14F-4D97-AF65-F5344CB8AC3E}">
        <p14:creationId xmlns:p14="http://schemas.microsoft.com/office/powerpoint/2010/main" val="4255443814"/>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317</TotalTime>
  <Words>1304</Words>
  <Application>Microsoft Office PowerPoint</Application>
  <PresentationFormat>Widescreen</PresentationFormat>
  <Paragraphs>143</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Calibri Light</vt:lpstr>
      <vt:lpstr>Google Sans</vt:lpstr>
      <vt:lpstr>Tahoma</vt:lpstr>
      <vt:lpstr>Tenorite</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35</cp:revision>
  <dcterms:created xsi:type="dcterms:W3CDTF">2024-05-18T17:28:42Z</dcterms:created>
  <dcterms:modified xsi:type="dcterms:W3CDTF">2024-05-20T07:20:39Z</dcterms:modified>
</cp:coreProperties>
</file>