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60" r:id="rId7"/>
    <p:sldId id="258" r:id="rId8"/>
    <p:sldId id="261" r:id="rId9"/>
    <p:sldId id="262" r:id="rId10"/>
    <p:sldId id="2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4/11/2025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file:///D:\college\programming\hackathonproject\login.htm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C870DB4-0446-EF22-E8E0-3A5B83923AC0}"/>
              </a:ext>
            </a:extLst>
          </p:cNvPr>
          <p:cNvSpPr>
            <a:spLocks noGrp="1"/>
          </p:cNvSpPr>
          <p:nvPr/>
        </p:nvSpPr>
        <p:spPr>
          <a:xfrm>
            <a:off x="1656588" y="370003"/>
            <a:ext cx="8878824" cy="11406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ctr"/>
            <a:r>
              <a:rPr lang="en-US" sz="3200" b="0" dirty="0">
                <a:solidFill>
                  <a:srgbClr val="FFFF00"/>
                </a:solidFill>
                <a:latin typeface="Algerian" panose="04020705040A02060702" pitchFamily="82" charset="0"/>
              </a:rPr>
              <a:t>Basic details of the problem statements </a:t>
            </a:r>
          </a:p>
        </p:txBody>
      </p:sp>
      <p:sp>
        <p:nvSpPr>
          <p:cNvPr id="9" name="Subtitle 2">
            <a:extLst>
              <a:ext uri="{FF2B5EF4-FFF2-40B4-BE49-F238E27FC236}">
                <a16:creationId xmlns:a16="http://schemas.microsoft.com/office/drawing/2014/main" id="{696329B1-2D04-0F3A-1081-C5117D8CE122}"/>
              </a:ext>
            </a:extLst>
          </p:cNvPr>
          <p:cNvSpPr>
            <a:spLocks noGrp="1"/>
          </p:cNvSpPr>
          <p:nvPr/>
        </p:nvSpPr>
        <p:spPr>
          <a:xfrm>
            <a:off x="1656588" y="1802681"/>
            <a:ext cx="8803028" cy="4915360"/>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dirty="0">
                <a:latin typeface="Arial Black" panose="020B0A04020102020204" pitchFamily="34" charset="0"/>
              </a:rPr>
              <a:t>Title Name </a:t>
            </a:r>
            <a:r>
              <a:rPr lang="en-US" dirty="0"/>
              <a:t>: Inclusive Education Platform</a:t>
            </a:r>
            <a:endParaRPr lang="en-US" dirty="0">
              <a:latin typeface="Arial Black" panose="020B0A04020102020204" pitchFamily="34" charset="0"/>
            </a:endParaRPr>
          </a:p>
          <a:p>
            <a:pPr>
              <a:buFont typeface="Wingdings" panose="05000000000000000000" pitchFamily="2" charset="2"/>
              <a:buChar char="v"/>
            </a:pPr>
            <a:r>
              <a:rPr lang="en-US" dirty="0">
                <a:latin typeface="Arial Black" panose="020B0A04020102020204" pitchFamily="34" charset="0"/>
              </a:rPr>
              <a:t>Problem Statement </a:t>
            </a:r>
            <a:r>
              <a:rPr lang="en-US" dirty="0"/>
              <a:t>: Learning should be accessible and personalized for all, including differently-abled students .</a:t>
            </a:r>
          </a:p>
          <a:p>
            <a:pPr>
              <a:buFont typeface="Wingdings" panose="05000000000000000000" pitchFamily="2" charset="2"/>
              <a:buChar char="v"/>
            </a:pPr>
            <a:r>
              <a:rPr lang="en-US" dirty="0">
                <a:latin typeface="Arial Black" panose="020B0A04020102020204" pitchFamily="34" charset="0"/>
              </a:rPr>
              <a:t>Team Name </a:t>
            </a:r>
            <a:r>
              <a:rPr lang="en-US" dirty="0"/>
              <a:t>: CODE TITANS</a:t>
            </a:r>
            <a:endParaRPr lang="en-US" sz="1800" b="1" dirty="0"/>
          </a:p>
          <a:p>
            <a:pPr>
              <a:buFont typeface="Wingdings" panose="05000000000000000000" pitchFamily="2" charset="2"/>
              <a:buChar char="v"/>
            </a:pPr>
            <a:r>
              <a:rPr lang="en-US" dirty="0">
                <a:latin typeface="Arial Black" panose="020B0A04020102020204" pitchFamily="34" charset="0"/>
              </a:rPr>
              <a:t>Institute Name</a:t>
            </a:r>
            <a:r>
              <a:rPr lang="en-US" dirty="0"/>
              <a:t>: </a:t>
            </a:r>
            <a:r>
              <a:rPr lang="en-US" sz="2000" b="1" dirty="0"/>
              <a:t>Ramkrishna Mahato Government Engineering College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itle 1">
            <a:extLst>
              <a:ext uri="{FF2B5EF4-FFF2-40B4-BE49-F238E27FC236}">
                <a16:creationId xmlns:a16="http://schemas.microsoft.com/office/drawing/2014/main" id="{F41F0E99-07CC-9576-AFD7-C52151AD0EA3}"/>
              </a:ext>
            </a:extLst>
          </p:cNvPr>
          <p:cNvSpPr>
            <a:spLocks noGrp="1"/>
          </p:cNvSpPr>
          <p:nvPr/>
        </p:nvSpPr>
        <p:spPr>
          <a:xfrm>
            <a:off x="1929508" y="285930"/>
            <a:ext cx="7735824" cy="131032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4400" b="0" u="sng" dirty="0">
                <a:solidFill>
                  <a:srgbClr val="FFFF00"/>
                </a:solidFill>
                <a:latin typeface="Algerian" panose="04020705040A02060702" pitchFamily="82" charset="0"/>
              </a:rPr>
              <a:t>INTRODUCTION</a:t>
            </a:r>
          </a:p>
        </p:txBody>
      </p:sp>
      <p:sp>
        <p:nvSpPr>
          <p:cNvPr id="12" name="TextBox 11">
            <a:extLst>
              <a:ext uri="{FF2B5EF4-FFF2-40B4-BE49-F238E27FC236}">
                <a16:creationId xmlns:a16="http://schemas.microsoft.com/office/drawing/2014/main" id="{0CDA08B5-A8B4-C16E-5F7D-23A0E0E66D0E}"/>
              </a:ext>
            </a:extLst>
          </p:cNvPr>
          <p:cNvSpPr txBox="1"/>
          <p:nvPr/>
        </p:nvSpPr>
        <p:spPr>
          <a:xfrm>
            <a:off x="665843" y="1959412"/>
            <a:ext cx="8104933" cy="4524315"/>
          </a:xfrm>
          <a:prstGeom prst="rect">
            <a:avLst/>
          </a:prstGeom>
          <a:noFill/>
        </p:spPr>
        <p:txBody>
          <a:bodyPr wrap="square">
            <a:spAutoFit/>
          </a:bodyPr>
          <a:lstStyle/>
          <a:p>
            <a:r>
              <a:rPr lang="en-IN" dirty="0">
                <a:solidFill>
                  <a:schemeClr val="bg1"/>
                </a:solidFill>
              </a:rPr>
              <a:t>Here’s a possible draft for the Introduction section of your Hackathon Challenge: Inclusive Education Platform:---Introduction Inclusive education is a fundamental right that ensures all learners, regardless of their abilities, backgrounds, or needs, have equal access to quality education. Despite advancements in technology and policy, many students with disabilities or learning differences still face barriers to meaningful participation in traditional educational systems .</a:t>
            </a:r>
          </a:p>
          <a:p>
            <a:r>
              <a:rPr lang="en-IN" dirty="0">
                <a:solidFill>
                  <a:schemeClr val="bg1"/>
                </a:solidFill>
              </a:rPr>
              <a:t>To address these challenges, we propose Sikha — a user-friendly, accessible, and interactive inclusive education platform designed to support diverse learning needs. Sikha aims to bridge the educational gap by offering customized learning experiences, assistive tools, and collaborative features that empower students, teachers, and parents alike .</a:t>
            </a:r>
          </a:p>
          <a:p>
            <a:r>
              <a:rPr lang="en-IN" dirty="0">
                <a:solidFill>
                  <a:schemeClr val="bg1"/>
                </a:solidFill>
              </a:rPr>
              <a:t>This project is being developed as part of a hackathon challenge to demonstrate how thoughtful design and inclusive technology can create a positive impact on education for all.---Let me know if you want this to be more formal, shorter, or tailored to a specific audience like judges or potential users.</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itle 1">
            <a:extLst>
              <a:ext uri="{FF2B5EF4-FFF2-40B4-BE49-F238E27FC236}">
                <a16:creationId xmlns:a16="http://schemas.microsoft.com/office/drawing/2014/main" id="{797310B5-D907-A977-7A9C-69F8BEB7BB3F}"/>
              </a:ext>
            </a:extLst>
          </p:cNvPr>
          <p:cNvSpPr>
            <a:spLocks noGrp="1"/>
          </p:cNvSpPr>
          <p:nvPr/>
        </p:nvSpPr>
        <p:spPr>
          <a:xfrm>
            <a:off x="545592" y="429768"/>
            <a:ext cx="10881360" cy="106984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b="0" u="sng" dirty="0">
                <a:solidFill>
                  <a:srgbClr val="FFFF00"/>
                </a:solidFill>
                <a:latin typeface="Algerian" panose="04020705040A02060702" pitchFamily="82" charset="0"/>
              </a:rPr>
              <a:t>REASONS</a:t>
            </a:r>
            <a:r>
              <a:rPr lang="en-US" b="0" u="sng" dirty="0">
                <a:solidFill>
                  <a:srgbClr val="FFFF00"/>
                </a:solidFill>
              </a:rPr>
              <a:t> </a:t>
            </a:r>
          </a:p>
        </p:txBody>
      </p:sp>
      <p:sp>
        <p:nvSpPr>
          <p:cNvPr id="10" name="Content Placeholder 3">
            <a:extLst>
              <a:ext uri="{FF2B5EF4-FFF2-40B4-BE49-F238E27FC236}">
                <a16:creationId xmlns:a16="http://schemas.microsoft.com/office/drawing/2014/main" id="{060EABDC-2DA6-4D36-AA5A-641CE3853926}"/>
              </a:ext>
            </a:extLst>
          </p:cNvPr>
          <p:cNvSpPr>
            <a:spLocks noGrp="1"/>
          </p:cNvSpPr>
          <p:nvPr/>
        </p:nvSpPr>
        <p:spPr>
          <a:xfrm>
            <a:off x="1799626" y="1888237"/>
            <a:ext cx="8212121" cy="2898367"/>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a:t>
            </a:r>
          </a:p>
          <a:p>
            <a:pPr>
              <a:buFont typeface="Wingdings" panose="05000000000000000000" pitchFamily="2" charset="2"/>
              <a:buChar char="q"/>
            </a:pPr>
            <a:r>
              <a:rPr lang="en-US" sz="2000" b="1" dirty="0"/>
              <a:t>Support for Economically Weaker Sections (EWS): </a:t>
            </a:r>
            <a:r>
              <a:rPr lang="en-US" sz="2000" dirty="0"/>
              <a:t>Many families cannot afford private education or learning resources — Sikha provides free, quality educational content to ensure that financial limitations do not become a barrier to learning..</a:t>
            </a:r>
          </a:p>
          <a:p>
            <a:pPr>
              <a:buFont typeface="Wingdings" panose="05000000000000000000" pitchFamily="2" charset="2"/>
              <a:buChar char="q"/>
            </a:pPr>
            <a:endParaRPr lang="en-US" sz="2000" dirty="0"/>
          </a:p>
          <a:p>
            <a:pPr>
              <a:buFont typeface="Wingdings" panose="05000000000000000000" pitchFamily="2" charset="2"/>
              <a:buChar char="q"/>
            </a:pPr>
            <a:r>
              <a:rPr lang="en-US" sz="2000" b="1" dirty="0"/>
              <a:t>Accessible Learning: </a:t>
            </a:r>
            <a:r>
              <a:rPr lang="en-US" sz="2000" dirty="0"/>
              <a:t>Many uneducated people face challenges like disability, poverty, or language barriers — Sikha offers easy-to-use, inclusive learning tools for all.. </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itle 1">
            <a:extLst>
              <a:ext uri="{FF2B5EF4-FFF2-40B4-BE49-F238E27FC236}">
                <a16:creationId xmlns:a16="http://schemas.microsoft.com/office/drawing/2014/main" id="{A3722E19-AFA3-4451-B996-7F6B3678F758}"/>
              </a:ext>
            </a:extLst>
          </p:cNvPr>
          <p:cNvSpPr>
            <a:spLocks noGrp="1"/>
          </p:cNvSpPr>
          <p:nvPr/>
        </p:nvSpPr>
        <p:spPr>
          <a:xfrm>
            <a:off x="655320" y="283966"/>
            <a:ext cx="10881360" cy="106984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b="0" u="sng" dirty="0">
                <a:solidFill>
                  <a:srgbClr val="FFFF00"/>
                </a:solidFill>
                <a:latin typeface="Algerian" panose="04020705040A02060702" pitchFamily="82" charset="0"/>
              </a:rPr>
              <a:t>Solutions</a:t>
            </a:r>
            <a:r>
              <a:rPr lang="en-US" b="0" u="sng" dirty="0">
                <a:solidFill>
                  <a:srgbClr val="FFFF00"/>
                </a:solidFill>
              </a:rPr>
              <a:t> </a:t>
            </a:r>
            <a:endParaRPr lang="en-IN" b="0" u="sng" dirty="0">
              <a:solidFill>
                <a:srgbClr val="FFFF00"/>
              </a:solidFill>
            </a:endParaRPr>
          </a:p>
        </p:txBody>
      </p:sp>
      <p:sp>
        <p:nvSpPr>
          <p:cNvPr id="9" name="Content Placeholder 2">
            <a:extLst>
              <a:ext uri="{FF2B5EF4-FFF2-40B4-BE49-F238E27FC236}">
                <a16:creationId xmlns:a16="http://schemas.microsoft.com/office/drawing/2014/main" id="{CC702362-2D08-4756-81DF-4F982F17AFA6}"/>
              </a:ext>
            </a:extLst>
          </p:cNvPr>
          <p:cNvSpPr>
            <a:spLocks noGrp="1"/>
          </p:cNvSpPr>
          <p:nvPr/>
        </p:nvSpPr>
        <p:spPr>
          <a:xfrm>
            <a:off x="1080516" y="2203704"/>
            <a:ext cx="10332720" cy="3547872"/>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3200" dirty="0">
                <a:latin typeface="Arial Black" panose="020B0A04020102020204" pitchFamily="34" charset="0"/>
              </a:rPr>
              <a:t>Our innovation: </a:t>
            </a:r>
            <a:r>
              <a:rPr lang="en-US" dirty="0"/>
              <a:t>For this project we have created a website regarding the Education platform in this website we provided Free education for college students we also discuss different types of courses. At last we also provide link access to SIKHYA website.</a:t>
            </a:r>
          </a:p>
          <a:p>
            <a:pPr marL="0" indent="0">
              <a:buNone/>
            </a:pPr>
            <a:endParaRPr lang="en-US" dirty="0"/>
          </a:p>
          <a:p>
            <a:pPr>
              <a:buFont typeface="Wingdings" panose="05000000000000000000" pitchFamily="2" charset="2"/>
              <a:buChar char="q"/>
            </a:pPr>
            <a:r>
              <a:rPr lang="en-US" dirty="0"/>
              <a:t>The website link is</a:t>
            </a:r>
            <a:endParaRPr lang="en-IN" dirty="0"/>
          </a:p>
        </p:txBody>
      </p:sp>
      <p:sp>
        <p:nvSpPr>
          <p:cNvPr id="11" name="Slide Number Placeholder 3">
            <a:extLst>
              <a:ext uri="{FF2B5EF4-FFF2-40B4-BE49-F238E27FC236}">
                <a16:creationId xmlns:a16="http://schemas.microsoft.com/office/drawing/2014/main" id="{AF010EF0-E4AB-4F1B-AAE5-50CAA17FA60E}"/>
              </a:ext>
            </a:extLst>
          </p:cNvPr>
          <p:cNvSpPr>
            <a:spLocks noGrp="1"/>
          </p:cNvSpPr>
          <p:nvPr/>
        </p:nvSpPr>
        <p:spPr>
          <a:xfrm>
            <a:off x="394716" y="402336"/>
            <a:ext cx="521208" cy="310896"/>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b="0" i="0" kern="1200">
                <a:solidFill>
                  <a:schemeClr val="bg1"/>
                </a:solidFill>
                <a:latin typeface="+mn-lt"/>
                <a:ea typeface="+mn-ea"/>
                <a:cs typeface="Segoe UI Light"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4</a:t>
            </a:fld>
            <a:endParaRPr lang="en-US" dirty="0"/>
          </a:p>
        </p:txBody>
      </p:sp>
      <p:sp>
        <p:nvSpPr>
          <p:cNvPr id="13" name="Rectangle 12">
            <a:extLst>
              <a:ext uri="{FF2B5EF4-FFF2-40B4-BE49-F238E27FC236}">
                <a16:creationId xmlns:a16="http://schemas.microsoft.com/office/drawing/2014/main" id="{8AAAD6BE-C715-DBF3-30DC-305FE03D78B4}"/>
              </a:ext>
            </a:extLst>
          </p:cNvPr>
          <p:cNvSpPr/>
          <p:nvPr/>
        </p:nvSpPr>
        <p:spPr>
          <a:xfrm>
            <a:off x="5053414" y="4846485"/>
            <a:ext cx="6058070" cy="369332"/>
          </a:xfrm>
          <a:prstGeom prst="rect">
            <a:avLst/>
          </a:prstGeom>
          <a:noFill/>
        </p:spPr>
        <p:txBody>
          <a:bodyPr wrap="none" lIns="91440" tIns="45720" rIns="91440" bIns="45720">
            <a:spAutoFit/>
          </a:bodyPr>
          <a:lstStyle/>
          <a:p>
            <a:pPr algn="ctr"/>
            <a:r>
              <a:rPr lang="nl-NL" b="0" cap="none" spc="0" dirty="0">
                <a:ln w="0"/>
                <a:solidFill>
                  <a:srgbClr val="FF0000"/>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file:///D:/college/programming/hackathonproject/login.html</a:t>
            </a:r>
            <a:endParaRPr lang="en-US" b="0" cap="none" spc="0" dirty="0">
              <a:ln w="0"/>
              <a:solidFill>
                <a:srgbClr val="FF0000"/>
              </a:solidFill>
              <a:effectLst>
                <a:outerShdw blurRad="38100" dist="19050" dir="2700000" algn="tl" rotWithShape="0">
                  <a:schemeClr val="dk1">
                    <a:alpha val="40000"/>
                  </a:schemeClr>
                </a:outerShdw>
              </a:effectLst>
            </a:endParaRPr>
          </a:p>
        </p:txBody>
      </p:sp>
      <p:sp>
        <p:nvSpPr>
          <p:cNvPr id="14" name="Arrow: Notched Right 13">
            <a:extLst>
              <a:ext uri="{FF2B5EF4-FFF2-40B4-BE49-F238E27FC236}">
                <a16:creationId xmlns:a16="http://schemas.microsoft.com/office/drawing/2014/main" id="{46BA53DA-6561-F426-3810-FA1D6A3BB68D}"/>
              </a:ext>
            </a:extLst>
          </p:cNvPr>
          <p:cNvSpPr/>
          <p:nvPr/>
        </p:nvSpPr>
        <p:spPr>
          <a:xfrm>
            <a:off x="4571998" y="4915772"/>
            <a:ext cx="429208" cy="300045"/>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rgbClr val="FFFF00"/>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13522F6-9B40-CFBF-662D-E5FEE7A082A5}"/>
              </a:ext>
            </a:extLst>
          </p:cNvPr>
          <p:cNvSpPr/>
          <p:nvPr/>
        </p:nvSpPr>
        <p:spPr>
          <a:xfrm>
            <a:off x="4249169" y="410747"/>
            <a:ext cx="2965877" cy="769441"/>
          </a:xfrm>
          <a:prstGeom prst="rect">
            <a:avLst/>
          </a:prstGeom>
          <a:noFill/>
        </p:spPr>
        <p:txBody>
          <a:bodyPr wrap="none" lIns="91440" tIns="45720" rIns="91440" bIns="45720">
            <a:spAutoFit/>
          </a:bodyPr>
          <a:lstStyle/>
          <a:p>
            <a:pPr algn="ctr"/>
            <a:r>
              <a:rPr lang="en-US" sz="4400" b="0" u="sng" cap="none" spc="0" dirty="0">
                <a:ln w="0"/>
                <a:solidFill>
                  <a:srgbClr val="FFFF00"/>
                </a:solidFill>
                <a:latin typeface="Algerian" panose="04020705040A02060702" pitchFamily="82" charset="0"/>
              </a:rPr>
              <a:t>Features</a:t>
            </a:r>
          </a:p>
        </p:txBody>
      </p:sp>
      <p:sp>
        <p:nvSpPr>
          <p:cNvPr id="19" name="Rectangle 18">
            <a:extLst>
              <a:ext uri="{FF2B5EF4-FFF2-40B4-BE49-F238E27FC236}">
                <a16:creationId xmlns:a16="http://schemas.microsoft.com/office/drawing/2014/main" id="{AE7CE4D0-DAAD-FE20-9E4A-6BD9505B3F31}"/>
              </a:ext>
            </a:extLst>
          </p:cNvPr>
          <p:cNvSpPr/>
          <p:nvPr/>
        </p:nvSpPr>
        <p:spPr>
          <a:xfrm>
            <a:off x="2075506" y="2649085"/>
            <a:ext cx="7497181" cy="2246769"/>
          </a:xfrm>
          <a:prstGeom prst="rect">
            <a:avLst/>
          </a:prstGeom>
          <a:noFill/>
        </p:spPr>
        <p:txBody>
          <a:bodyPr wrap="none" lIns="91440" tIns="45720" rIns="91440" bIns="45720">
            <a:spAutoFit/>
          </a:bodyPr>
          <a:lstStyle/>
          <a:p>
            <a:pPr marL="685800" indent="-685800">
              <a:buFont typeface="Wingdings" panose="05000000000000000000" pitchFamily="2" charset="2"/>
              <a:buChar char="q"/>
            </a:pPr>
            <a:r>
              <a:rPr lang="en-US" sz="2800" b="0" cap="none" spc="0" dirty="0">
                <a:ln w="0"/>
                <a:solidFill>
                  <a:schemeClr val="bg1"/>
                </a:solidFill>
                <a:effectLst>
                  <a:outerShdw blurRad="38100" dist="19050" dir="2700000" algn="tl" rotWithShape="0">
                    <a:schemeClr val="dk1">
                      <a:alpha val="40000"/>
                    </a:schemeClr>
                  </a:outerShdw>
                </a:effectLst>
              </a:rPr>
              <a:t>COURSES SECTION</a:t>
            </a:r>
            <a:endParaRPr lang="en-US" sz="2800" dirty="0">
              <a:ln w="0"/>
              <a:solidFill>
                <a:schemeClr val="bg1"/>
              </a:solidFill>
              <a:effectLst>
                <a:outerShdw blurRad="38100" dist="19050" dir="2700000" algn="tl" rotWithShape="0">
                  <a:schemeClr val="dk1">
                    <a:alpha val="40000"/>
                  </a:schemeClr>
                </a:outerShdw>
              </a:effectLst>
            </a:endParaRPr>
          </a:p>
          <a:p>
            <a:pPr marL="685800" indent="-685800">
              <a:buFont typeface="Wingdings" panose="05000000000000000000" pitchFamily="2" charset="2"/>
              <a:buChar char="q"/>
            </a:pPr>
            <a:r>
              <a:rPr lang="en-US" sz="2800" dirty="0">
                <a:ln w="0"/>
                <a:solidFill>
                  <a:schemeClr val="bg1"/>
                </a:solidFill>
                <a:effectLst>
                  <a:outerShdw blurRad="38100" dist="19050" dir="2700000" algn="tl" rotWithShape="0">
                    <a:schemeClr val="dk1">
                      <a:alpha val="40000"/>
                    </a:schemeClr>
                  </a:outerShdw>
                </a:effectLst>
              </a:rPr>
              <a:t>TEST AREA</a:t>
            </a:r>
          </a:p>
          <a:p>
            <a:pPr marL="685800" indent="-685800">
              <a:buFont typeface="Wingdings" panose="05000000000000000000" pitchFamily="2" charset="2"/>
              <a:buChar char="q"/>
            </a:pPr>
            <a:r>
              <a:rPr lang="en-US" sz="2800" dirty="0">
                <a:ln w="0"/>
                <a:solidFill>
                  <a:schemeClr val="bg1"/>
                </a:solidFill>
                <a:effectLst>
                  <a:outerShdw blurRad="38100" dist="19050" dir="2700000" algn="tl" rotWithShape="0">
                    <a:schemeClr val="dk1">
                      <a:alpha val="40000"/>
                    </a:schemeClr>
                  </a:outerShdw>
                </a:effectLst>
              </a:rPr>
              <a:t>STORE SECTION</a:t>
            </a:r>
          </a:p>
          <a:p>
            <a:pPr marL="685800" indent="-685800">
              <a:buFont typeface="Wingdings" panose="05000000000000000000" pitchFamily="2" charset="2"/>
              <a:buChar char="q"/>
            </a:pPr>
            <a:r>
              <a:rPr lang="en-US" sz="2800" dirty="0">
                <a:ln w="0"/>
                <a:solidFill>
                  <a:schemeClr val="bg1"/>
                </a:solidFill>
                <a:effectLst>
                  <a:outerShdw blurRad="38100" dist="19050" dir="2700000" algn="tl" rotWithShape="0">
                    <a:schemeClr val="dk1">
                      <a:alpha val="40000"/>
                    </a:schemeClr>
                  </a:outerShdw>
                </a:effectLst>
              </a:rPr>
              <a:t>TEXT TO SPEECH CONVERTING TOOL</a:t>
            </a:r>
          </a:p>
          <a:p>
            <a:pPr marL="685800" indent="-685800">
              <a:buFont typeface="Wingdings" panose="05000000000000000000" pitchFamily="2" charset="2"/>
              <a:buChar char="q"/>
            </a:pPr>
            <a:endParaRPr lang="en-US" sz="2800" dirty="0">
              <a:ln w="0"/>
              <a:solidFill>
                <a:schemeClr val="bg1"/>
              </a:solidFill>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F70C917D-466D-CCD5-F53A-714B2A7AB894}"/>
              </a:ext>
            </a:extLst>
          </p:cNvPr>
          <p:cNvSpPr/>
          <p:nvPr/>
        </p:nvSpPr>
        <p:spPr>
          <a:xfrm>
            <a:off x="1230962" y="1543702"/>
            <a:ext cx="9520555" cy="523220"/>
          </a:xfrm>
          <a:prstGeom prst="rect">
            <a:avLst/>
          </a:prstGeom>
          <a:noFill/>
        </p:spPr>
        <p:txBody>
          <a:bodyPr wrap="none" lIns="91440" tIns="45720" rIns="91440" bIns="45720">
            <a:spAutoFit/>
          </a:bodyPr>
          <a:lstStyle/>
          <a:p>
            <a:pPr algn="ctr"/>
            <a:r>
              <a:rPr lang="en-US" sz="2800" b="0" cap="none" spc="0" dirty="0">
                <a:ln w="0"/>
                <a:solidFill>
                  <a:schemeClr val="bg1"/>
                </a:solidFill>
                <a:effectLst>
                  <a:outerShdw blurRad="38100" dist="19050" dir="2700000" algn="tl" rotWithShape="0">
                    <a:schemeClr val="dk1">
                      <a:alpha val="40000"/>
                    </a:schemeClr>
                  </a:outerShdw>
                </a:effectLst>
              </a:rPr>
              <a:t>First of all, login in our website to open the main Features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922AC06-59FF-0C18-7A2E-005CEBA6CD72}"/>
              </a:ext>
            </a:extLst>
          </p:cNvPr>
          <p:cNvSpPr/>
          <p:nvPr/>
        </p:nvSpPr>
        <p:spPr>
          <a:xfrm>
            <a:off x="4242121" y="461741"/>
            <a:ext cx="3073277" cy="769441"/>
          </a:xfrm>
          <a:prstGeom prst="rect">
            <a:avLst/>
          </a:prstGeom>
          <a:noFill/>
        </p:spPr>
        <p:txBody>
          <a:bodyPr wrap="none" lIns="91440" tIns="45720" rIns="91440" bIns="45720">
            <a:spAutoFit/>
          </a:bodyPr>
          <a:lstStyle/>
          <a:p>
            <a:pPr algn="ctr"/>
            <a:r>
              <a:rPr lang="en-US" sz="4400" u="sng" dirty="0">
                <a:ln w="0"/>
                <a:solidFill>
                  <a:srgbClr val="FFFF00"/>
                </a:solidFill>
                <a:effectLst>
                  <a:outerShdw blurRad="38100" dist="19050" dir="2700000" algn="tl" rotWithShape="0">
                    <a:schemeClr val="dk1">
                      <a:alpha val="40000"/>
                    </a:schemeClr>
                  </a:outerShdw>
                </a:effectLst>
                <a:latin typeface="Algerian" panose="04020705040A02060702" pitchFamily="82" charset="0"/>
              </a:rPr>
              <a:t>Objective</a:t>
            </a:r>
            <a:endParaRPr lang="en-US" sz="4400" b="0" u="sng" cap="none" spc="0" dirty="0">
              <a:ln w="0"/>
              <a:solidFill>
                <a:srgbClr val="FFFF00"/>
              </a:solidFill>
              <a:effectLst>
                <a:outerShdw blurRad="38100" dist="19050" dir="2700000" algn="tl" rotWithShape="0">
                  <a:schemeClr val="dk1">
                    <a:alpha val="40000"/>
                  </a:schemeClr>
                </a:outerShdw>
              </a:effectLst>
              <a:latin typeface="Algerian" panose="04020705040A02060702" pitchFamily="82" charset="0"/>
            </a:endParaRPr>
          </a:p>
        </p:txBody>
      </p:sp>
      <p:sp>
        <p:nvSpPr>
          <p:cNvPr id="38" name="TextBox 37">
            <a:extLst>
              <a:ext uri="{FF2B5EF4-FFF2-40B4-BE49-F238E27FC236}">
                <a16:creationId xmlns:a16="http://schemas.microsoft.com/office/drawing/2014/main" id="{BF062C52-5D40-8A17-0114-E31717040F4E}"/>
              </a:ext>
            </a:extLst>
          </p:cNvPr>
          <p:cNvSpPr txBox="1"/>
          <p:nvPr/>
        </p:nvSpPr>
        <p:spPr>
          <a:xfrm>
            <a:off x="1763487" y="1610333"/>
            <a:ext cx="9116008" cy="4401205"/>
          </a:xfrm>
          <a:prstGeom prst="rect">
            <a:avLst/>
          </a:prstGeom>
          <a:noFill/>
        </p:spPr>
        <p:txBody>
          <a:bodyPr wrap="square">
            <a:spAutoFit/>
          </a:bodyPr>
          <a:lstStyle/>
          <a:p>
            <a:pPr>
              <a:buFont typeface="Arial" panose="020B0604020202020204" pitchFamily="34" charset="0"/>
              <a:buChar char="•"/>
            </a:pPr>
            <a:r>
              <a:rPr lang="en-US" sz="2000" b="1" dirty="0">
                <a:solidFill>
                  <a:schemeClr val="bg1"/>
                </a:solidFill>
              </a:rPr>
              <a:t>Promote Inclusive Education:</a:t>
            </a:r>
            <a:r>
              <a:rPr lang="en-US" sz="2000" dirty="0">
                <a:solidFill>
                  <a:schemeClr val="bg1"/>
                </a:solidFill>
              </a:rPr>
              <a:t> Ensure equal learning opportunities for everyone, regardless of background or ability.</a:t>
            </a:r>
          </a:p>
          <a:p>
            <a:pPr>
              <a:buFont typeface="Arial" panose="020B0604020202020204" pitchFamily="34" charset="0"/>
              <a:buChar char="•"/>
            </a:pPr>
            <a:endParaRPr lang="en-US" sz="2000" dirty="0">
              <a:solidFill>
                <a:schemeClr val="bg1"/>
              </a:solidFill>
            </a:endParaRPr>
          </a:p>
          <a:p>
            <a:pPr>
              <a:buFont typeface="Arial" panose="020B0604020202020204" pitchFamily="34" charset="0"/>
              <a:buChar char="•"/>
            </a:pPr>
            <a:r>
              <a:rPr lang="en-US" sz="2000" b="1" dirty="0">
                <a:solidFill>
                  <a:schemeClr val="bg1"/>
                </a:solidFill>
              </a:rPr>
              <a:t>Reduce the Education Gap:</a:t>
            </a:r>
            <a:r>
              <a:rPr lang="en-US" sz="2000" dirty="0">
                <a:solidFill>
                  <a:schemeClr val="bg1"/>
                </a:solidFill>
              </a:rPr>
              <a:t> Provide quality education to uneducated individuals and those who dropped out of school.</a:t>
            </a:r>
          </a:p>
          <a:p>
            <a:pPr>
              <a:buFont typeface="Arial" panose="020B0604020202020204" pitchFamily="34" charset="0"/>
              <a:buChar char="•"/>
            </a:pPr>
            <a:endParaRPr lang="en-US" sz="2000" dirty="0">
              <a:solidFill>
                <a:schemeClr val="bg1"/>
              </a:solidFill>
            </a:endParaRPr>
          </a:p>
          <a:p>
            <a:pPr>
              <a:buFont typeface="Arial" panose="020B0604020202020204" pitchFamily="34" charset="0"/>
              <a:buChar char="•"/>
            </a:pPr>
            <a:r>
              <a:rPr lang="en-US" sz="2000" b="1" dirty="0">
                <a:solidFill>
                  <a:schemeClr val="bg1"/>
                </a:solidFill>
              </a:rPr>
              <a:t>Empower Through Learning:</a:t>
            </a:r>
            <a:r>
              <a:rPr lang="en-US" sz="2000" dirty="0">
                <a:solidFill>
                  <a:schemeClr val="bg1"/>
                </a:solidFill>
              </a:rPr>
              <a:t> Enable users to develop basic literacy, numeracy, and life skills for a better future.</a:t>
            </a:r>
          </a:p>
          <a:p>
            <a:pPr>
              <a:buFont typeface="Arial" panose="020B0604020202020204" pitchFamily="34" charset="0"/>
              <a:buChar char="•"/>
            </a:pPr>
            <a:endParaRPr lang="en-US" sz="2000" dirty="0">
              <a:solidFill>
                <a:schemeClr val="bg1"/>
              </a:solidFill>
            </a:endParaRPr>
          </a:p>
          <a:p>
            <a:pPr>
              <a:buFont typeface="Arial" panose="020B0604020202020204" pitchFamily="34" charset="0"/>
              <a:buChar char="•"/>
            </a:pPr>
            <a:r>
              <a:rPr lang="en-US" sz="2000" b="1" dirty="0">
                <a:solidFill>
                  <a:schemeClr val="bg1"/>
                </a:solidFill>
              </a:rPr>
              <a:t>Leverage Technology:</a:t>
            </a:r>
            <a:r>
              <a:rPr lang="en-US" sz="2000" dirty="0">
                <a:solidFill>
                  <a:schemeClr val="bg1"/>
                </a:solidFill>
              </a:rPr>
              <a:t> Use digital tools to reach remote, rural, and underserved populations efficiently.</a:t>
            </a:r>
          </a:p>
          <a:p>
            <a:pPr>
              <a:buFont typeface="Arial" panose="020B0604020202020204" pitchFamily="34" charset="0"/>
              <a:buChar char="•"/>
            </a:pPr>
            <a:endParaRPr lang="en-US" sz="2000" dirty="0">
              <a:solidFill>
                <a:schemeClr val="bg1"/>
              </a:solidFill>
            </a:endParaRPr>
          </a:p>
          <a:p>
            <a:pPr>
              <a:buFont typeface="Arial" panose="020B0604020202020204" pitchFamily="34" charset="0"/>
              <a:buChar char="•"/>
            </a:pPr>
            <a:r>
              <a:rPr lang="en-US" sz="2000" b="1" dirty="0">
                <a:solidFill>
                  <a:schemeClr val="bg1"/>
                </a:solidFill>
              </a:rPr>
              <a:t>Encourage Lifelong Learning:</a:t>
            </a:r>
            <a:r>
              <a:rPr lang="en-US" sz="2000" dirty="0">
                <a:solidFill>
                  <a:schemeClr val="bg1"/>
                </a:solidFill>
              </a:rPr>
              <a:t> Create a platform that motivates users to continue learning at their own pace and interest.</a:t>
            </a: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A401AA9-7FE0-C8A6-74CB-EC6087E52F41}"/>
              </a:ext>
            </a:extLst>
          </p:cNvPr>
          <p:cNvSpPr/>
          <p:nvPr/>
        </p:nvSpPr>
        <p:spPr>
          <a:xfrm>
            <a:off x="1031280" y="625352"/>
            <a:ext cx="5333511" cy="646331"/>
          </a:xfrm>
          <a:prstGeom prst="rect">
            <a:avLst/>
          </a:prstGeom>
          <a:noFill/>
        </p:spPr>
        <p:txBody>
          <a:bodyPr wrap="none" lIns="91440" tIns="45720" rIns="91440" bIns="45720">
            <a:spAutoFit/>
          </a:bodyPr>
          <a:lstStyle/>
          <a:p>
            <a:pPr algn="ctr"/>
            <a:r>
              <a:rPr lang="en-US" sz="3600" u="sng" dirty="0">
                <a:ln w="0"/>
                <a:solidFill>
                  <a:srgbClr val="FFFF00"/>
                </a:solidFill>
                <a:effectLst>
                  <a:outerShdw blurRad="38100" dist="19050" dir="2700000" algn="tl" rotWithShape="0">
                    <a:schemeClr val="dk1">
                      <a:alpha val="40000"/>
                    </a:schemeClr>
                  </a:outerShdw>
                </a:effectLst>
                <a:latin typeface="Algerian" panose="04020705040A02060702" pitchFamily="82" charset="0"/>
              </a:rPr>
              <a:t>T</a:t>
            </a:r>
            <a:r>
              <a:rPr lang="en-US" sz="3600" b="0" u="sng" cap="none" spc="0" dirty="0">
                <a:ln w="0"/>
                <a:solidFill>
                  <a:srgbClr val="FFFF00"/>
                </a:solidFill>
                <a:effectLst>
                  <a:outerShdw blurRad="38100" dist="19050" dir="2700000" algn="tl" rotWithShape="0">
                    <a:schemeClr val="dk1">
                      <a:alpha val="40000"/>
                    </a:schemeClr>
                  </a:outerShdw>
                </a:effectLst>
                <a:latin typeface="Algerian" panose="04020705040A02060702" pitchFamily="82" charset="0"/>
              </a:rPr>
              <a:t>eam Member Details</a:t>
            </a:r>
          </a:p>
        </p:txBody>
      </p:sp>
      <p:sp>
        <p:nvSpPr>
          <p:cNvPr id="16" name="TextBox 15">
            <a:extLst>
              <a:ext uri="{FF2B5EF4-FFF2-40B4-BE49-F238E27FC236}">
                <a16:creationId xmlns:a16="http://schemas.microsoft.com/office/drawing/2014/main" id="{513DE5B9-3299-91C6-6518-E7C1D0AE81B5}"/>
              </a:ext>
            </a:extLst>
          </p:cNvPr>
          <p:cNvSpPr txBox="1"/>
          <p:nvPr/>
        </p:nvSpPr>
        <p:spPr>
          <a:xfrm>
            <a:off x="1884931" y="1651146"/>
            <a:ext cx="8959720" cy="2308324"/>
          </a:xfrm>
          <a:prstGeom prst="rect">
            <a:avLst/>
          </a:prstGeom>
          <a:noFill/>
        </p:spPr>
        <p:txBody>
          <a:bodyPr wrap="square">
            <a:spAutoFit/>
          </a:bodyPr>
          <a:lstStyle/>
          <a:p>
            <a:r>
              <a:rPr lang="en-IN" dirty="0">
                <a:solidFill>
                  <a:schemeClr val="bg1"/>
                </a:solidFill>
              </a:rPr>
              <a:t>Team Leader Name: Amit Bera                           Stream: CSE                  Year II</a:t>
            </a:r>
          </a:p>
          <a:p>
            <a:endParaRPr lang="en-IN" dirty="0">
              <a:solidFill>
                <a:schemeClr val="bg1"/>
              </a:solidFill>
            </a:endParaRPr>
          </a:p>
          <a:p>
            <a:r>
              <a:rPr lang="en-IN" dirty="0">
                <a:solidFill>
                  <a:schemeClr val="bg1"/>
                </a:solidFill>
              </a:rPr>
              <a:t>Team Member 1 Name: Dipanjan Ghosh            Stream: ME                    Year II</a:t>
            </a:r>
          </a:p>
          <a:p>
            <a:endParaRPr lang="en-IN" dirty="0">
              <a:solidFill>
                <a:schemeClr val="bg1"/>
              </a:solidFill>
            </a:endParaRPr>
          </a:p>
          <a:p>
            <a:r>
              <a:rPr lang="en-IN" dirty="0">
                <a:solidFill>
                  <a:schemeClr val="bg1"/>
                </a:solidFill>
              </a:rPr>
              <a:t>Team Member 2 Name: Jagannath Naskar        Stream: ECE                  Year II</a:t>
            </a:r>
          </a:p>
          <a:p>
            <a:endParaRPr lang="en-IN" dirty="0">
              <a:solidFill>
                <a:schemeClr val="bg1"/>
              </a:solidFill>
            </a:endParaRPr>
          </a:p>
          <a:p>
            <a:r>
              <a:rPr lang="en-IN" dirty="0">
                <a:solidFill>
                  <a:schemeClr val="bg1"/>
                </a:solidFill>
              </a:rPr>
              <a:t>Team Member 3 Name : Santu </a:t>
            </a:r>
            <a:r>
              <a:rPr lang="en-IN" dirty="0" err="1">
                <a:solidFill>
                  <a:schemeClr val="bg1"/>
                </a:solidFill>
              </a:rPr>
              <a:t>Khanrah</a:t>
            </a:r>
            <a:r>
              <a:rPr lang="en-IN" dirty="0">
                <a:solidFill>
                  <a:schemeClr val="bg1"/>
                </a:solidFill>
              </a:rPr>
              <a:t>             Stream: CE                    Year II</a:t>
            </a:r>
          </a:p>
          <a:p>
            <a:endParaRPr lang="en-IN" dirty="0">
              <a:solidFill>
                <a:schemeClr val="bg1"/>
              </a:solidFill>
            </a:endParaRPr>
          </a:p>
        </p:txBody>
      </p:sp>
      <p:sp>
        <p:nvSpPr>
          <p:cNvPr id="17" name="Rectangle 16">
            <a:extLst>
              <a:ext uri="{FF2B5EF4-FFF2-40B4-BE49-F238E27FC236}">
                <a16:creationId xmlns:a16="http://schemas.microsoft.com/office/drawing/2014/main" id="{9A6C904E-25A6-D2EC-DDDC-4C5D2A1E4F04}"/>
              </a:ext>
            </a:extLst>
          </p:cNvPr>
          <p:cNvSpPr/>
          <p:nvPr/>
        </p:nvSpPr>
        <p:spPr>
          <a:xfrm>
            <a:off x="3932787" y="4562869"/>
            <a:ext cx="3897221" cy="923330"/>
          </a:xfrm>
          <a:prstGeom prst="rect">
            <a:avLst/>
          </a:prstGeom>
          <a:noFill/>
        </p:spPr>
        <p:txBody>
          <a:bodyPr wrap="none" lIns="91440" tIns="45720" rIns="91440" bIns="45720">
            <a:spAutoFit/>
          </a:bodyPr>
          <a:lstStyle/>
          <a:p>
            <a:pPr algn="ctr"/>
            <a:r>
              <a:rPr lang="en-US" sz="5400" b="0" cap="none" spc="0" dirty="0">
                <a:ln w="0"/>
                <a:solidFill>
                  <a:srgbClr val="FFFF00"/>
                </a:solidFill>
                <a:effectLst>
                  <a:reflection blurRad="6350" stA="53000" endA="300" endPos="35500" dir="5400000" sy="-90000" algn="bl" rotWithShape="0"/>
                </a:effectLst>
                <a:latin typeface="Algerian" panose="04020705040A02060702" pitchFamily="82" charset="0"/>
              </a:rPr>
              <a:t>THANK YOU</a:t>
            </a: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83</TotalTime>
  <Words>528</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Arial Black</vt:lpstr>
      <vt:lpstr>Calibri</vt:lpstr>
      <vt:lpstr>Trade Gothic LT Pro</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 Bera</dc:creator>
  <cp:lastModifiedBy>Amit Bera</cp:lastModifiedBy>
  <cp:revision>1</cp:revision>
  <dcterms:created xsi:type="dcterms:W3CDTF">2025-04-11T05:16:29Z</dcterms:created>
  <dcterms:modified xsi:type="dcterms:W3CDTF">2025-04-11T06:39:37Z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