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0066"/>
    <a:srgbClr val="FF3300"/>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92" autoAdjust="0"/>
    <p:restoredTop sz="86432" autoAdjust="0"/>
  </p:normalViewPr>
  <p:slideViewPr>
    <p:cSldViewPr snapToGrid="0">
      <p:cViewPr varScale="1">
        <p:scale>
          <a:sx n="70" d="100"/>
          <a:sy n="70" d="100"/>
        </p:scale>
        <p:origin x="916" y="68"/>
      </p:cViewPr>
      <p:guideLst>
        <p:guide orient="horz" pos="2160"/>
        <p:guide pos="3840"/>
      </p:guideLst>
    </p:cSldViewPr>
  </p:slideViewPr>
  <p:outlineViewPr>
    <p:cViewPr>
      <p:scale>
        <a:sx n="33" d="100"/>
        <a:sy n="33" d="100"/>
      </p:scale>
      <p:origin x="264" y="7791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2/8/2020</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2/8/2020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districts_of_Delhi" TargetMode="External"/><Relationship Id="rId2" Type="http://schemas.openxmlformats.org/officeDocument/2006/relationships/hyperlink" Target="https://www.census2011.co.in/census/state/districtlist/delhi.htm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smtClean="0"/>
              <a:t>THE DELHI PERSPECTIVE</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p:txBody>
          <a:bodyPr/>
          <a:lstStyle/>
          <a:p>
            <a:pPr marL="0" indent="0">
              <a:buNone/>
            </a:pPr>
            <a:r>
              <a:rPr lang="en-US" dirty="0" smtClean="0"/>
              <a:t>Opening a restaurant in </a:t>
            </a:r>
            <a:r>
              <a:rPr lang="en-US" dirty="0" smtClean="0"/>
              <a:t>Delhi</a:t>
            </a:r>
          </a:p>
          <a:p>
            <a:pPr marL="0" indent="0">
              <a:buNone/>
            </a:pPr>
            <a:r>
              <a:rPr lang="en-US" b="1" dirty="0" smtClean="0"/>
              <a:t>By: AMIT KUMAR BEURA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750" y="266700"/>
            <a:ext cx="5211683" cy="646331"/>
          </a:xfrm>
          <a:prstGeom prst="rect">
            <a:avLst/>
          </a:prstGeom>
          <a:noFill/>
        </p:spPr>
        <p:txBody>
          <a:bodyPr wrap="none" rtlCol="0">
            <a:spAutoFit/>
          </a:bodyPr>
          <a:lstStyle/>
          <a:p>
            <a:r>
              <a:rPr lang="en-US" sz="3600" dirty="0" smtClean="0">
                <a:solidFill>
                  <a:srgbClr val="FF5050"/>
                </a:solidFill>
              </a:rPr>
              <a:t>Restaurant in all districts</a:t>
            </a:r>
            <a:endParaRPr lang="en-US" sz="3600" dirty="0">
              <a:solidFill>
                <a:srgbClr val="FF5050"/>
              </a:solidFill>
            </a:endParaRPr>
          </a:p>
        </p:txBody>
      </p:sp>
      <p:pic>
        <p:nvPicPr>
          <p:cNvPr id="5" name="Picture 4" descr="dhg.png"/>
          <p:cNvPicPr>
            <a:picLocks noChangeAspect="1"/>
          </p:cNvPicPr>
          <p:nvPr/>
        </p:nvPicPr>
        <p:blipFill>
          <a:blip r:embed="rId2"/>
          <a:stretch>
            <a:fillRect/>
          </a:stretch>
        </p:blipFill>
        <p:spPr>
          <a:xfrm>
            <a:off x="2362785" y="1410351"/>
            <a:ext cx="9371429" cy="52095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TextBox 4"/>
          <p:cNvSpPr txBox="1"/>
          <p:nvPr/>
        </p:nvSpPr>
        <p:spPr>
          <a:xfrm>
            <a:off x="6791326" y="152400"/>
            <a:ext cx="3867150" cy="1846659"/>
          </a:xfrm>
          <a:prstGeom prst="rect">
            <a:avLst/>
          </a:prstGeom>
          <a:noFill/>
        </p:spPr>
        <p:txBody>
          <a:bodyPr wrap="square" rtlCol="0">
            <a:spAutoFit/>
          </a:bodyPr>
          <a:lstStyle/>
          <a:p>
            <a:r>
              <a:rPr lang="en-US" sz="3200" dirty="0" smtClean="0">
                <a:solidFill>
                  <a:srgbClr val="FF5050"/>
                </a:solidFill>
              </a:rPr>
              <a:t>Clustering : </a:t>
            </a:r>
            <a:r>
              <a:rPr lang="en-US" sz="3200" dirty="0" err="1" smtClean="0">
                <a:solidFill>
                  <a:srgbClr val="FF5050"/>
                </a:solidFill>
              </a:rPr>
              <a:t>kmeans</a:t>
            </a:r>
            <a:r>
              <a:rPr lang="en-US" sz="3200" dirty="0" smtClean="0">
                <a:solidFill>
                  <a:srgbClr val="FF5050"/>
                </a:solidFill>
              </a:rPr>
              <a:t> </a:t>
            </a:r>
          </a:p>
          <a:p>
            <a:endParaRPr lang="en-US" dirty="0" smtClean="0">
              <a:solidFill>
                <a:schemeClr val="bg1"/>
              </a:solidFill>
            </a:endParaRPr>
          </a:p>
          <a:p>
            <a:r>
              <a:rPr lang="en-US" sz="3200" b="1" dirty="0" smtClean="0"/>
              <a:t>	</a:t>
            </a:r>
            <a:endParaRPr lang="en-US" sz="3200" dirty="0" smtClean="0"/>
          </a:p>
          <a:p>
            <a:endParaRPr lang="en-US" sz="3200" dirty="0">
              <a:solidFill>
                <a:srgbClr val="FF5050"/>
              </a:solidFill>
            </a:endParaRPr>
          </a:p>
        </p:txBody>
      </p:sp>
      <p:sp>
        <p:nvSpPr>
          <p:cNvPr id="7" name="TextBox 6"/>
          <p:cNvSpPr txBox="1"/>
          <p:nvPr/>
        </p:nvSpPr>
        <p:spPr>
          <a:xfrm>
            <a:off x="6753225" y="695325"/>
            <a:ext cx="5010150" cy="3416320"/>
          </a:xfrm>
          <a:prstGeom prst="rect">
            <a:avLst/>
          </a:prstGeom>
          <a:noFill/>
        </p:spPr>
        <p:txBody>
          <a:bodyPr wrap="square" rtlCol="0">
            <a:spAutoFit/>
          </a:bodyPr>
          <a:lstStyle/>
          <a:p>
            <a:r>
              <a:rPr lang="en-US" b="1" dirty="0" smtClean="0">
                <a:solidFill>
                  <a:schemeClr val="bg1"/>
                </a:solidFill>
              </a:rPr>
              <a:t>Optimal Number of Clusters for K-means</a:t>
            </a:r>
          </a:p>
          <a:p>
            <a:r>
              <a:rPr lang="en-US" dirty="0" smtClean="0">
                <a:solidFill>
                  <a:schemeClr val="bg1"/>
                </a:solidFill>
              </a:rPr>
              <a:t> </a:t>
            </a:r>
          </a:p>
          <a:p>
            <a:r>
              <a:rPr lang="en-US" dirty="0" smtClean="0">
                <a:solidFill>
                  <a:schemeClr val="bg1"/>
                </a:solidFill>
              </a:rPr>
              <a:t>To get the optimal number of clusters to be used for the K-mean, there are a number ways possible for the evaluation. Therefore, in this task, the following are used:</a:t>
            </a:r>
          </a:p>
          <a:p>
            <a:r>
              <a:rPr lang="en-US" dirty="0" smtClean="0">
                <a:solidFill>
                  <a:schemeClr val="bg1"/>
                </a:solidFill>
              </a:rPr>
              <a:t> </a:t>
            </a:r>
          </a:p>
          <a:p>
            <a:r>
              <a:rPr lang="en-US" dirty="0" smtClean="0">
                <a:solidFill>
                  <a:schemeClr val="bg1"/>
                </a:solidFill>
              </a:rPr>
              <a:t>1.Elbow (Criterion) Method</a:t>
            </a:r>
          </a:p>
          <a:p>
            <a:r>
              <a:rPr lang="en-US" dirty="0" smtClean="0">
                <a:solidFill>
                  <a:schemeClr val="bg1"/>
                </a:solidFill>
              </a:rPr>
              <a:t>2.Silhouette Coefficient</a:t>
            </a:r>
          </a:p>
          <a:p>
            <a:r>
              <a:rPr lang="en-US" dirty="0" smtClean="0">
                <a:solidFill>
                  <a:schemeClr val="bg1"/>
                </a:solidFill>
              </a:rPr>
              <a:t> </a:t>
            </a:r>
          </a:p>
          <a:p>
            <a:r>
              <a:rPr lang="en-US" dirty="0" smtClean="0"/>
              <a:t> </a:t>
            </a:r>
          </a:p>
          <a:p>
            <a:endParaRPr lang="en-US" dirty="0"/>
          </a:p>
        </p:txBody>
      </p:sp>
      <p:pic>
        <p:nvPicPr>
          <p:cNvPr id="10" name="Picture 9" descr="elbo.png"/>
          <p:cNvPicPr>
            <a:picLocks noChangeAspect="1"/>
          </p:cNvPicPr>
          <p:nvPr/>
        </p:nvPicPr>
        <p:blipFill>
          <a:blip r:embed="rId2"/>
          <a:stretch>
            <a:fillRect/>
          </a:stretch>
        </p:blipFill>
        <p:spPr>
          <a:xfrm>
            <a:off x="171698" y="881229"/>
            <a:ext cx="3980953" cy="2676191"/>
          </a:xfrm>
          <a:prstGeom prst="rect">
            <a:avLst/>
          </a:prstGeom>
        </p:spPr>
      </p:pic>
      <p:sp>
        <p:nvSpPr>
          <p:cNvPr id="11" name="TextBox 10"/>
          <p:cNvSpPr txBox="1"/>
          <p:nvPr/>
        </p:nvSpPr>
        <p:spPr>
          <a:xfrm>
            <a:off x="133350" y="142874"/>
            <a:ext cx="5991225" cy="646331"/>
          </a:xfrm>
          <a:prstGeom prst="rect">
            <a:avLst/>
          </a:prstGeom>
          <a:noFill/>
        </p:spPr>
        <p:txBody>
          <a:bodyPr wrap="square" rtlCol="0">
            <a:spAutoFit/>
          </a:bodyPr>
          <a:lstStyle/>
          <a:p>
            <a:r>
              <a:rPr lang="en-US" dirty="0" smtClean="0">
                <a:solidFill>
                  <a:srgbClr val="FF5050"/>
                </a:solidFill>
              </a:rPr>
              <a:t>1. Elbow Method</a:t>
            </a:r>
            <a:r>
              <a:rPr lang="en-US" dirty="0" smtClean="0">
                <a:solidFill>
                  <a:schemeClr val="bg1"/>
                </a:solidFill>
              </a:rPr>
              <a:t>: The elbow method is used to solve the problem of selecting k</a:t>
            </a:r>
            <a:endParaRPr lang="en-US" dirty="0">
              <a:solidFill>
                <a:schemeClr val="bg1"/>
              </a:solidFill>
            </a:endParaRPr>
          </a:p>
        </p:txBody>
      </p:sp>
      <p:sp>
        <p:nvSpPr>
          <p:cNvPr id="12" name="TextBox 11"/>
          <p:cNvSpPr txBox="1"/>
          <p:nvPr/>
        </p:nvSpPr>
        <p:spPr>
          <a:xfrm>
            <a:off x="219076" y="4076698"/>
            <a:ext cx="8477249" cy="1200329"/>
          </a:xfrm>
          <a:prstGeom prst="rect">
            <a:avLst/>
          </a:prstGeom>
          <a:noFill/>
        </p:spPr>
        <p:txBody>
          <a:bodyPr wrap="square" rtlCol="0">
            <a:spAutoFit/>
          </a:bodyPr>
          <a:lstStyle/>
          <a:p>
            <a:r>
              <a:rPr lang="en-US" dirty="0" smtClean="0"/>
              <a:t> </a:t>
            </a:r>
            <a:r>
              <a:rPr lang="en-US" b="1" dirty="0" smtClean="0">
                <a:solidFill>
                  <a:srgbClr val="FF5050"/>
                </a:solidFill>
              </a:rPr>
              <a:t>2.Silhouette Coefficient: </a:t>
            </a:r>
          </a:p>
          <a:p>
            <a:pPr algn="just"/>
            <a:r>
              <a:rPr lang="en-US" dirty="0" smtClean="0">
                <a:solidFill>
                  <a:schemeClr val="bg1"/>
                </a:solidFill>
              </a:rPr>
              <a:t>To find the optimal value of the number of clusters, k, the number of clusters is</a:t>
            </a:r>
          </a:p>
          <a:p>
            <a:pPr algn="just"/>
            <a:r>
              <a:rPr lang="en-US" dirty="0" smtClean="0">
                <a:solidFill>
                  <a:schemeClr val="bg1"/>
                </a:solidFill>
              </a:rPr>
              <a:t> iterated corresponding Silhouette Coefficient’s calculated for each of the k-values used. The highest Silhouette Coefficient gives the best match to its own cluster.</a:t>
            </a:r>
            <a:endParaRPr lang="en-US" dirty="0">
              <a:solidFill>
                <a:schemeClr val="bg1"/>
              </a:solidFill>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6846017" y="216408"/>
            <a:ext cx="4945598" cy="1243584"/>
          </a:xfrm>
        </p:spPr>
        <p:txBody>
          <a:bodyPr/>
          <a:lstStyle/>
          <a:p>
            <a:r>
              <a:rPr lang="en-GB" dirty="0" smtClean="0">
                <a:solidFill>
                  <a:srgbClr val="FF5050"/>
                </a:solidFill>
              </a:rPr>
              <a:t>Clustering</a:t>
            </a:r>
            <a:endParaRPr lang="en-GB" dirty="0">
              <a:solidFill>
                <a:srgbClr val="FF5050"/>
              </a:solidFill>
            </a:endParaRPr>
          </a:p>
        </p:txBody>
      </p:sp>
      <p:pic>
        <p:nvPicPr>
          <p:cNvPr id="4" name="Picture 3" descr="cls.png"/>
          <p:cNvPicPr>
            <a:picLocks noChangeAspect="1"/>
          </p:cNvPicPr>
          <p:nvPr/>
        </p:nvPicPr>
        <p:blipFill>
          <a:blip r:embed="rId2"/>
          <a:stretch>
            <a:fillRect/>
          </a:stretch>
        </p:blipFill>
        <p:spPr>
          <a:xfrm>
            <a:off x="381586" y="1610381"/>
            <a:ext cx="11429414" cy="5247619"/>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1289630" y="1504948"/>
            <a:ext cx="3349044" cy="1200329"/>
          </a:xfrm>
          <a:prstGeom prst="rect">
            <a:avLst/>
          </a:prstGeom>
          <a:noFill/>
        </p:spPr>
        <p:txBody>
          <a:bodyPr wrap="square" rtlCol="0">
            <a:spAutoFit/>
          </a:bodyPr>
          <a:lstStyle/>
          <a:p>
            <a:r>
              <a:rPr lang="en-US" sz="7200" dirty="0" smtClean="0">
                <a:solidFill>
                  <a:srgbClr val="FF5050"/>
                </a:solidFill>
              </a:rPr>
              <a:t>Result</a:t>
            </a:r>
            <a:endParaRPr lang="en-US" sz="7200" dirty="0">
              <a:solidFill>
                <a:srgbClr val="FF5050"/>
              </a:solidFill>
            </a:endParaRPr>
          </a:p>
        </p:txBody>
      </p:sp>
      <p:sp>
        <p:nvSpPr>
          <p:cNvPr id="4" name="TextBox 3"/>
          <p:cNvSpPr txBox="1"/>
          <p:nvPr/>
        </p:nvSpPr>
        <p:spPr>
          <a:xfrm>
            <a:off x="5410200" y="1228725"/>
            <a:ext cx="6600825" cy="5355312"/>
          </a:xfrm>
          <a:prstGeom prst="rect">
            <a:avLst/>
          </a:prstGeom>
          <a:noFill/>
        </p:spPr>
        <p:txBody>
          <a:bodyPr wrap="square" rtlCol="0">
            <a:spAutoFit/>
          </a:bodyPr>
          <a:lstStyle/>
          <a:p>
            <a:r>
              <a:rPr lang="en-US" dirty="0" smtClean="0">
                <a:solidFill>
                  <a:schemeClr val="bg1"/>
                </a:solidFill>
              </a:rPr>
              <a:t>		The following are the highlights obtained 			from above 3 clusters and the  data analysis:</a:t>
            </a:r>
          </a:p>
          <a:p>
            <a:r>
              <a:rPr lang="en-US" dirty="0" smtClean="0">
                <a:solidFill>
                  <a:schemeClr val="bg1"/>
                </a:solidFill>
              </a:rPr>
              <a:t> </a:t>
            </a:r>
          </a:p>
          <a:p>
            <a:pPr marL="1257300" lvl="2" indent="-342900">
              <a:buAutoNum type="arabicPeriod"/>
            </a:pPr>
            <a:r>
              <a:rPr lang="en-US" dirty="0" smtClean="0">
                <a:solidFill>
                  <a:schemeClr val="bg1"/>
                </a:solidFill>
              </a:rPr>
              <a:t>It is surprising to know that despite being the most populated area of Delhi, we are not able to find any common venue near Kanjhawala.</a:t>
            </a:r>
          </a:p>
          <a:p>
            <a:pPr marL="342900" indent="-342900"/>
            <a:endParaRPr lang="en-US" dirty="0" smtClean="0">
              <a:solidFill>
                <a:schemeClr val="bg1"/>
              </a:solidFill>
            </a:endParaRPr>
          </a:p>
          <a:p>
            <a:r>
              <a:rPr lang="en-US" dirty="0" smtClean="0">
                <a:solidFill>
                  <a:schemeClr val="bg1"/>
                </a:solidFill>
              </a:rPr>
              <a:t>2. Out of the all districts of Delhi, Indian Restaurant is found in the first venue category.</a:t>
            </a:r>
          </a:p>
          <a:p>
            <a:endParaRPr lang="en-US" dirty="0" smtClean="0">
              <a:solidFill>
                <a:schemeClr val="bg1"/>
              </a:solidFill>
            </a:endParaRPr>
          </a:p>
          <a:p>
            <a:r>
              <a:rPr lang="en-US" dirty="0" smtClean="0">
                <a:solidFill>
                  <a:schemeClr val="bg1"/>
                </a:solidFill>
              </a:rPr>
              <a:t>3. There are number of eating points in all districts than any other venues.</a:t>
            </a:r>
          </a:p>
          <a:p>
            <a:endParaRPr lang="en-US" dirty="0" smtClean="0">
              <a:solidFill>
                <a:schemeClr val="bg1"/>
              </a:solidFill>
            </a:endParaRPr>
          </a:p>
          <a:p>
            <a:r>
              <a:rPr lang="en-US" dirty="0" smtClean="0">
                <a:solidFill>
                  <a:schemeClr val="bg1"/>
                </a:solidFill>
              </a:rPr>
              <a:t>4. Although the clusters have variation, but the predominance of Indian restaurant was found 50%.</a:t>
            </a:r>
          </a:p>
          <a:p>
            <a:endParaRPr lang="en-US" dirty="0" smtClean="0">
              <a:solidFill>
                <a:schemeClr val="bg1"/>
              </a:solidFill>
            </a:endParaRPr>
          </a:p>
          <a:p>
            <a:r>
              <a:rPr lang="en-US" dirty="0" smtClean="0">
                <a:solidFill>
                  <a:schemeClr val="bg1"/>
                </a:solidFill>
              </a:rPr>
              <a:t>5. The  number of Indian Restaurants were found at “Connaught Place”</a:t>
            </a:r>
          </a:p>
          <a:p>
            <a:endParaRPr lang="en-US"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smtClean="0">
                <a:solidFill>
                  <a:srgbClr val="FF5050"/>
                </a:solidFill>
              </a:rPr>
              <a:t>Discussion and Conclusion:</a:t>
            </a:r>
            <a:endParaRPr lang="en-US" dirty="0">
              <a:solidFill>
                <a:srgbClr val="FF5050"/>
              </a:solidFill>
            </a:endParaRP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5" name="TextBox 4"/>
          <p:cNvSpPr txBox="1"/>
          <p:nvPr/>
        </p:nvSpPr>
        <p:spPr>
          <a:xfrm>
            <a:off x="704850" y="1438275"/>
            <a:ext cx="7734300" cy="5355312"/>
          </a:xfrm>
          <a:prstGeom prst="rect">
            <a:avLst/>
          </a:prstGeom>
          <a:noFill/>
        </p:spPr>
        <p:txBody>
          <a:bodyPr wrap="square" rtlCol="0">
            <a:spAutoFit/>
          </a:bodyPr>
          <a:lstStyle/>
          <a:p>
            <a:r>
              <a:rPr lang="en-US" dirty="0" smtClean="0">
                <a:solidFill>
                  <a:schemeClr val="bg1"/>
                </a:solidFill>
              </a:rPr>
              <a:t>It will be beneficial to open a restaurant at </a:t>
            </a:r>
            <a:r>
              <a:rPr lang="en-US" b="1" dirty="0" smtClean="0">
                <a:solidFill>
                  <a:schemeClr val="bg1"/>
                </a:solidFill>
              </a:rPr>
              <a:t>Alipur , North Delhi</a:t>
            </a:r>
            <a:r>
              <a:rPr lang="en-US" dirty="0" smtClean="0">
                <a:solidFill>
                  <a:schemeClr val="bg1"/>
                </a:solidFill>
              </a:rPr>
              <a:t> as this will give least competition and does not have any restaurants nearby.</a:t>
            </a:r>
          </a:p>
          <a:p>
            <a:r>
              <a:rPr lang="en-US" dirty="0" smtClean="0">
                <a:solidFill>
                  <a:schemeClr val="bg1"/>
                </a:solidFill>
              </a:rPr>
              <a:t>We were not able to find  any venues nearby Khanjawala , the reason is that Khanjawala is a village and has very less amenities within 1kms. </a:t>
            </a:r>
          </a:p>
          <a:p>
            <a:r>
              <a:rPr lang="en-US" dirty="0" smtClean="0">
                <a:solidFill>
                  <a:schemeClr val="bg1"/>
                </a:solidFill>
              </a:rPr>
              <a:t> </a:t>
            </a:r>
          </a:p>
          <a:p>
            <a:r>
              <a:rPr lang="en-US" dirty="0" smtClean="0">
                <a:solidFill>
                  <a:schemeClr val="bg1"/>
                </a:solidFill>
              </a:rPr>
              <a:t>Some drawback of these analyses is that  clustering is done on only the most common venues which are obtained using four square location. Also, we have taken into consideration  one city under each district .</a:t>
            </a:r>
          </a:p>
          <a:p>
            <a:r>
              <a:rPr lang="en-US" dirty="0" smtClean="0">
                <a:solidFill>
                  <a:schemeClr val="bg1"/>
                </a:solidFill>
              </a:rPr>
              <a:t>Also the result can vary if we use other clustering techniques like DBSCAN.</a:t>
            </a:r>
          </a:p>
          <a:p>
            <a:r>
              <a:rPr lang="en-US" dirty="0" smtClean="0">
                <a:solidFill>
                  <a:schemeClr val="bg1"/>
                </a:solidFill>
              </a:rPr>
              <a:t> </a:t>
            </a:r>
          </a:p>
          <a:p>
            <a:r>
              <a:rPr lang="en-US" dirty="0" smtClean="0">
                <a:solidFill>
                  <a:schemeClr val="bg1"/>
                </a:solidFill>
              </a:rPr>
              <a:t>In conclusion, this project would have had better results if there were more data in terms of crime data within the area, price of the land, traffic access and allowance of more venues exploration with the Foursquare (limited venues for free calls).Also, getting the ratings and feedbacks of the current restaurants within the clusters would have helped in providing more insight into the best location.</a:t>
            </a:r>
          </a:p>
          <a:p>
            <a:r>
              <a:rPr lang="en-US" b="1" dirty="0" smtClean="0">
                <a:solidFill>
                  <a:schemeClr val="bg1"/>
                </a:solidFill>
              </a:rPr>
              <a:t> </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546479" y="1057275"/>
            <a:ext cx="7781544" cy="859055"/>
          </a:xfrm>
        </p:spPr>
        <p:txBody>
          <a:bodyPr/>
          <a:lstStyle/>
          <a:p>
            <a:r>
              <a:rPr lang="en-US" dirty="0" smtClean="0">
                <a:solidFill>
                  <a:srgbClr val="FF5050"/>
                </a:solidFill>
              </a:rPr>
              <a:t>Table of Contents</a:t>
            </a:r>
            <a:endParaRPr lang="en-US" dirty="0">
              <a:solidFill>
                <a:srgbClr val="FF5050"/>
              </a:solidFill>
            </a:endParaRPr>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1089025" y="2173605"/>
            <a:ext cx="6803136" cy="3874770"/>
          </a:xfrm>
        </p:spPr>
        <p:txBody>
          <a:bodyPr/>
          <a:lstStyle/>
          <a:p>
            <a:r>
              <a:rPr sz="2800" smtClean="0"/>
              <a:t>Introduction</a:t>
            </a:r>
          </a:p>
          <a:p>
            <a:r>
              <a:rPr sz="2800" smtClean="0"/>
              <a:t>Data collection and preparation</a:t>
            </a:r>
          </a:p>
          <a:p>
            <a:r>
              <a:rPr sz="2800" smtClean="0"/>
              <a:t>Data visualization</a:t>
            </a:r>
          </a:p>
          <a:p>
            <a:r>
              <a:rPr sz="2800" smtClean="0"/>
              <a:t>FoursquareAPI</a:t>
            </a:r>
          </a:p>
          <a:p>
            <a:r>
              <a:rPr sz="2800" smtClean="0"/>
              <a:t>Clustering</a:t>
            </a:r>
          </a:p>
          <a:p>
            <a:r>
              <a:rPr sz="2800" smtClean="0"/>
              <a:t>Results</a:t>
            </a:r>
          </a:p>
          <a:p>
            <a:r>
              <a:rPr sz="2800" smtClean="0"/>
              <a:t>Discussion and Conclusion</a:t>
            </a:r>
          </a:p>
          <a:p>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136779" y="152400"/>
            <a:ext cx="7781544" cy="859055"/>
          </a:xfrm>
        </p:spPr>
        <p:txBody>
          <a:bodyPr/>
          <a:lstStyle/>
          <a:p>
            <a:r>
              <a:rPr lang="en-US" dirty="0" smtClean="0">
                <a:solidFill>
                  <a:srgbClr val="FF5050"/>
                </a:solidFill>
              </a:rPr>
              <a:t>Introduction</a:t>
            </a:r>
            <a:endParaRPr lang="en-US" dirty="0">
              <a:solidFill>
                <a:srgbClr val="FF5050"/>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2289" name="Rectangle 1"/>
          <p:cNvSpPr>
            <a:spLocks noGrp="1" noChangeArrowheads="1"/>
          </p:cNvSpPr>
          <p:nvPr>
            <p:ph type="body" idx="1"/>
          </p:nvPr>
        </p:nvSpPr>
        <p:spPr bwMode="auto">
          <a:xfrm>
            <a:off x="0" y="1087436"/>
            <a:ext cx="9686925"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Delhi is the capital city of India and is known as the “Heart of the Nation”.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It has a population of 11 million and metropolitan population of 16.3million.This makes city the second most populous city in India. It covers an area of 573 square miles (1,480 km). Speaking about the variety of cuisines, one can easily get all variety of food items</a:t>
            </a:r>
            <a:r>
              <a:rPr kumimoji="0" lang="en-US" sz="1400" b="0" i="0" u="none" strike="noStrike" cap="none" normalizeH="0" dirty="0" smtClean="0">
                <a:ln>
                  <a:noFill/>
                </a:ln>
                <a:solidFill>
                  <a:schemeClr val="bg1"/>
                </a:solidFill>
                <a:effectLst/>
                <a:ea typeface="Times New Roman" pitchFamily="18" charset="0"/>
                <a:cs typeface="Times New Roman" pitchFamily="18" charset="0"/>
              </a:rPr>
              <a:t>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which will definitely follow their taste; all you have to do is to find out the right place. From a historic restaurant to a modernly outlined place serving the best food items are easy to find</a:t>
            </a:r>
            <a:r>
              <a:rPr kumimoji="0" lang="en-US" sz="1400" b="0" i="0" u="none" strike="noStrike" cap="none" normalizeH="0" dirty="0" smtClean="0">
                <a:ln>
                  <a:noFill/>
                </a:ln>
                <a:solidFill>
                  <a:schemeClr val="bg1"/>
                </a:solidFill>
                <a:effectLst/>
                <a:ea typeface="Times New Roman" pitchFamily="18" charset="0"/>
                <a:cs typeface="Times New Roman" pitchFamily="18" charset="0"/>
              </a:rPr>
              <a:t>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in</a:t>
            </a:r>
            <a:r>
              <a:rPr kumimoji="0" lang="en-US" sz="1400" b="0" i="0" u="none" strike="noStrike" cap="none" normalizeH="0" dirty="0" smtClean="0">
                <a:ln>
                  <a:noFill/>
                </a:ln>
                <a:solidFill>
                  <a:schemeClr val="bg1"/>
                </a:solidFill>
                <a:effectLst/>
                <a:ea typeface="Times New Roman" pitchFamily="18" charset="0"/>
                <a:cs typeface="Times New Roman" pitchFamily="18" charset="0"/>
              </a:rPr>
              <a:t>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India’s Capital Territory.</a:t>
            </a:r>
            <a:endParaRPr kumimoji="0" lang="en-US" sz="1400" b="0" i="0" u="none" strike="noStrike" cap="none" normalizeH="0" baseline="0" dirty="0" smtClean="0">
              <a:ln>
                <a:noFill/>
              </a:ln>
              <a:solidFill>
                <a:schemeClr val="bg1"/>
              </a:solidFill>
              <a:effectLst/>
              <a:cs typeface="Times New Roman" pitchFamily="18" charset="0"/>
            </a:endParaRPr>
          </a:p>
        </p:txBody>
      </p:sp>
      <p:pic>
        <p:nvPicPr>
          <p:cNvPr id="5" name="Picture 4" descr="delhi.png"/>
          <p:cNvPicPr>
            <a:picLocks noChangeAspect="1"/>
          </p:cNvPicPr>
          <p:nvPr/>
        </p:nvPicPr>
        <p:blipFill>
          <a:blip r:embed="rId2"/>
          <a:stretch>
            <a:fillRect/>
          </a:stretch>
        </p:blipFill>
        <p:spPr>
          <a:xfrm>
            <a:off x="0" y="2862504"/>
            <a:ext cx="9514286" cy="3876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424732"/>
          </a:xfrm>
        </p:spPr>
        <p:txBody>
          <a:bodyPr/>
          <a:lstStyle/>
          <a:p>
            <a:r>
              <a:rPr lang="en-US" sz="2400" dirty="0" smtClean="0">
                <a:solidFill>
                  <a:srgbClr val="FF5050"/>
                </a:solidFill>
              </a:rPr>
              <a:t>Business problem and Discussion of Background</a:t>
            </a:r>
            <a:endParaRPr lang="en-US" sz="2400" dirty="0">
              <a:solidFill>
                <a:srgbClr val="FF5050"/>
              </a:solidFill>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311150" y="911011"/>
            <a:ext cx="6413500" cy="5746964"/>
          </a:xfrm>
        </p:spPr>
        <p:txBody>
          <a:bodyPr/>
          <a:lstStyle/>
          <a:p>
            <a:pPr>
              <a:buNone/>
            </a:pPr>
            <a:r>
              <a:rPr lang="en-US" dirty="0" smtClean="0"/>
              <a:t>    With such huge population and people from all of the country of different culture, one find its difficult to decide as where to open a restaurant. In the Delhi Perspective, we will try to find out some of the issues listed below:</a:t>
            </a:r>
          </a:p>
          <a:p>
            <a:r>
              <a:rPr lang="en-US" dirty="0" smtClean="0"/>
              <a:t>1. Which areas are more populated.</a:t>
            </a:r>
          </a:p>
          <a:p>
            <a:r>
              <a:rPr lang="en-US" dirty="0" smtClean="0"/>
              <a:t>2. Comparing the different areas of Delhi.</a:t>
            </a:r>
          </a:p>
          <a:p>
            <a:r>
              <a:rPr lang="en-US" dirty="0" smtClean="0"/>
              <a:t>3. The most Suitable location of having Restaurant.</a:t>
            </a:r>
          </a:p>
          <a:p>
            <a:r>
              <a:rPr lang="en-US" dirty="0" smtClean="0"/>
              <a:t>4. The area which has the maximum number of restaurants.</a:t>
            </a:r>
          </a:p>
          <a:p>
            <a:endParaRPr lang="en-US" dirty="0" smtClean="0"/>
          </a:p>
          <a:p>
            <a:endParaRPr lang="en-US" dirty="0" smtClean="0"/>
          </a:p>
          <a:p>
            <a:pPr lvl="0"/>
            <a:r>
              <a:rPr lang="en-US" dirty="0" smtClean="0"/>
              <a:t>All the Businessmen who are ready to invest their money in opening restaurant</a:t>
            </a:r>
          </a:p>
          <a:p>
            <a:pPr lvl="0"/>
            <a:r>
              <a:rPr lang="en-US" dirty="0" smtClean="0"/>
              <a:t>All the general public and the tourists who wants to change their taste and try out different cuisines.</a:t>
            </a:r>
          </a:p>
          <a:p>
            <a:pPr lvl="0"/>
            <a:r>
              <a:rPr lang="en-US" dirty="0" smtClean="0"/>
              <a:t>The jobseekers who can easily find out the work in the busiest areas of Delhi</a:t>
            </a:r>
          </a:p>
          <a:p>
            <a:pPr lvl="0"/>
            <a:r>
              <a:rPr lang="en-US" dirty="0" smtClean="0"/>
              <a:t>The Marketing people who can have their big impact on public using the information after comparing cities.</a:t>
            </a:r>
          </a:p>
          <a:p>
            <a:r>
              <a:rPr lang="en-US" dirty="0" smtClean="0"/>
              <a:t> </a:t>
            </a:r>
          </a:p>
          <a:p>
            <a:endParaRPr lang="en-US" dirty="0" smtClean="0"/>
          </a:p>
          <a:p>
            <a:pPr>
              <a:buNone/>
            </a:pPr>
            <a:endParaRPr lang="en-US" dirty="0" smtClean="0"/>
          </a:p>
        </p:txBody>
      </p:sp>
      <p:sp>
        <p:nvSpPr>
          <p:cNvPr id="11" name="TextBox 10"/>
          <p:cNvSpPr txBox="1"/>
          <p:nvPr/>
        </p:nvSpPr>
        <p:spPr>
          <a:xfrm>
            <a:off x="438150" y="4019548"/>
            <a:ext cx="5886450" cy="369332"/>
          </a:xfrm>
          <a:prstGeom prst="rect">
            <a:avLst/>
          </a:prstGeom>
          <a:noFill/>
        </p:spPr>
        <p:txBody>
          <a:bodyPr wrap="square" rtlCol="0">
            <a:spAutoFit/>
          </a:bodyPr>
          <a:lstStyle/>
          <a:p>
            <a:endParaRPr lang="en-US"/>
          </a:p>
        </p:txBody>
      </p:sp>
      <p:sp>
        <p:nvSpPr>
          <p:cNvPr id="12" name="TextBox 11"/>
          <p:cNvSpPr txBox="1"/>
          <p:nvPr/>
        </p:nvSpPr>
        <p:spPr>
          <a:xfrm>
            <a:off x="542925" y="3524250"/>
            <a:ext cx="3181350" cy="461665"/>
          </a:xfrm>
          <a:prstGeom prst="rect">
            <a:avLst/>
          </a:prstGeom>
          <a:noFill/>
        </p:spPr>
        <p:txBody>
          <a:bodyPr wrap="square" rtlCol="0">
            <a:spAutoFit/>
          </a:bodyPr>
          <a:lstStyle/>
          <a:p>
            <a:r>
              <a:rPr lang="en-US" sz="2400" dirty="0" smtClean="0">
                <a:solidFill>
                  <a:srgbClr val="FF5050"/>
                </a:solidFill>
              </a:rPr>
              <a:t>Beneficiaries</a:t>
            </a:r>
            <a:endParaRPr lang="en-US" sz="2400" dirty="0">
              <a:solidFill>
                <a:srgbClr val="FF5050"/>
              </a:solidFill>
            </a:endParaRPr>
          </a:p>
        </p:txBody>
      </p:sp>
      <p:sp>
        <p:nvSpPr>
          <p:cNvPr id="11265" name="Rectangle 1"/>
          <p:cNvSpPr>
            <a:spLocks noChangeArrowheads="1"/>
          </p:cNvSpPr>
          <p:nvPr/>
        </p:nvSpPr>
        <p:spPr bwMode="auto">
          <a:xfrm>
            <a:off x="0" y="0"/>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solidFill>
                  <a:srgbClr val="FF5050"/>
                </a:solidFill>
              </a:rPr>
              <a:t>Data Collection and Data Preparation</a:t>
            </a:r>
            <a:endParaRPr lang="en-US" dirty="0">
              <a:solidFill>
                <a:srgbClr val="FF5050"/>
              </a:solidFill>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lstStyle/>
          <a:p>
            <a:r>
              <a:rPr lang="en-US" dirty="0" smtClean="0">
                <a:solidFill>
                  <a:srgbClr val="FF5050"/>
                </a:solidFill>
              </a:rPr>
              <a:t>1. Web scraping the data:</a:t>
            </a:r>
            <a:endParaRPr lang="en-US" dirty="0">
              <a:solidFill>
                <a:srgbClr val="FF5050"/>
              </a:solidFill>
            </a:endParaRP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a:xfrm>
            <a:off x="6281737" y="1709738"/>
            <a:ext cx="5157788" cy="823912"/>
          </a:xfrm>
        </p:spPr>
        <p:txBody>
          <a:bodyPr/>
          <a:lstStyle/>
          <a:p>
            <a:r>
              <a:rPr lang="en-US" dirty="0" smtClean="0">
                <a:solidFill>
                  <a:srgbClr val="FF5050"/>
                </a:solidFill>
              </a:rPr>
              <a:t>2. Data cleaning</a:t>
            </a:r>
            <a:endParaRPr lang="en-US" dirty="0">
              <a:solidFill>
                <a:srgbClr val="FF5050"/>
              </a:solidFill>
            </a:endParaRP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pPr algn="just">
              <a:buNone/>
            </a:pPr>
            <a:r>
              <a:rPr lang="en-US" dirty="0" smtClean="0"/>
              <a:t>   We will basically use the data of Delhi contain districts of Delhi and other features like population, increase in population, density, etc which can be scraped from a website:</a:t>
            </a:r>
          </a:p>
          <a:p>
            <a:pPr algn="just">
              <a:buNone/>
            </a:pPr>
            <a:r>
              <a:rPr lang="en-US" u="sng" dirty="0" smtClean="0">
                <a:hlinkClick r:id="rId2"/>
              </a:rPr>
              <a:t> </a:t>
            </a:r>
            <a:r>
              <a:rPr lang="en-US" u="sng" dirty="0" smtClean="0">
                <a:solidFill>
                  <a:schemeClr val="tx1"/>
                </a:solidFill>
                <a:hlinkClick r:id="rId2"/>
              </a:rPr>
              <a:t>https://www.census2011.co.in/census/state/districtlist/delhi.html</a:t>
            </a:r>
            <a:r>
              <a:rPr lang="en-US" dirty="0" smtClean="0">
                <a:solidFill>
                  <a:schemeClr val="tx1"/>
                </a:solidFill>
              </a:rPr>
              <a:t> </a:t>
            </a:r>
          </a:p>
          <a:p>
            <a:pPr algn="just">
              <a:buNone/>
            </a:pPr>
            <a:r>
              <a:rPr lang="en-US" dirty="0" smtClean="0"/>
              <a:t>   The other website containing the sub districts or Headquarters of each district is obtained from the below website:</a:t>
            </a:r>
          </a:p>
          <a:p>
            <a:pPr algn="just">
              <a:buNone/>
            </a:pPr>
            <a:r>
              <a:rPr lang="en-US" u="sng" dirty="0" smtClean="0">
                <a:hlinkClick r:id="rId3"/>
              </a:rPr>
              <a:t> https://en.wikipedia.org/wiki/List_of_districts_of_Delhi</a:t>
            </a:r>
            <a:r>
              <a:rPr lang="en-US" dirty="0" smtClean="0"/>
              <a:t> . </a:t>
            </a:r>
            <a:endParaRPr lang="en-US" dirty="0"/>
          </a:p>
          <a:p>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pPr>
              <a:buNone/>
            </a:pPr>
            <a:r>
              <a:rPr lang="en-US" dirty="0" smtClean="0"/>
              <a:t>   After web scraping , the data is then cleaned by removing unnecessary rows and columns from the dataframe.</a:t>
            </a:r>
          </a:p>
          <a:p>
            <a:pPr>
              <a:buNone/>
            </a:pPr>
            <a:r>
              <a:rPr lang="en-US" dirty="0" smtClean="0"/>
              <a:t>    we will reset the index.</a:t>
            </a:r>
          </a:p>
          <a:p>
            <a:pPr>
              <a:buNone/>
            </a:pPr>
            <a:r>
              <a:rPr lang="en-US" dirty="0" smtClean="0"/>
              <a:t>    Both of the dataframes obtained from different websites are then merged on the district column.</a:t>
            </a:r>
          </a:p>
          <a:p>
            <a:pPr>
              <a:buNone/>
            </a:pPr>
            <a:r>
              <a:rPr lang="en-US" dirty="0" smtClean="0"/>
              <a:t>    We have completed the initial stage of obtaining a dataframe containing the districts , headquarters ,population ,density , sex-ratio , literacy and density</a:t>
            </a:r>
          </a:p>
          <a:p>
            <a:pPr>
              <a:buNone/>
            </a:pPr>
            <a:r>
              <a:rPr lang="en-US" dirty="0" smtClean="0"/>
              <a:t>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solidFill>
                  <a:srgbClr val="FF5050"/>
                </a:solidFill>
              </a:rPr>
              <a:t>Data visualization</a:t>
            </a:r>
            <a:endParaRPr lang="en-US" dirty="0">
              <a:solidFill>
                <a:srgbClr val="FF5050"/>
              </a:solidFill>
            </a:endParaRP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24" name="TextBox 23"/>
          <p:cNvSpPr txBox="1"/>
          <p:nvPr/>
        </p:nvSpPr>
        <p:spPr>
          <a:xfrm>
            <a:off x="552450" y="1133475"/>
            <a:ext cx="6562725" cy="1138773"/>
          </a:xfrm>
          <a:prstGeom prst="rect">
            <a:avLst/>
          </a:prstGeom>
          <a:noFill/>
        </p:spPr>
        <p:txBody>
          <a:bodyPr wrap="square" rtlCol="0">
            <a:spAutoFit/>
          </a:bodyPr>
          <a:lstStyle/>
          <a:p>
            <a:pPr algn="just"/>
            <a:r>
              <a:rPr lang="en-US" sz="1600" dirty="0" smtClean="0">
                <a:solidFill>
                  <a:schemeClr val="bg1"/>
                </a:solidFill>
              </a:rPr>
              <a:t>The features are analyzed using bar plots taken each of the  districts and population, increase , sex ratio and density.</a:t>
            </a:r>
          </a:p>
          <a:p>
            <a:r>
              <a:rPr lang="en-US" dirty="0" smtClean="0"/>
              <a:t> </a:t>
            </a:r>
          </a:p>
          <a:p>
            <a:endParaRPr lang="en-US" dirty="0"/>
          </a:p>
        </p:txBody>
      </p:sp>
      <p:pic>
        <p:nvPicPr>
          <p:cNvPr id="26" name="Picture 25" descr="dg1.png"/>
          <p:cNvPicPr>
            <a:picLocks noChangeAspect="1"/>
          </p:cNvPicPr>
          <p:nvPr/>
        </p:nvPicPr>
        <p:blipFill>
          <a:blip r:embed="rId2"/>
          <a:stretch>
            <a:fillRect/>
          </a:stretch>
        </p:blipFill>
        <p:spPr>
          <a:xfrm>
            <a:off x="533400" y="2000250"/>
            <a:ext cx="10572750" cy="3723988"/>
          </a:xfrm>
          <a:prstGeom prst="rect">
            <a:avLst/>
          </a:prstGeom>
        </p:spPr>
      </p:pic>
      <p:sp>
        <p:nvSpPr>
          <p:cNvPr id="28" name="TextBox 27"/>
          <p:cNvSpPr txBox="1"/>
          <p:nvPr/>
        </p:nvSpPr>
        <p:spPr>
          <a:xfrm>
            <a:off x="752475" y="6076950"/>
            <a:ext cx="10852138" cy="584775"/>
          </a:xfrm>
          <a:prstGeom prst="rect">
            <a:avLst/>
          </a:prstGeom>
          <a:noFill/>
        </p:spPr>
        <p:txBody>
          <a:bodyPr wrap="none" rtlCol="0">
            <a:spAutoFit/>
          </a:bodyPr>
          <a:lstStyle/>
          <a:p>
            <a:r>
              <a:rPr lang="en-US" sz="1600" dirty="0" smtClean="0">
                <a:solidFill>
                  <a:schemeClr val="bg1"/>
                </a:solidFill>
              </a:rPr>
              <a:t>From both these plots, North-West </a:t>
            </a:r>
            <a:r>
              <a:rPr lang="en-US" sz="1600" dirty="0" err="1" smtClean="0">
                <a:solidFill>
                  <a:schemeClr val="bg1"/>
                </a:solidFill>
              </a:rPr>
              <a:t>delhi</a:t>
            </a:r>
            <a:r>
              <a:rPr lang="en-US" sz="1600" dirty="0" smtClean="0">
                <a:solidFill>
                  <a:schemeClr val="bg1"/>
                </a:solidFill>
              </a:rPr>
              <a:t> has highest population as well as increase in population having headquarters</a:t>
            </a:r>
          </a:p>
          <a:p>
            <a:r>
              <a:rPr lang="en-US" sz="1600" dirty="0" smtClean="0">
                <a:solidFill>
                  <a:schemeClr val="bg1"/>
                </a:solidFill>
              </a:rPr>
              <a:t>At “Khanjawala”</a:t>
            </a:r>
            <a:endParaRPr lang="en-US" sz="1600" dirty="0">
              <a:solidFill>
                <a:schemeClr val="bg1"/>
              </a:solidFill>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11214100" cy="535531"/>
          </a:xfrm>
        </p:spPr>
        <p:txBody>
          <a:bodyPr/>
          <a:lstStyle/>
          <a:p>
            <a:r>
              <a:rPr lang="en-US" sz="1600" dirty="0" smtClean="0"/>
              <a:t>The sex-ratio is almost same in all districts while the density is maximum in North-east Delhi having its headquarters at “Nand-Nagri”</a:t>
            </a:r>
            <a:endParaRPr lang="en-US" sz="1600" dirty="0"/>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5" name="Picture 14" descr="df9.png"/>
          <p:cNvPicPr>
            <a:picLocks noChangeAspect="1"/>
          </p:cNvPicPr>
          <p:nvPr/>
        </p:nvPicPr>
        <p:blipFill>
          <a:blip r:embed="rId2"/>
          <a:stretch>
            <a:fillRect/>
          </a:stretch>
        </p:blipFill>
        <p:spPr>
          <a:xfrm>
            <a:off x="1291235" y="1548110"/>
            <a:ext cx="9571429" cy="4771429"/>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solidFill>
                  <a:srgbClr val="FF5050"/>
                </a:solidFill>
              </a:rPr>
              <a:t>Map visualization</a:t>
            </a:r>
            <a:endParaRPr lang="en-US" dirty="0">
              <a:solidFill>
                <a:srgbClr val="FF5050"/>
              </a:solidFill>
            </a:endParaRP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1" name="TextBox 10"/>
          <p:cNvSpPr txBox="1"/>
          <p:nvPr/>
        </p:nvSpPr>
        <p:spPr>
          <a:xfrm>
            <a:off x="552450" y="1228725"/>
            <a:ext cx="9967793" cy="584775"/>
          </a:xfrm>
          <a:prstGeom prst="rect">
            <a:avLst/>
          </a:prstGeom>
          <a:noFill/>
        </p:spPr>
        <p:txBody>
          <a:bodyPr wrap="none" rtlCol="0">
            <a:spAutoFit/>
          </a:bodyPr>
          <a:lstStyle/>
          <a:p>
            <a:r>
              <a:rPr lang="en-US" sz="1600" dirty="0" smtClean="0">
                <a:solidFill>
                  <a:schemeClr val="bg1"/>
                </a:solidFill>
              </a:rPr>
              <a:t>After getting the latitudes and longitudes of all the districts of Delhi using geocoder , we will superimpose all </a:t>
            </a:r>
          </a:p>
          <a:p>
            <a:r>
              <a:rPr lang="en-US" sz="1600" dirty="0" smtClean="0">
                <a:solidFill>
                  <a:schemeClr val="bg1"/>
                </a:solidFill>
              </a:rPr>
              <a:t>The districts’ headquarters on folium map</a:t>
            </a:r>
          </a:p>
        </p:txBody>
      </p:sp>
      <p:pic>
        <p:nvPicPr>
          <p:cNvPr id="12" name="Picture 11" descr="mapp.png"/>
          <p:cNvPicPr>
            <a:picLocks noChangeAspect="1"/>
          </p:cNvPicPr>
          <p:nvPr/>
        </p:nvPicPr>
        <p:blipFill>
          <a:blip r:embed="rId2"/>
          <a:stretch>
            <a:fillRect/>
          </a:stretch>
        </p:blipFill>
        <p:spPr>
          <a:xfrm>
            <a:off x="929274" y="1791002"/>
            <a:ext cx="9400001" cy="4838096"/>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542926"/>
            <a:ext cx="11214100" cy="533400"/>
          </a:xfrm>
        </p:spPr>
        <p:txBody>
          <a:bodyPr/>
          <a:lstStyle/>
          <a:p>
            <a:r>
              <a:rPr lang="en-US" dirty="0" smtClean="0">
                <a:solidFill>
                  <a:srgbClr val="FF5050"/>
                </a:solidFill>
              </a:rPr>
              <a:t>Foursquare API</a:t>
            </a:r>
            <a:endParaRPr lang="en-US" dirty="0">
              <a:solidFill>
                <a:srgbClr val="FF5050"/>
              </a:solidFill>
            </a:endParaRPr>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p:cNvSpPr txBox="1"/>
          <p:nvPr/>
        </p:nvSpPr>
        <p:spPr>
          <a:xfrm>
            <a:off x="314325" y="1476372"/>
            <a:ext cx="11401425" cy="4247317"/>
          </a:xfrm>
          <a:prstGeom prst="rect">
            <a:avLst/>
          </a:prstGeom>
          <a:noFill/>
        </p:spPr>
        <p:txBody>
          <a:bodyPr wrap="square" rtlCol="0">
            <a:spAutoFit/>
          </a:bodyPr>
          <a:lstStyle/>
          <a:p>
            <a:r>
              <a:rPr lang="en-US" dirty="0" smtClean="0">
                <a:solidFill>
                  <a:schemeClr val="bg1"/>
                </a:solidFill>
              </a:rPr>
              <a:t>Using the Foursquare API we will try to get the 100 venues within a radius of 1000 meters.</a:t>
            </a:r>
          </a:p>
          <a:p>
            <a:endParaRPr lang="en-US" dirty="0" smtClean="0"/>
          </a:p>
          <a:p>
            <a:r>
              <a:rPr lang="en-US" dirty="0" smtClean="0">
                <a:solidFill>
                  <a:srgbClr val="FF5050"/>
                </a:solidFill>
              </a:rPr>
              <a:t>SINGLE NEIGHBORHOOD</a:t>
            </a:r>
          </a:p>
          <a:p>
            <a:endParaRPr lang="en-US" dirty="0" smtClean="0">
              <a:solidFill>
                <a:srgbClr val="FF5050"/>
              </a:solidFill>
            </a:endParaRPr>
          </a:p>
          <a:p>
            <a:r>
              <a:rPr lang="en-US" dirty="0" smtClean="0">
                <a:solidFill>
                  <a:schemeClr val="bg1"/>
                </a:solidFill>
              </a:rPr>
              <a:t>We’ve chosen the </a:t>
            </a:r>
            <a:r>
              <a:rPr lang="en-US" b="1" dirty="0" smtClean="0">
                <a:solidFill>
                  <a:schemeClr val="bg1"/>
                </a:solidFill>
              </a:rPr>
              <a:t>“Khanjawala</a:t>
            </a:r>
            <a:r>
              <a:rPr lang="en-US" dirty="0" smtClean="0">
                <a:solidFill>
                  <a:schemeClr val="bg1"/>
                </a:solidFill>
              </a:rPr>
              <a:t>” headquarter to get its venues as it has the highest population. But we found that there are no venues found in the area of 1km.</a:t>
            </a:r>
          </a:p>
          <a:p>
            <a:r>
              <a:rPr lang="en-US" dirty="0" smtClean="0">
                <a:solidFill>
                  <a:schemeClr val="bg1"/>
                </a:solidFill>
              </a:rPr>
              <a:t> </a:t>
            </a:r>
          </a:p>
          <a:p>
            <a:r>
              <a:rPr lang="en-US" dirty="0" smtClean="0">
                <a:solidFill>
                  <a:srgbClr val="FF5050"/>
                </a:solidFill>
              </a:rPr>
              <a:t>MULTIPLE NEIGHBORHOOD</a:t>
            </a:r>
          </a:p>
          <a:p>
            <a:endParaRPr lang="en-US" dirty="0" smtClean="0">
              <a:solidFill>
                <a:srgbClr val="FF5050"/>
              </a:solidFill>
            </a:endParaRPr>
          </a:p>
          <a:p>
            <a:r>
              <a:rPr lang="en-US" dirty="0" smtClean="0">
                <a:solidFill>
                  <a:schemeClr val="bg1"/>
                </a:solidFill>
              </a:rPr>
              <a:t>So, we will take all districts’ Headquarters to find which neighborhood has maximum number of venues within 1000metres.</a:t>
            </a:r>
          </a:p>
          <a:p>
            <a:endParaRPr lang="en-US" dirty="0" smtClean="0">
              <a:solidFill>
                <a:schemeClr val="bg1"/>
              </a:solidFill>
            </a:endParaRPr>
          </a:p>
          <a:p>
            <a:r>
              <a:rPr lang="en-US" dirty="0" smtClean="0">
                <a:solidFill>
                  <a:schemeClr val="bg1"/>
                </a:solidFill>
              </a:rPr>
              <a:t>It was found that there are 77 unique venue categories found in the nearby headquarters of Delhi.</a:t>
            </a:r>
          </a:p>
          <a:p>
            <a:r>
              <a:rPr lang="en-US" dirty="0" smtClean="0">
                <a:solidFill>
                  <a:schemeClr val="bg1"/>
                </a:solidFill>
              </a:rPr>
              <a:t>Lets only consider the restaurants in the venue category.</a:t>
            </a:r>
          </a:p>
          <a:p>
            <a:endParaRPr lang="en-US" dirty="0" smtClean="0">
              <a:solidFill>
                <a:srgbClr val="FF5050"/>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666875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TF66687569</Template>
  <TotalTime>0</TotalTime>
  <Words>705</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Tahoma</vt:lpstr>
      <vt:lpstr>Times New Roman</vt:lpstr>
      <vt:lpstr>Trade Gothic LT Pro</vt:lpstr>
      <vt:lpstr>Trebuchet MS</vt:lpstr>
      <vt:lpstr>TF66687569</vt:lpstr>
      <vt:lpstr>THE DELHI PERSPECTIVE</vt:lpstr>
      <vt:lpstr>Table of Contents</vt:lpstr>
      <vt:lpstr>Introduction</vt:lpstr>
      <vt:lpstr>Business problem and Discussion of Background</vt:lpstr>
      <vt:lpstr>Data Collection and Data Preparation</vt:lpstr>
      <vt:lpstr>Data visualization</vt:lpstr>
      <vt:lpstr>The sex-ratio is almost same in all districts while the density is maximum in North-east Delhi having its headquarters at “Nand-Nagri”</vt:lpstr>
      <vt:lpstr>Map visualization</vt:lpstr>
      <vt:lpstr>Foursquare API</vt:lpstr>
      <vt:lpstr>PowerPoint Presentation</vt:lpstr>
      <vt:lpstr>PowerPoint Presentation</vt:lpstr>
      <vt:lpstr>Clustering</vt:lpstr>
      <vt:lpstr>PowerPoint Presentation</vt:lpstr>
      <vt:lpstr>Discussion and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2019-06-15T11:19:18Z</dcterms:created>
  <dcterms:modified xsi:type="dcterms:W3CDTF">2020-02-08T13:11:24Z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