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2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Software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86116" y="1571618"/>
            <a:ext cx="221457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Of Software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928926" y="1928808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rot="16200000" flipH="1">
            <a:off x="4697014" y="1625199"/>
            <a:ext cx="714380" cy="132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43042" y="2714626"/>
            <a:ext cx="235745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72000" y="2714626"/>
            <a:ext cx="2428892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034" y="3143254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Important for controlling the overall functioning of the machine like OS.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9124" y="3143254"/>
            <a:ext cx="4143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Important for a particular task like </a:t>
            </a:r>
          </a:p>
          <a:p>
            <a:r>
              <a:rPr lang="en-US" sz="2000" dirty="0" smtClean="0"/>
              <a:t>WhatsApp us used for chatting, </a:t>
            </a:r>
          </a:p>
          <a:p>
            <a:r>
              <a:rPr lang="en-US" sz="2000" dirty="0" smtClean="0"/>
              <a:t>Truecaller is used for getting called info, PUBG is used for playing online </a:t>
            </a:r>
          </a:p>
          <a:p>
            <a:r>
              <a:rPr lang="en-US" sz="2000" dirty="0" smtClean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Software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85918" y="1142990"/>
            <a:ext cx="5214974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Languages Used For Developing These Software's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928926" y="1500180"/>
            <a:ext cx="1428760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rot="16200000" flipH="1">
            <a:off x="4482702" y="1410883"/>
            <a:ext cx="1143008" cy="1321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643042" y="2714626"/>
            <a:ext cx="214314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86314" y="2714626"/>
            <a:ext cx="228601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034" y="3143254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The most popular and only option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Available in early 1960s was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ASSEMBLY LANGUAGE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9124" y="3143254"/>
            <a:ext cx="4071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Language like Pascal, Cobol, Fortran were user for developing application software like mathematical software, calculators etc</a:t>
            </a:r>
          </a:p>
          <a:p>
            <a:endParaRPr lang="en-US" sz="2000" dirty="0" smtClean="0">
              <a:solidFill>
                <a:srgbClr val="08E6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3" grpId="0" animBg="1"/>
      <p:bldP spid="23" grpId="1" animBg="1"/>
      <p:bldP spid="24" grpId="0" animBg="1"/>
      <p:bldP spid="24" grpId="1" animBg="1"/>
      <p:bldP spid="2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Software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the </a:t>
            </a:r>
            <a:r>
              <a:rPr lang="en-US" sz="2000" b="1" dirty="0" smtClean="0">
                <a:solidFill>
                  <a:srgbClr val="002060"/>
                </a:solidFill>
              </a:rPr>
              <a:t>strength of C ?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When C language came in the market, it became the most </a:t>
            </a:r>
            <a:r>
              <a:rPr lang="en-US" sz="2000" dirty="0" smtClean="0">
                <a:solidFill>
                  <a:srgbClr val="002060"/>
                </a:solidFill>
              </a:rPr>
              <a:t>versatile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language for developing </a:t>
            </a:r>
            <a:r>
              <a:rPr lang="en-US" sz="2000" dirty="0" smtClean="0">
                <a:solidFill>
                  <a:schemeClr val="bg1"/>
                </a:solidFill>
              </a:rPr>
              <a:t>both system </a:t>
            </a:r>
            <a:r>
              <a:rPr lang="en-US" sz="2000" dirty="0" smtClean="0">
                <a:solidFill>
                  <a:srgbClr val="C00000"/>
                </a:solidFill>
              </a:rPr>
              <a:t>software and application software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394199" y="210660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6" idx="2"/>
            <a:endCxn id="39" idx="3"/>
          </p:cNvCxnSpPr>
          <p:nvPr/>
        </p:nvCxnSpPr>
        <p:spPr>
          <a:xfrm rot="5400000">
            <a:off x="3575461" y="2468201"/>
            <a:ext cx="850055" cy="1142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6" idx="2"/>
            <a:endCxn id="40" idx="1"/>
          </p:cNvCxnSpPr>
          <p:nvPr/>
        </p:nvCxnSpPr>
        <p:spPr>
          <a:xfrm rot="16200000" flipH="1">
            <a:off x="4647031" y="2539623"/>
            <a:ext cx="850055" cy="1000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8596" y="3286130"/>
            <a:ext cx="300039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System Software Developed In C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5572132" y="3286130"/>
            <a:ext cx="328614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Application Software Developed In C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5786" y="3643320"/>
            <a:ext cx="242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Unix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accent6"/>
                </a:solidFill>
              </a:rPr>
              <a:t>Linux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Mac OSX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Android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500034" y="4214824"/>
            <a:ext cx="114300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1538" y="385604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71538" y="414338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71538" y="450057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71538" y="478632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644364" y="4214030"/>
            <a:ext cx="114300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29388" y="3643320"/>
            <a:ext cx="2357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sz="1600" b="1" dirty="0" smtClean="0">
                <a:solidFill>
                  <a:schemeClr val="bg1"/>
                </a:solidFill>
              </a:rPr>
              <a:t>Almost every popular programming language is designed in C like:</a:t>
            </a:r>
          </a:p>
          <a:p>
            <a:pPr indent="-457200"/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Java, </a:t>
            </a:r>
            <a:r>
              <a:rPr lang="en-US" sz="1600" dirty="0" smtClean="0">
                <a:solidFill>
                  <a:srgbClr val="F2A40D"/>
                </a:solidFill>
              </a:rPr>
              <a:t>Python,</a:t>
            </a:r>
            <a:r>
              <a:rPr lang="en-US" sz="1600" dirty="0" smtClean="0">
                <a:solidFill>
                  <a:srgbClr val="7030A0"/>
                </a:solidFill>
              </a:rPr>
              <a:t> PHP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32" y="221456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		Thus we can say that is an </a:t>
            </a:r>
            <a:r>
              <a:rPr lang="en-US" sz="2000" dirty="0" smtClean="0">
                <a:solidFill>
                  <a:srgbClr val="002060"/>
                </a:solidFill>
              </a:rPr>
              <a:t>ALLROUNDER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39" grpId="0" animBg="1"/>
      <p:bldP spid="40" grpId="0" animBg="1"/>
      <p:bldP spid="42" grpId="0"/>
      <p:bldP spid="53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Required For Developing A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Writing the </a:t>
            </a:r>
            <a:r>
              <a:rPr lang="en-US" sz="2000" b="1" dirty="0" smtClean="0">
                <a:solidFill>
                  <a:srgbClr val="002060"/>
                </a:solidFill>
              </a:rPr>
              <a:t>“SOURCE CODE”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0000CC"/>
                </a:solidFill>
              </a:rPr>
              <a:t> Compilation Of The Source Code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/>
              <a:t> Execution</a:t>
            </a:r>
            <a:r>
              <a:rPr lang="en-US" sz="2000" b="1" dirty="0" smtClean="0">
                <a:solidFill>
                  <a:srgbClr val="FFFF00"/>
                </a:solidFill>
              </a:rPr>
              <a:t> Of The </a:t>
            </a:r>
            <a:r>
              <a:rPr lang="en-US" sz="2000" b="1" dirty="0" smtClean="0">
                <a:solidFill>
                  <a:srgbClr val="002060"/>
                </a:solidFill>
              </a:rPr>
              <a:t>Machine Code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  What is </a:t>
            </a:r>
            <a:r>
              <a:rPr lang="en-US" sz="2000" b="1" dirty="0" smtClean="0">
                <a:solidFill>
                  <a:srgbClr val="C00000"/>
                </a:solidFill>
              </a:rPr>
              <a:t>IDE and what it dose ?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		IDE stands for: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		</a:t>
            </a:r>
            <a:r>
              <a:rPr lang="en-US" sz="2000" dirty="0" smtClean="0">
                <a:solidFill>
                  <a:srgbClr val="0000CC"/>
                </a:solidFill>
              </a:rPr>
              <a:t>ITEGRATED	:     Together, all thing present in the same software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		DEVELOPMENT	:     Programming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		</a:t>
            </a:r>
            <a:r>
              <a:rPr lang="en-US" sz="2000" dirty="0" smtClean="0">
                <a:solidFill>
                  <a:srgbClr val="FFFF00"/>
                </a:solidFill>
              </a:rPr>
              <a:t>ENVIRONMENT	:     Software, Tool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  This means that using an IDE we can write, compile as well as run a program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Required For Developing A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285852" y="1643056"/>
            <a:ext cx="3714776" cy="2857520"/>
          </a:xfrm>
          <a:prstGeom prst="rect">
            <a:avLst/>
          </a:prstGeom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28728" y="1670161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IDE		Company</a:t>
            </a:r>
          </a:p>
        </p:txBody>
      </p:sp>
      <p:cxnSp>
        <p:nvCxnSpPr>
          <p:cNvPr id="29" name="Straight Connector 28"/>
          <p:cNvCxnSpPr>
            <a:stCxn id="27" idx="0"/>
            <a:endCxn id="27" idx="2"/>
          </p:cNvCxnSpPr>
          <p:nvPr/>
        </p:nvCxnSpPr>
        <p:spPr>
          <a:xfrm rot="16200000" flipH="1">
            <a:off x="1714480" y="3071816"/>
            <a:ext cx="285752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85852" y="2214560"/>
            <a:ext cx="371477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86512" y="1428742"/>
            <a:ext cx="1857388" cy="357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286512" y="2285998"/>
            <a:ext cx="1857388" cy="357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86512" y="4143386"/>
            <a:ext cx="1857388" cy="357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86512" y="3214692"/>
            <a:ext cx="1857388" cy="357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2"/>
            <a:endCxn id="33" idx="0"/>
          </p:cNvCxnSpPr>
          <p:nvPr/>
        </p:nvCxnSpPr>
        <p:spPr>
          <a:xfrm rot="5400000">
            <a:off x="6965173" y="203596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6965967" y="2892427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965967" y="382112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28728" y="1968055"/>
            <a:ext cx="3429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Turbo C	Borland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Code Blocks	Various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Dev C++	Bloodshed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VS Code	Microsoft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X-Code		Apple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0232" y="11429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Popular IDE of C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2" grpId="0" animBg="1"/>
      <p:bldP spid="33" grpId="0" animBg="1"/>
      <p:bldP spid="34" grpId="0" animBg="1"/>
      <p:bldP spid="35" grpId="0" animBg="1"/>
      <p:bldP spid="49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Required For Developing A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32" y="1000114"/>
            <a:ext cx="9144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buFont typeface="Wingdings" pitchFamily="2" charset="2"/>
              <a:buChar char="q"/>
            </a:pPr>
            <a:endParaRPr lang="en-US" sz="2000" b="1" smtClean="0">
              <a:solidFill>
                <a:srgbClr val="FFFF00"/>
              </a:solidFill>
            </a:endParaRPr>
          </a:p>
          <a:p>
            <a:pPr lvl="3">
              <a:buFont typeface="Wingdings" pitchFamily="2" charset="2"/>
              <a:buChar char="q"/>
            </a:pPr>
            <a:r>
              <a:rPr lang="en-US" sz="2000" b="1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Translators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2743200" lvl="5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Compiler	C, C++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2743200" lvl="5" indent="-457200"/>
            <a:r>
              <a:rPr lang="en-US" sz="2000" b="1" dirty="0" smtClean="0">
                <a:solidFill>
                  <a:srgbClr val="002060"/>
                </a:solidFill>
              </a:rPr>
              <a:t>2.	Interpreter	PHP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marL="2743200" lvl="5" indent="-457200"/>
            <a:r>
              <a:rPr lang="en-US" sz="2000" b="1" dirty="0" smtClean="0">
                <a:solidFill>
                  <a:srgbClr val="0000CC"/>
                </a:solidFill>
              </a:rPr>
              <a:t>3.	Assembler	Assembly Language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3237" y="2071684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7482" y="2928940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972" y="292894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7582" y="1357304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What is Programming Language 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97582" y="2272566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History of C Language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98782" y="3786196"/>
            <a:ext cx="5256584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744" y="3929072"/>
            <a:ext cx="52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Steps Required For Developing A Program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86182" y="3143254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Types of Software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2" grpId="2"/>
      <p:bldP spid="23" grpId="0"/>
      <p:bldP spid="23" grpId="1"/>
      <p:bldP spid="24" grpId="0"/>
      <p:bldP spid="25" grpId="0"/>
      <p:bldP spid="25" grpId="1"/>
      <p:bldP spid="25" grpId="2"/>
      <p:bldP spid="29" grpId="0"/>
      <p:bldP spid="30" grpId="0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Programming Language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What is </a:t>
            </a:r>
            <a:r>
              <a:rPr lang="en-US" sz="2000" b="1" dirty="0" smtClean="0">
                <a:solidFill>
                  <a:srgbClr val="C00000"/>
                </a:solidFill>
              </a:rPr>
              <a:t>Programming Language 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	Programming Language are </a:t>
            </a:r>
            <a:r>
              <a:rPr lang="en-US" b="1" dirty="0" smtClean="0">
                <a:solidFill>
                  <a:srgbClr val="002060"/>
                </a:solidFill>
              </a:rPr>
              <a:t>like translator.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 										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Why we should </a:t>
            </a:r>
            <a:r>
              <a:rPr lang="en-US" sz="2000" b="1" dirty="0" smtClean="0">
                <a:solidFill>
                  <a:srgbClr val="0000CC"/>
                </a:solidFill>
              </a:rPr>
              <a:t>learn any programming language 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We </a:t>
            </a:r>
            <a:r>
              <a:rPr lang="en-US" dirty="0" smtClean="0">
                <a:solidFill>
                  <a:srgbClr val="C00000"/>
                </a:solidFill>
              </a:rPr>
              <a:t>require them </a:t>
            </a:r>
            <a:r>
              <a:rPr lang="en-US" dirty="0" smtClean="0">
                <a:solidFill>
                  <a:schemeClr val="bg1"/>
                </a:solidFill>
              </a:rPr>
              <a:t>because , it is </a:t>
            </a:r>
            <a:r>
              <a:rPr lang="en-US" dirty="0" smtClean="0">
                <a:solidFill>
                  <a:srgbClr val="002060"/>
                </a:solidFill>
              </a:rPr>
              <a:t>very difficult for humans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rgbClr val="C00000"/>
                </a:solidFill>
              </a:rPr>
              <a:t>speak in terms 0s and 1s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and it will be </a:t>
            </a:r>
            <a:r>
              <a:rPr lang="en-US" dirty="0" smtClean="0"/>
              <a:t>impossible for computer </a:t>
            </a:r>
            <a:r>
              <a:rPr lang="en-US" dirty="0" smtClean="0">
                <a:solidFill>
                  <a:schemeClr val="bg1"/>
                </a:solidFill>
              </a:rPr>
              <a:t>to speak </a:t>
            </a:r>
            <a:r>
              <a:rPr lang="en-US" dirty="0" smtClean="0">
                <a:solidFill>
                  <a:srgbClr val="FFFF00"/>
                </a:solidFill>
              </a:rPr>
              <a:t>Hindi or English.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Thus in order to </a:t>
            </a:r>
            <a:r>
              <a:rPr lang="en-US" dirty="0" smtClean="0">
                <a:solidFill>
                  <a:srgbClr val="C00000"/>
                </a:solidFill>
              </a:rPr>
              <a:t>communicate with a machine </a:t>
            </a:r>
            <a:r>
              <a:rPr lang="en-US" dirty="0" smtClean="0">
                <a:solidFill>
                  <a:schemeClr val="bg1"/>
                </a:solidFill>
              </a:rPr>
              <a:t>it is important there should be some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/>
              <a:t>mechanism</a:t>
            </a:r>
            <a:r>
              <a:rPr lang="en-US" dirty="0" smtClean="0">
                <a:solidFill>
                  <a:schemeClr val="bg1"/>
                </a:solidFill>
              </a:rPr>
              <a:t> which can translate </a:t>
            </a:r>
            <a:r>
              <a:rPr lang="en-US" dirty="0" smtClean="0">
                <a:solidFill>
                  <a:srgbClr val="FFFF00"/>
                </a:solidFill>
              </a:rPr>
              <a:t>human language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rgbClr val="0000CC"/>
                </a:solidFill>
              </a:rPr>
              <a:t>machine language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vice versa.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This translation is done by </a:t>
            </a:r>
            <a:r>
              <a:rPr lang="en-US" dirty="0" smtClean="0"/>
              <a:t>programming language.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Programming Language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11" name="Picture 10" descr="computer-png-images-transparent-background-computer-png-no-background-590_4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928808"/>
            <a:ext cx="2703105" cy="1928826"/>
          </a:xfrm>
          <a:prstGeom prst="rect">
            <a:avLst/>
          </a:prstGeom>
        </p:spPr>
      </p:pic>
      <p:pic>
        <p:nvPicPr>
          <p:cNvPr id="12" name="Picture 11" descr="unnam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68" y="1142990"/>
            <a:ext cx="1678793" cy="33575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71934" y="2285998"/>
            <a:ext cx="1500198" cy="1214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643570" y="250031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43174" y="250031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14612" y="300037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8" y="300037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Programming Language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Do you know </a:t>
            </a:r>
            <a:r>
              <a:rPr lang="en-US" sz="2000" b="1" dirty="0" smtClean="0"/>
              <a:t>how many languages </a:t>
            </a:r>
            <a:r>
              <a:rPr lang="en-US" sz="2000" b="1" dirty="0" smtClean="0">
                <a:solidFill>
                  <a:srgbClr val="FFFF00"/>
                </a:solidFill>
              </a:rPr>
              <a:t>are there </a:t>
            </a:r>
            <a:r>
              <a:rPr lang="en-US" sz="2000" b="1" dirty="0" smtClean="0">
                <a:solidFill>
                  <a:srgbClr val="C00000"/>
                </a:solidFill>
              </a:rPr>
              <a:t>in the world ?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	More than </a:t>
            </a:r>
            <a:r>
              <a:rPr lang="en-US" sz="2000" b="1" dirty="0" smtClean="0">
                <a:solidFill>
                  <a:srgbClr val="C00000"/>
                </a:solidFill>
              </a:rPr>
              <a:t>900 languages </a:t>
            </a:r>
            <a:r>
              <a:rPr lang="en-US" sz="2000" b="1" dirty="0" smtClean="0">
                <a:solidFill>
                  <a:schemeClr val="bg1"/>
                </a:solidFill>
              </a:rPr>
              <a:t>in the world.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If there are </a:t>
            </a:r>
            <a:r>
              <a:rPr lang="en-US" sz="2000" b="1" dirty="0" smtClean="0">
                <a:solidFill>
                  <a:srgbClr val="0000CC"/>
                </a:solidFill>
              </a:rPr>
              <a:t>so many languages </a:t>
            </a:r>
            <a:r>
              <a:rPr lang="en-US" sz="2000" b="1" dirty="0" smtClean="0">
                <a:solidFill>
                  <a:srgbClr val="FFFF00"/>
                </a:solidFill>
              </a:rPr>
              <a:t>then </a:t>
            </a:r>
            <a:r>
              <a:rPr lang="en-US" sz="2000" b="1" dirty="0" smtClean="0">
                <a:solidFill>
                  <a:srgbClr val="002060"/>
                </a:solidFill>
              </a:rPr>
              <a:t>why we are starting</a:t>
            </a:r>
            <a:r>
              <a:rPr lang="en-US" sz="2000" b="1" dirty="0" smtClean="0">
                <a:solidFill>
                  <a:srgbClr val="FFFF00"/>
                </a:solidFill>
              </a:rPr>
              <a:t> our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programming Journey </a:t>
            </a:r>
            <a:r>
              <a:rPr lang="en-US" sz="2000" b="1" dirty="0" smtClean="0">
                <a:solidFill>
                  <a:srgbClr val="FFFFFF"/>
                </a:solidFill>
              </a:rPr>
              <a:t>with C language.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/>
              <a:t>'C' is a base language</a:t>
            </a:r>
            <a:r>
              <a:rPr lang="en-US" sz="2000" dirty="0" smtClean="0">
                <a:solidFill>
                  <a:schemeClr val="bg1"/>
                </a:solidFill>
              </a:rPr>
              <a:t> for many programming languages. So, learning 'C' as the 	main language will play </a:t>
            </a:r>
            <a:r>
              <a:rPr lang="en-US" sz="2000" dirty="0" smtClean="0"/>
              <a:t>an important role </a:t>
            </a:r>
            <a:r>
              <a:rPr lang="en-US" sz="2000" dirty="0" smtClean="0">
                <a:solidFill>
                  <a:schemeClr val="bg1"/>
                </a:solidFill>
              </a:rPr>
              <a:t>while studying </a:t>
            </a:r>
            <a:r>
              <a:rPr lang="en-US" sz="2000" dirty="0" smtClean="0">
                <a:solidFill>
                  <a:srgbClr val="C00000"/>
                </a:solidFill>
              </a:rPr>
              <a:t>other programming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languages. </a:t>
            </a:r>
            <a:r>
              <a:rPr lang="en-US" sz="2000" dirty="0" smtClean="0">
                <a:solidFill>
                  <a:schemeClr val="bg1"/>
                </a:solidFill>
              </a:rPr>
              <a:t>It shares the same </a:t>
            </a:r>
            <a:r>
              <a:rPr lang="en-US" sz="2000" dirty="0" smtClean="0">
                <a:solidFill>
                  <a:srgbClr val="002060"/>
                </a:solidFill>
              </a:rPr>
              <a:t>concepts such as data types, </a:t>
            </a:r>
            <a:r>
              <a:rPr lang="en-US" sz="2000" dirty="0" smtClean="0">
                <a:solidFill>
                  <a:srgbClr val="0000CC"/>
                </a:solidFill>
              </a:rPr>
              <a:t>operators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rgbClr val="FFFF00"/>
                </a:solidFill>
              </a:rPr>
              <a:t>control 	statements</a:t>
            </a:r>
            <a:r>
              <a:rPr lang="en-US" sz="2000" dirty="0" smtClean="0">
                <a:solidFill>
                  <a:schemeClr val="bg1"/>
                </a:solidFill>
              </a:rPr>
              <a:t> and many more.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History of C Language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Who </a:t>
            </a:r>
            <a:r>
              <a:rPr lang="en-US" sz="2000" b="1" dirty="0" smtClean="0"/>
              <a:t>Created C language ?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</a:rPr>
              <a:t>1. Dennis Ritchie (Father Of C)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FFC000"/>
                </a:solidFill>
              </a:rPr>
              <a:t>2. Brian Kernighan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Where </a:t>
            </a:r>
            <a:r>
              <a:rPr lang="en-US" sz="2000" b="1" dirty="0" smtClean="0">
                <a:solidFill>
                  <a:srgbClr val="002060"/>
                </a:solidFill>
              </a:rPr>
              <a:t>C language was Developed 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sz="2000" dirty="0" smtClean="0"/>
              <a:t>AT&amp;T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( American Telephone and Telegraph)</a:t>
            </a:r>
            <a:r>
              <a:rPr lang="en-US" sz="2000" dirty="0" smtClean="0">
                <a:solidFill>
                  <a:schemeClr val="bg1"/>
                </a:solidFill>
              </a:rPr>
              <a:t> in </a:t>
            </a:r>
            <a:r>
              <a:rPr lang="en-US" sz="2000" dirty="0" smtClean="0"/>
              <a:t>Bell Labs USA.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When was </a:t>
            </a:r>
            <a:r>
              <a:rPr lang="en-US" sz="2000" b="1" dirty="0" smtClean="0"/>
              <a:t>C Developed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  <a:r>
              <a:rPr lang="en-US" sz="2000" dirty="0" smtClean="0">
                <a:solidFill>
                  <a:srgbClr val="C00000"/>
                </a:solidFill>
              </a:rPr>
              <a:t>In 1972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History of C Language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Why </a:t>
            </a:r>
            <a:r>
              <a:rPr lang="en-US" sz="2000" b="1" dirty="0" smtClean="0">
                <a:solidFill>
                  <a:srgbClr val="C00000"/>
                </a:solidFill>
              </a:rPr>
              <a:t>C language Called C ?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The base or </a:t>
            </a:r>
            <a:r>
              <a:rPr lang="en-US" sz="2000" dirty="0" smtClean="0"/>
              <a:t>father of programming languages </a:t>
            </a: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smtClean="0">
                <a:solidFill>
                  <a:srgbClr val="FFFF00"/>
                </a:solidFill>
              </a:rPr>
              <a:t>'ALGOL.' </a:t>
            </a:r>
            <a:r>
              <a:rPr lang="en-US" sz="2000" dirty="0" smtClean="0">
                <a:solidFill>
                  <a:schemeClr val="bg1"/>
                </a:solidFill>
              </a:rPr>
              <a:t>It was first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introduced in 1960. </a:t>
            </a:r>
            <a:r>
              <a:rPr lang="en-US" sz="2000" dirty="0" smtClean="0">
                <a:solidFill>
                  <a:schemeClr val="bg1"/>
                </a:solidFill>
              </a:rPr>
              <a:t>'ALGOL' was used on a </a:t>
            </a:r>
            <a:r>
              <a:rPr lang="en-US" sz="2000" dirty="0" smtClean="0">
                <a:solidFill>
                  <a:srgbClr val="002060"/>
                </a:solidFill>
              </a:rPr>
              <a:t>large basis in European countries.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'ALGOL' introduced the concept of structured programming to the </a:t>
            </a:r>
            <a:r>
              <a:rPr lang="en-US" sz="2000" dirty="0" smtClean="0">
                <a:solidFill>
                  <a:srgbClr val="FFFF00"/>
                </a:solidFill>
              </a:rPr>
              <a:t>developer 	community. In 1967, </a:t>
            </a:r>
            <a:r>
              <a:rPr lang="en-US" sz="2000" dirty="0" smtClean="0">
                <a:solidFill>
                  <a:schemeClr val="bg1"/>
                </a:solidFill>
              </a:rPr>
              <a:t>a new </a:t>
            </a:r>
            <a:r>
              <a:rPr lang="en-US" sz="2000" dirty="0" smtClean="0"/>
              <a:t>computer programming language </a:t>
            </a:r>
            <a:r>
              <a:rPr lang="en-US" sz="2000" dirty="0" smtClean="0">
                <a:solidFill>
                  <a:schemeClr val="bg1"/>
                </a:solidFill>
              </a:rPr>
              <a:t>was </a:t>
            </a:r>
            <a:r>
              <a:rPr lang="en-US" sz="2000" dirty="0" smtClean="0">
                <a:solidFill>
                  <a:srgbClr val="C00000"/>
                </a:solidFill>
              </a:rPr>
              <a:t>announced 	called as 'BCPL'</a:t>
            </a:r>
            <a:r>
              <a:rPr lang="en-US" sz="2000" dirty="0" smtClean="0">
                <a:solidFill>
                  <a:schemeClr val="bg1"/>
                </a:solidFill>
              </a:rPr>
              <a:t> which stands for </a:t>
            </a:r>
            <a:r>
              <a:rPr lang="en-US" sz="2000" dirty="0" smtClean="0">
                <a:solidFill>
                  <a:srgbClr val="0000CC"/>
                </a:solidFill>
              </a:rPr>
              <a:t>Basic Combined Programming Language.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Just after three years, </a:t>
            </a:r>
            <a:r>
              <a:rPr lang="en-US" sz="2000" dirty="0" smtClean="0"/>
              <a:t>in 1970 a new programming language called 'B' </a:t>
            </a:r>
            <a:r>
              <a:rPr lang="en-US" sz="2000" dirty="0" smtClean="0">
                <a:solidFill>
                  <a:schemeClr val="bg1"/>
                </a:solidFill>
              </a:rPr>
              <a:t>was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introduced by Ken </a:t>
            </a:r>
            <a:r>
              <a:rPr lang="en-US" sz="2000" dirty="0" smtClean="0">
                <a:solidFill>
                  <a:srgbClr val="FFFF00"/>
                </a:solidFill>
              </a:rPr>
              <a:t>Thompson that contained multiple features of 'BCPL.'</a:t>
            </a:r>
            <a:r>
              <a:rPr lang="en-US" sz="2000" dirty="0" smtClean="0">
                <a:solidFill>
                  <a:schemeClr val="bg1"/>
                </a:solidFill>
              </a:rPr>
              <a:t> This 	programming language was created using </a:t>
            </a:r>
            <a:r>
              <a:rPr lang="en-US" sz="2000" dirty="0" smtClean="0"/>
              <a:t>UNIX operating system </a:t>
            </a:r>
            <a:r>
              <a:rPr lang="en-US" sz="2000" dirty="0" smtClean="0">
                <a:solidFill>
                  <a:schemeClr val="bg1"/>
                </a:solidFill>
              </a:rPr>
              <a:t>at </a:t>
            </a:r>
            <a:r>
              <a:rPr lang="en-US" sz="2000" dirty="0" smtClean="0">
                <a:solidFill>
                  <a:srgbClr val="0000CC"/>
                </a:solidFill>
              </a:rPr>
              <a:t>AT&amp;T</a:t>
            </a:r>
            <a:r>
              <a:rPr lang="en-US" sz="2000" dirty="0" smtClean="0">
                <a:solidFill>
                  <a:schemeClr val="bg1"/>
                </a:solidFill>
              </a:rPr>
              <a:t> and 	Bell Laboratories. </a:t>
            </a:r>
            <a:r>
              <a:rPr lang="en-US" sz="2000" dirty="0" smtClean="0"/>
              <a:t>Both the 'BCPL' and 'B' were system programming </a:t>
            </a:r>
          </a:p>
          <a:p>
            <a:r>
              <a:rPr lang="en-US" sz="2000" dirty="0" smtClean="0"/>
              <a:t>	languages.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History of C Language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	'C' programming language </a:t>
            </a:r>
            <a:r>
              <a:rPr lang="en-US" sz="2000" dirty="0" smtClean="0"/>
              <a:t>contains all the features</a:t>
            </a:r>
            <a:r>
              <a:rPr lang="en-US" sz="2000" dirty="0" smtClean="0">
                <a:solidFill>
                  <a:schemeClr val="bg1"/>
                </a:solidFill>
              </a:rPr>
              <a:t> of these languages and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many more additional concepts </a:t>
            </a:r>
            <a:r>
              <a:rPr lang="en-US" sz="2000" dirty="0" smtClean="0">
                <a:solidFill>
                  <a:schemeClr val="bg1"/>
                </a:solidFill>
              </a:rPr>
              <a:t>that make it </a:t>
            </a:r>
            <a:r>
              <a:rPr lang="en-US" sz="2000" dirty="0" smtClean="0">
                <a:solidFill>
                  <a:srgbClr val="FFFF00"/>
                </a:solidFill>
              </a:rPr>
              <a:t>unique from other languages.</a:t>
            </a:r>
          </a:p>
        </p:txBody>
      </p:sp>
      <p:pic>
        <p:nvPicPr>
          <p:cNvPr id="8" name="Picture 7" descr="012419_1229_WhatisCProg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857370"/>
            <a:ext cx="3071834" cy="2957457"/>
          </a:xfrm>
          <a:prstGeom prst="rect">
            <a:avLst/>
          </a:prstGeom>
        </p:spPr>
      </p:pic>
      <p:pic>
        <p:nvPicPr>
          <p:cNvPr id="11" name="Picture 10" descr="012419_1229_WhatisCProg3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1857370"/>
            <a:ext cx="3071833" cy="21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Software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32" y="1000114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Why is </a:t>
            </a:r>
            <a:r>
              <a:rPr lang="en-US" sz="2000" b="1" dirty="0" smtClean="0"/>
              <a:t>C so popular </a:t>
            </a:r>
            <a:r>
              <a:rPr lang="en-US" sz="2000" b="1" dirty="0" smtClean="0">
                <a:solidFill>
                  <a:srgbClr val="FFFF00"/>
                </a:solidFill>
              </a:rPr>
              <a:t>even after </a:t>
            </a:r>
            <a:r>
              <a:rPr lang="en-US" sz="2000" b="1" dirty="0" smtClean="0"/>
              <a:t>48 years have passed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1868" y="1571618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928926" y="1928808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rot="16200000" flipH="1">
            <a:off x="4679157" y="1607337"/>
            <a:ext cx="714380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14546" y="2714626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57752" y="2714626"/>
            <a:ext cx="157163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0100" y="3143254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These are devices attached to the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computer like keyboard, monitor,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RAM, HDD etc.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6314" y="3143254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These are instructions on which a particular device operates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/>
      <p:bldP spid="27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351</Words>
  <Application>Microsoft Office PowerPoint</Application>
  <PresentationFormat>On-screen Show (16:9)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Contents Slide Master</vt:lpstr>
      <vt:lpstr>Section Break Slide Master</vt:lpstr>
      <vt:lpstr>Office Theme</vt:lpstr>
      <vt:lpstr>Slide 1</vt:lpstr>
      <vt:lpstr>Today’s Agenda</vt:lpstr>
      <vt:lpstr>What is Programming Language ?</vt:lpstr>
      <vt:lpstr>What is Programming Language ?</vt:lpstr>
      <vt:lpstr>What is Programming Language ?</vt:lpstr>
      <vt:lpstr>History of C Language</vt:lpstr>
      <vt:lpstr>History of C Language</vt:lpstr>
      <vt:lpstr>History of C Language</vt:lpstr>
      <vt:lpstr>Types Of Software</vt:lpstr>
      <vt:lpstr>Types Of Software</vt:lpstr>
      <vt:lpstr>Types Of Software</vt:lpstr>
      <vt:lpstr>Types Of Software</vt:lpstr>
      <vt:lpstr>Steps Required For Developing A Program</vt:lpstr>
      <vt:lpstr>Steps Required For Developing A Program</vt:lpstr>
      <vt:lpstr>Steps Required For Developing A Program</vt:lpstr>
      <vt:lpstr>End of Lecture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232</cp:revision>
  <dcterms:created xsi:type="dcterms:W3CDTF">2016-12-05T23:26:54Z</dcterms:created>
  <dcterms:modified xsi:type="dcterms:W3CDTF">2021-01-23T16:39:31Z</dcterms:modified>
</cp:coreProperties>
</file>