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25" r:id="rId6"/>
    <p:sldId id="429" r:id="rId7"/>
    <p:sldId id="430" r:id="rId8"/>
    <p:sldId id="426" r:id="rId9"/>
    <p:sldId id="432" r:id="rId10"/>
    <p:sldId id="433" r:id="rId11"/>
    <p:sldId id="431" r:id="rId12"/>
    <p:sldId id="434" r:id="rId13"/>
    <p:sldId id="435" r:id="rId14"/>
    <p:sldId id="436" r:id="rId15"/>
    <p:sldId id="35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24" autoAdjust="0"/>
  </p:normalViewPr>
  <p:slideViewPr>
    <p:cSldViewPr>
      <p:cViewPr>
        <p:scale>
          <a:sx n="80" d="100"/>
          <a:sy n="80" d="100"/>
        </p:scale>
        <p:origin x="-1212" y="-2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71604" y="1643056"/>
          <a:ext cx="4143404" cy="3214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702"/>
                <a:gridCol w="2071702"/>
              </a:tblGrid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Bracket 15"/>
          <p:cNvSpPr/>
          <p:nvPr/>
        </p:nvSpPr>
        <p:spPr>
          <a:xfrm>
            <a:off x="4929190" y="2214560"/>
            <a:ext cx="428628" cy="250033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rot="10800000" flipH="1">
            <a:off x="5357818" y="34290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8" y="3214692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</a:rPr>
              <a:t>ASCII </a:t>
            </a:r>
            <a:r>
              <a:rPr lang="en-US" sz="2000" b="1" dirty="0" smtClean="0">
                <a:solidFill>
                  <a:srgbClr val="FFFF00"/>
                </a:solidFill>
              </a:rPr>
              <a:t>of </a:t>
            </a:r>
            <a:r>
              <a:rPr lang="en-US" sz="2000" b="1" dirty="0" smtClean="0">
                <a:solidFill>
                  <a:srgbClr val="C00000"/>
                </a:solidFill>
              </a:rPr>
              <a:t>Small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 Alphabets </a:t>
            </a:r>
            <a:r>
              <a:rPr lang="en-US" sz="2000" b="1" dirty="0" smtClean="0">
                <a:solidFill>
                  <a:srgbClr val="FFFF00"/>
                </a:solidFill>
              </a:rPr>
              <a:t>Letter	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ASCII Range </a:t>
            </a:r>
            <a:r>
              <a:rPr lang="en-US" sz="2000" b="1" dirty="0" smtClean="0">
                <a:solidFill>
                  <a:srgbClr val="FFFFFF"/>
                </a:solidFill>
              </a:rPr>
              <a:t>: 0 to 127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WAP to print </a:t>
            </a:r>
            <a:r>
              <a:rPr lang="en-US" sz="2000" b="1" dirty="0" smtClean="0">
                <a:solidFill>
                  <a:srgbClr val="C00000"/>
                </a:solidFill>
              </a:rPr>
              <a:t>ASCII</a:t>
            </a:r>
            <a:r>
              <a:rPr lang="en-US" sz="2000" b="1" dirty="0" smtClean="0">
                <a:solidFill>
                  <a:srgbClr val="FFFF00"/>
                </a:solidFill>
              </a:rPr>
              <a:t> value of the </a:t>
            </a:r>
            <a:r>
              <a:rPr lang="en-US" sz="2000" b="1" dirty="0" smtClean="0"/>
              <a:t>first alphabet</a:t>
            </a:r>
            <a:r>
              <a:rPr lang="en-US" sz="2000" b="1" dirty="0" smtClean="0">
                <a:solidFill>
                  <a:srgbClr val="FFFF00"/>
                </a:solidFill>
              </a:rPr>
              <a:t> of your name .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290" y="1928808"/>
            <a:ext cx="3714776" cy="307183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7290" y="1928808"/>
            <a:ext cx="39290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char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ch</a:t>
            </a:r>
            <a:r>
              <a:rPr lang="en-US" sz="2000" dirty="0" smtClean="0">
                <a:solidFill>
                  <a:schemeClr val="bg1"/>
                </a:solidFill>
              </a:rPr>
              <a:t>=‘S’;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(“ASCII of %c is %</a:t>
            </a:r>
            <a:r>
              <a:rPr lang="en-US" sz="2000" dirty="0" err="1" smtClean="0">
                <a:solidFill>
                  <a:schemeClr val="bg1"/>
                </a:solidFill>
              </a:rPr>
              <a:t>d”,ch,ch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getch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29322" y="2071684"/>
            <a:ext cx="2928958" cy="29289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2071684"/>
            <a:ext cx="242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ASCII of S is 83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6578" y="1643056"/>
            <a:ext cx="114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 flipV="1">
            <a:off x="5072066" y="3536163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WAP to </a:t>
            </a:r>
            <a:r>
              <a:rPr lang="en-US" sz="2000" b="1" dirty="0" smtClean="0"/>
              <a:t>accept a character</a:t>
            </a:r>
            <a:r>
              <a:rPr lang="en-US" sz="2000" b="1" dirty="0" smtClean="0">
                <a:solidFill>
                  <a:srgbClr val="FFFF00"/>
                </a:solidFill>
              </a:rPr>
              <a:t> from the user and display that </a:t>
            </a:r>
            <a:r>
              <a:rPr lang="en-US" sz="2000" b="1" dirty="0" smtClean="0">
                <a:solidFill>
                  <a:srgbClr val="0000CC"/>
                </a:solidFill>
              </a:rPr>
              <a:t>character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     as well as its ASCII value.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/>
              <a:t>SAMPLE OUTPUT: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Enter a character: B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Character is B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Its ASCII is 66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992" y="2643188"/>
            <a:ext cx="528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/>
              <a:t>SAMPLE OUTPUT: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Enter a character: z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Character is z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Its ASCII is 122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10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714494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571750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6058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857370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Character Data Type in C Language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2786064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How are values stored in RAM ?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68954" y="3500444"/>
            <a:ext cx="5256584" cy="720002"/>
            <a:chOff x="3131840" y="1491629"/>
            <a:chExt cx="5256584" cy="576065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63199" y="35345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3299" y="3714758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7030A0"/>
                </a:solidFill>
                <a:latin typeface="+mj-lt"/>
                <a:cs typeface="Georgia"/>
              </a:rPr>
              <a:t>What is ASCII ?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Character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Character Date Type in C Language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06" y="1714492"/>
          <a:ext cx="9001160" cy="3214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/>
                <a:gridCol w="1643074"/>
                <a:gridCol w="2143140"/>
                <a:gridCol w="3357558"/>
              </a:tblGrid>
              <a:tr h="9524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Type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(In</a:t>
                      </a:r>
                      <a:r>
                        <a:rPr lang="en-US" baseline="0" dirty="0" smtClean="0"/>
                        <a:t> 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  <a:r>
                        <a:rPr lang="en-US" dirty="0" err="1" smtClean="0"/>
                        <a:t>Specifier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13098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 </a:t>
                      </a:r>
                    </a:p>
                    <a:p>
                      <a:pPr algn="ctr"/>
                      <a:r>
                        <a:rPr lang="en-US" dirty="0" smtClean="0"/>
                        <a:t>OR</a:t>
                      </a:r>
                    </a:p>
                    <a:p>
                      <a:pPr algn="ctr"/>
                      <a:r>
                        <a:rPr lang="en-US" dirty="0" smtClean="0"/>
                        <a:t>signed</a:t>
                      </a:r>
                      <a:r>
                        <a:rPr lang="en-US" baseline="0" dirty="0" smtClean="0"/>
                        <a:t> 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1B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-128</a:t>
                      </a:r>
                      <a:r>
                        <a:rPr lang="en-US" baseline="0" dirty="0" smtClean="0"/>
                        <a:t> to 127</a:t>
                      </a:r>
                      <a:endParaRPr lang="en-US" dirty="0"/>
                    </a:p>
                  </a:txBody>
                  <a:tcPr anchor="ctr"/>
                </a:tc>
              </a:tr>
              <a:tr h="95242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43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are </a:t>
            </a:r>
            <a:r>
              <a:rPr lang="en-US" sz="2000" b="1" dirty="0" smtClean="0">
                <a:solidFill>
                  <a:srgbClr val="C00000"/>
                </a:solidFill>
              </a:rPr>
              <a:t>values stored </a:t>
            </a:r>
            <a:r>
              <a:rPr lang="en-US" sz="2000" b="1" dirty="0" smtClean="0">
                <a:solidFill>
                  <a:srgbClr val="FFFF00"/>
                </a:solidFill>
              </a:rPr>
              <a:t>in </a:t>
            </a:r>
            <a:r>
              <a:rPr lang="en-US" sz="2000" b="1" dirty="0" smtClean="0">
                <a:solidFill>
                  <a:srgbClr val="0000CC"/>
                </a:solidFill>
              </a:rPr>
              <a:t>RAM ?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 EVERY VALUE </a:t>
            </a:r>
            <a:r>
              <a:rPr lang="en-US" sz="2000" b="1" dirty="0" smtClean="0">
                <a:solidFill>
                  <a:srgbClr val="FFFF00"/>
                </a:solidFill>
              </a:rPr>
              <a:t>(OF ANY DATA TYPE), </a:t>
            </a:r>
            <a:r>
              <a:rPr lang="en-US" sz="2000" b="1" dirty="0" smtClean="0">
                <a:solidFill>
                  <a:srgbClr val="0000CC"/>
                </a:solidFill>
              </a:rPr>
              <a:t>WHEN STORED IN RAM</a:t>
            </a:r>
            <a:r>
              <a:rPr lang="en-US" sz="2000" b="1" dirty="0" smtClean="0">
                <a:solidFill>
                  <a:srgbClr val="FFFF00"/>
                </a:solidFill>
              </a:rPr>
              <a:t>, ALWAYS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00"/>
                </a:solidFill>
              </a:rPr>
              <a:t>  GETS </a:t>
            </a:r>
            <a:r>
              <a:rPr lang="en-US" sz="2000" b="1" dirty="0" smtClean="0">
                <a:solidFill>
                  <a:srgbClr val="C00000"/>
                </a:solidFill>
              </a:rPr>
              <a:t>CONVERTED</a:t>
            </a:r>
            <a:r>
              <a:rPr lang="en-US" sz="2000" b="1" dirty="0" smtClean="0">
                <a:solidFill>
                  <a:srgbClr val="FFFF00"/>
                </a:solidFill>
              </a:rPr>
              <a:t> TO ITS </a:t>
            </a:r>
            <a:r>
              <a:rPr lang="en-US" sz="2000" b="1" dirty="0" smtClean="0"/>
              <a:t>BINARY EQUVALENT.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43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Example: 		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1643056"/>
            <a:ext cx="2428892" cy="221457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1643056"/>
            <a:ext cx="2286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                  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n=25;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321571" y="367903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2" y="4143386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Integer Constant </a:t>
            </a:r>
            <a:r>
              <a:rPr lang="en-US" sz="2000" b="1" dirty="0" smtClean="0">
                <a:solidFill>
                  <a:srgbClr val="FFFF00"/>
                </a:solidFill>
              </a:rPr>
              <a:t>or 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Integer Literal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8926" y="1571618"/>
            <a:ext cx="5715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/>
              <a:t>Binary</a:t>
            </a:r>
            <a:r>
              <a:rPr lang="en-US" sz="2000" b="1" dirty="0" smtClean="0">
                <a:solidFill>
                  <a:srgbClr val="FFFF00"/>
                </a:solidFill>
              </a:rPr>
              <a:t> of </a:t>
            </a:r>
            <a:r>
              <a:rPr lang="en-US" sz="2000" b="1" dirty="0" smtClean="0">
                <a:solidFill>
                  <a:srgbClr val="0000CC"/>
                </a:solidFill>
              </a:rPr>
              <a:t>25 is</a:t>
            </a:r>
            <a:r>
              <a:rPr lang="en-US" sz="2000" b="1" dirty="0" smtClean="0">
                <a:solidFill>
                  <a:srgbClr val="FFFF00"/>
                </a:solidFill>
              </a:rPr>
              <a:t> : </a:t>
            </a:r>
            <a:r>
              <a:rPr lang="en-US" sz="2000" b="1" dirty="0" smtClean="0">
                <a:solidFill>
                  <a:srgbClr val="FFFFFF"/>
                </a:solidFill>
              </a:rPr>
              <a:t>11001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/>
              <a:t>Logical Diagram</a:t>
            </a:r>
            <a:r>
              <a:rPr lang="en-US" sz="2000" b="1" dirty="0" smtClean="0">
                <a:solidFill>
                  <a:srgbClr val="FFFF00"/>
                </a:solidFill>
              </a:rPr>
              <a:t> of variable </a:t>
            </a:r>
            <a:r>
              <a:rPr lang="en-US" sz="2000" b="1" dirty="0" smtClean="0">
                <a:solidFill>
                  <a:srgbClr val="C00000"/>
                </a:solidFill>
              </a:rPr>
              <a:t>“n”</a:t>
            </a:r>
            <a:r>
              <a:rPr lang="en-US" sz="2000" b="1" dirty="0" smtClean="0">
                <a:solidFill>
                  <a:srgbClr val="FFFF00"/>
                </a:solidFill>
              </a:rPr>
              <a:t> in </a:t>
            </a:r>
            <a:r>
              <a:rPr lang="en-US" sz="2000" b="1" dirty="0" smtClean="0">
                <a:solidFill>
                  <a:srgbClr val="002060"/>
                </a:solidFill>
              </a:rPr>
              <a:t>RAM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29054" y="3214692"/>
          <a:ext cx="2699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73846"/>
                <a:gridCol w="273846"/>
                <a:gridCol w="273846"/>
                <a:gridCol w="273846"/>
                <a:gridCol w="273846"/>
                <a:gridCol w="273846"/>
                <a:gridCol w="273846"/>
                <a:gridCol w="273846"/>
                <a:gridCol w="2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643702" y="3214692"/>
          <a:ext cx="1643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6"/>
                <a:gridCol w="273846"/>
                <a:gridCol w="273846"/>
                <a:gridCol w="273846"/>
                <a:gridCol w="273846"/>
                <a:gridCol w="2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6357950" y="378460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929058" y="378619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72066" y="357188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385763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2B (16 bit)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animBg="1"/>
      <p:bldP spid="11" grpId="0"/>
      <p:bldP spid="2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WAP to create a </a:t>
            </a:r>
            <a:r>
              <a:rPr lang="en-US" sz="2000" b="1" dirty="0" smtClean="0">
                <a:solidFill>
                  <a:srgbClr val="0000CC"/>
                </a:solidFill>
              </a:rPr>
              <a:t>character variable </a:t>
            </a:r>
            <a:r>
              <a:rPr lang="en-US" sz="2000" b="1" dirty="0" smtClean="0">
                <a:solidFill>
                  <a:srgbClr val="FFFF00"/>
                </a:solidFill>
              </a:rPr>
              <a:t>called </a:t>
            </a:r>
            <a:r>
              <a:rPr lang="en-US" sz="2000" b="1" dirty="0" smtClean="0">
                <a:solidFill>
                  <a:srgbClr val="C00000"/>
                </a:solidFill>
              </a:rPr>
              <a:t>grade</a:t>
            </a:r>
            <a:r>
              <a:rPr lang="en-US" sz="2000" b="1" dirty="0" smtClean="0">
                <a:solidFill>
                  <a:srgbClr val="FFFF00"/>
                </a:solidFill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</a:rPr>
              <a:t>assign 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      the grade A into it.</a:t>
            </a:r>
            <a:endParaRPr lang="en-US" sz="2000" b="1" baseline="30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2500312"/>
            <a:ext cx="2428892" cy="221457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2500312"/>
            <a:ext cx="2286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                  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char grad;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grade=A;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</p:txBody>
      </p:sp>
      <p:pic>
        <p:nvPicPr>
          <p:cNvPr id="11" name="Picture 10" descr="28028-5-red-cross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3714758"/>
            <a:ext cx="500066" cy="50006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3"/>
          </p:cNvCxnSpPr>
          <p:nvPr/>
        </p:nvCxnSpPr>
        <p:spPr>
          <a:xfrm rot="10800000" flipV="1">
            <a:off x="2857488" y="3143253"/>
            <a:ext cx="3500462" cy="821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86380" y="2357436"/>
            <a:ext cx="2857520" cy="20717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will not </a:t>
            </a:r>
          </a:p>
          <a:p>
            <a:pPr algn="ctr"/>
            <a:r>
              <a:rPr lang="en-US" b="1" dirty="0" smtClean="0"/>
              <a:t>Compile because </a:t>
            </a:r>
          </a:p>
          <a:p>
            <a:pPr algn="ctr"/>
            <a:r>
              <a:rPr lang="en-US" b="1" dirty="0" smtClean="0"/>
              <a:t>compiler will not </a:t>
            </a:r>
          </a:p>
          <a:p>
            <a:pPr algn="ctr"/>
            <a:r>
              <a:rPr lang="en-US" b="1" dirty="0" smtClean="0"/>
              <a:t>understand this 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43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0100" y="1643056"/>
            <a:ext cx="2428892" cy="221457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1643056"/>
            <a:ext cx="2286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                  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char grade;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grade=‘A’;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571604" y="357188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2" y="4143386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Character Constant </a:t>
            </a:r>
            <a:r>
              <a:rPr lang="en-US" sz="2000" b="1" dirty="0" smtClean="0">
                <a:solidFill>
                  <a:srgbClr val="FFFF00"/>
                </a:solidFill>
              </a:rPr>
              <a:t>or 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Character Literal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pic>
        <p:nvPicPr>
          <p:cNvPr id="36" name="Picture 35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2928940"/>
            <a:ext cx="357190" cy="35719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00364" y="2285998"/>
            <a:ext cx="6143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Whenever </a:t>
            </a:r>
            <a:r>
              <a:rPr lang="en-US" sz="2000" b="1" dirty="0" smtClean="0">
                <a:solidFill>
                  <a:srgbClr val="002060"/>
                </a:solidFill>
              </a:rPr>
              <a:t>we assign </a:t>
            </a:r>
            <a:r>
              <a:rPr lang="en-US" sz="2000" b="1" dirty="0" smtClean="0">
                <a:solidFill>
                  <a:srgbClr val="FFFF00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character constant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in a </a:t>
            </a:r>
            <a:r>
              <a:rPr lang="en-US" sz="2000" b="1" dirty="0" smtClean="0">
                <a:solidFill>
                  <a:schemeClr val="bg1"/>
                </a:solidFill>
              </a:rPr>
              <a:t>variable</a:t>
            </a:r>
            <a:r>
              <a:rPr lang="en-US" sz="2000" b="1" dirty="0" smtClean="0">
                <a:solidFill>
                  <a:srgbClr val="FFFF00"/>
                </a:solidFill>
              </a:rPr>
              <a:t>, the compiler </a:t>
            </a:r>
            <a:r>
              <a:rPr lang="en-US" sz="2000" b="1" dirty="0" smtClean="0"/>
              <a:t>converts</a:t>
            </a:r>
            <a:r>
              <a:rPr lang="en-US" sz="2000" b="1" dirty="0" smtClean="0">
                <a:solidFill>
                  <a:srgbClr val="FFFF00"/>
                </a:solidFill>
              </a:rPr>
              <a:t> it in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  <a:r>
              <a:rPr lang="en-US" sz="2000" b="1" dirty="0" smtClean="0">
                <a:solidFill>
                  <a:srgbClr val="0000CC"/>
                </a:solidFill>
              </a:rPr>
              <a:t>ASCII</a:t>
            </a:r>
            <a:r>
              <a:rPr lang="en-US" sz="2000" b="1" dirty="0" smtClean="0">
                <a:solidFill>
                  <a:srgbClr val="FFFF00"/>
                </a:solidFill>
              </a:rPr>
              <a:t> and then </a:t>
            </a:r>
            <a:r>
              <a:rPr lang="en-US" sz="2000" b="1" dirty="0" smtClean="0">
                <a:solidFill>
                  <a:srgbClr val="C00000"/>
                </a:solidFill>
              </a:rPr>
              <a:t>store it in RAM.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0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</a:t>
            </a:r>
            <a:r>
              <a:rPr lang="en-US" sz="2000" b="1" dirty="0" smtClean="0"/>
              <a:t>ASCII ?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ASCII</a:t>
            </a:r>
            <a:r>
              <a:rPr lang="en-US" sz="2000" b="1" dirty="0" smtClean="0">
                <a:solidFill>
                  <a:srgbClr val="FFFF00"/>
                </a:solidFill>
              </a:rPr>
              <a:t> stands for </a:t>
            </a:r>
            <a:r>
              <a:rPr lang="en-US" sz="2000" b="1" dirty="0" smtClean="0">
                <a:solidFill>
                  <a:srgbClr val="0000CC"/>
                </a:solidFill>
              </a:rPr>
              <a:t>“American Standard Code for Information Interchange”.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  ASCII </a:t>
            </a:r>
            <a:r>
              <a:rPr lang="en-US" sz="2000" b="1" dirty="0" smtClean="0">
                <a:solidFill>
                  <a:srgbClr val="C00000"/>
                </a:solidFill>
              </a:rPr>
              <a:t>are unique integer </a:t>
            </a:r>
            <a:r>
              <a:rPr lang="en-US" sz="2000" b="1" dirty="0" smtClean="0">
                <a:solidFill>
                  <a:srgbClr val="FFFF00"/>
                </a:solidFill>
              </a:rPr>
              <a:t>value allotted to </a:t>
            </a:r>
            <a:r>
              <a:rPr lang="en-US" sz="2000" b="1" dirty="0" smtClean="0">
                <a:solidFill>
                  <a:srgbClr val="002060"/>
                </a:solidFill>
              </a:rPr>
              <a:t>every character constant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/>
              <a:t>By </a:t>
            </a:r>
            <a:r>
              <a:rPr lang="en-US" sz="2000" b="1" dirty="0" smtClean="0"/>
              <a:t>Compiler.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ASCII</a:t>
            </a:r>
            <a:r>
              <a:rPr lang="en-US" sz="2000" b="1" dirty="0" smtClean="0">
                <a:solidFill>
                  <a:srgbClr val="FFFF00"/>
                </a:solidFill>
              </a:rPr>
              <a:t> framed by </a:t>
            </a:r>
            <a:r>
              <a:rPr lang="en-US" sz="2000" b="1" dirty="0" smtClean="0">
                <a:solidFill>
                  <a:srgbClr val="C00000"/>
                </a:solidFill>
              </a:rPr>
              <a:t>ANSI</a:t>
            </a:r>
            <a:r>
              <a:rPr lang="en-US" sz="2000" b="1" dirty="0" smtClean="0">
                <a:solidFill>
                  <a:srgbClr val="FFFF00"/>
                </a:solidFill>
              </a:rPr>
              <a:t> organization. ANSI stands for </a:t>
            </a:r>
            <a:r>
              <a:rPr lang="en-US" sz="2000" b="1" dirty="0" smtClean="0">
                <a:solidFill>
                  <a:srgbClr val="0000CC"/>
                </a:solidFill>
              </a:rPr>
              <a:t>“American National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  </a:t>
            </a:r>
            <a:r>
              <a:rPr lang="en-US" sz="2000" b="1" dirty="0" smtClean="0">
                <a:solidFill>
                  <a:srgbClr val="0000CC"/>
                </a:solidFill>
              </a:rPr>
              <a:t>  Standard </a:t>
            </a:r>
            <a:r>
              <a:rPr lang="en-US" sz="2000" b="1" dirty="0" smtClean="0">
                <a:solidFill>
                  <a:srgbClr val="0000CC"/>
                </a:solidFill>
              </a:rPr>
              <a:t>Institute. 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 ASCII Range </a:t>
            </a:r>
            <a:r>
              <a:rPr lang="en-US" sz="2000" b="1" dirty="0" smtClean="0">
                <a:solidFill>
                  <a:srgbClr val="FFFFFF"/>
                </a:solidFill>
              </a:rPr>
              <a:t>: 0 to 127</a:t>
            </a:r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71604" y="1643056"/>
          <a:ext cx="4143404" cy="3214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702"/>
                <a:gridCol w="2071702"/>
              </a:tblGrid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Bracket 15"/>
          <p:cNvSpPr/>
          <p:nvPr/>
        </p:nvSpPr>
        <p:spPr>
          <a:xfrm>
            <a:off x="4929190" y="2214560"/>
            <a:ext cx="428628" cy="250033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rot="10800000" flipH="1">
            <a:off x="5357818" y="34290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8" y="3214692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</a:rPr>
              <a:t>ASCII </a:t>
            </a:r>
            <a:r>
              <a:rPr lang="en-US" sz="2000" b="1" dirty="0" smtClean="0">
                <a:solidFill>
                  <a:srgbClr val="FFFF00"/>
                </a:solidFill>
              </a:rPr>
              <a:t>of </a:t>
            </a:r>
            <a:r>
              <a:rPr lang="en-US" sz="2000" b="1" dirty="0" smtClean="0">
                <a:solidFill>
                  <a:srgbClr val="C00000"/>
                </a:solidFill>
              </a:rPr>
              <a:t>Capital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 Alphabets</a:t>
            </a:r>
            <a:r>
              <a:rPr lang="en-US" sz="2000" b="1" dirty="0" smtClean="0">
                <a:solidFill>
                  <a:srgbClr val="FFFF00"/>
                </a:solidFill>
              </a:rPr>
              <a:t> Letter	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22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24768</TotalTime>
  <Words>542</Words>
  <Application>Microsoft Office PowerPoint</Application>
  <PresentationFormat>On-screen Show (16:9)</PresentationFormat>
  <Paragraphs>193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Contents Slide Master</vt:lpstr>
      <vt:lpstr>Section Break Slide Master</vt:lpstr>
      <vt:lpstr>Office Theme</vt:lpstr>
      <vt:lpstr>Slide 1</vt:lpstr>
      <vt:lpstr>Today’s Agenda</vt:lpstr>
      <vt:lpstr>Character Data Type</vt:lpstr>
      <vt:lpstr>Integers Data Type</vt:lpstr>
      <vt:lpstr>Integers Data Type</vt:lpstr>
      <vt:lpstr>Integers Data Type</vt:lpstr>
      <vt:lpstr>Integers Data Type</vt:lpstr>
      <vt:lpstr>Integers Data Type</vt:lpstr>
      <vt:lpstr>Integers Data Type</vt:lpstr>
      <vt:lpstr>Integers Data Type</vt:lpstr>
      <vt:lpstr>Integers Data Type</vt:lpstr>
      <vt:lpstr>Integers Data Type</vt:lpstr>
      <vt:lpstr>End of Lecture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768</cp:revision>
  <dcterms:created xsi:type="dcterms:W3CDTF">2016-12-05T23:26:54Z</dcterms:created>
  <dcterms:modified xsi:type="dcterms:W3CDTF">2021-02-04T15:51:27Z</dcterms:modified>
</cp:coreProperties>
</file>