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31" r:id="rId6"/>
    <p:sldId id="437" r:id="rId7"/>
    <p:sldId id="426" r:id="rId8"/>
    <p:sldId id="433" r:id="rId9"/>
    <p:sldId id="438" r:id="rId10"/>
    <p:sldId id="439" r:id="rId11"/>
    <p:sldId id="440" r:id="rId12"/>
    <p:sldId id="436" r:id="rId13"/>
    <p:sldId id="441" r:id="rId14"/>
    <p:sldId id="442" r:id="rId15"/>
    <p:sldId id="456" r:id="rId16"/>
    <p:sldId id="444" r:id="rId17"/>
    <p:sldId id="457" r:id="rId18"/>
    <p:sldId id="445" r:id="rId19"/>
    <p:sldId id="446" r:id="rId20"/>
    <p:sldId id="458" r:id="rId21"/>
    <p:sldId id="448" r:id="rId22"/>
    <p:sldId id="353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24" autoAdjust="0"/>
  </p:normalViewPr>
  <p:slideViewPr>
    <p:cSldViewPr>
      <p:cViewPr>
        <p:scale>
          <a:sx n="90" d="100"/>
          <a:sy n="90" d="100"/>
        </p:scale>
        <p:origin x="-942" y="-13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11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The float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The float Data Type	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06" y="1714493"/>
          <a:ext cx="9001160" cy="32147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7388"/>
                <a:gridCol w="1643074"/>
                <a:gridCol w="2143140"/>
                <a:gridCol w="3357558"/>
              </a:tblGrid>
              <a:tr h="49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 Type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(In</a:t>
                      </a:r>
                      <a:r>
                        <a:rPr lang="en-US" baseline="0" dirty="0" smtClean="0"/>
                        <a:t> 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 </a:t>
                      </a:r>
                      <a:r>
                        <a:rPr lang="en-US" dirty="0" err="1" smtClean="0"/>
                        <a:t>Specifier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</a:tr>
              <a:tr h="11043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-3.4*10</a:t>
                      </a:r>
                      <a:r>
                        <a:rPr lang="en-US" baseline="30000" dirty="0" smtClean="0"/>
                        <a:t>38</a:t>
                      </a:r>
                      <a:r>
                        <a:rPr lang="en-US" baseline="0" dirty="0" smtClean="0"/>
                        <a:t>    to    3.4*10</a:t>
                      </a:r>
                      <a:r>
                        <a:rPr lang="en-US" baseline="30000" dirty="0" smtClean="0"/>
                        <a:t>38</a:t>
                      </a:r>
                      <a:endParaRPr lang="en-US" baseline="30000" dirty="0"/>
                    </a:p>
                  </a:txBody>
                  <a:tcPr anchor="ctr"/>
                </a:tc>
              </a:tr>
              <a:tr h="8426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8B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%lf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-1.7*10</a:t>
                      </a:r>
                      <a:r>
                        <a:rPr lang="en-US" baseline="30000" dirty="0" smtClean="0"/>
                        <a:t>308</a:t>
                      </a:r>
                      <a:r>
                        <a:rPr lang="en-US" baseline="0" dirty="0" smtClean="0"/>
                        <a:t>    to    1.7*10</a:t>
                      </a:r>
                      <a:r>
                        <a:rPr lang="en-US" baseline="30000" dirty="0" smtClean="0"/>
                        <a:t>308</a:t>
                      </a:r>
                    </a:p>
                    <a:p>
                      <a:pPr algn="ctr"/>
                      <a:endParaRPr lang="en-US" baseline="30000" dirty="0"/>
                    </a:p>
                  </a:txBody>
                  <a:tcPr/>
                </a:tc>
              </a:tr>
              <a:tr h="773035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10B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%Lf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-3.4*10</a:t>
                      </a:r>
                      <a:r>
                        <a:rPr lang="en-US" baseline="30000" dirty="0" smtClean="0"/>
                        <a:t>4932</a:t>
                      </a:r>
                      <a:r>
                        <a:rPr lang="en-US" baseline="0" dirty="0" smtClean="0"/>
                        <a:t>    to    1.1*10</a:t>
                      </a:r>
                      <a:r>
                        <a:rPr lang="en-US" baseline="30000" dirty="0" smtClean="0"/>
                        <a:t>4932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The float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0000CC"/>
                </a:solidFill>
              </a:rPr>
              <a:t>unsigned long </a:t>
            </a:r>
            <a:r>
              <a:rPr lang="en-US" sz="2000" b="1" dirty="0" err="1" smtClean="0">
                <a:solidFill>
                  <a:srgbClr val="0000CC"/>
                </a:solidFill>
              </a:rPr>
              <a:t>int</a:t>
            </a:r>
            <a:r>
              <a:rPr lang="en-US" sz="2000" b="1" dirty="0" smtClean="0">
                <a:solidFill>
                  <a:srgbClr val="0000CC"/>
                </a:solidFill>
              </a:rPr>
              <a:t>	</a:t>
            </a:r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4B</a:t>
            </a:r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    0   to   4294967295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>
                <a:solidFill>
                  <a:srgbClr val="0000CC"/>
                </a:solidFill>
              </a:rPr>
              <a:t>        float</a:t>
            </a:r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4B</a:t>
            </a:r>
            <a:r>
              <a:rPr lang="en-US" sz="2000" b="1" dirty="0" smtClean="0">
                <a:solidFill>
                  <a:srgbClr val="FFFF00"/>
                </a:solidFill>
              </a:rPr>
              <a:t>	    </a:t>
            </a:r>
            <a:r>
              <a:rPr lang="en-US" b="1" dirty="0" smtClean="0">
                <a:solidFill>
                  <a:srgbClr val="002060"/>
                </a:solidFill>
              </a:rPr>
              <a:t>-3.4*10</a:t>
            </a:r>
            <a:r>
              <a:rPr lang="en-US" b="1" baseline="30000" dirty="0" smtClean="0">
                <a:solidFill>
                  <a:srgbClr val="002060"/>
                </a:solidFill>
              </a:rPr>
              <a:t>38</a:t>
            </a:r>
            <a:r>
              <a:rPr lang="en-US" b="1" dirty="0" smtClean="0">
                <a:solidFill>
                  <a:srgbClr val="002060"/>
                </a:solidFill>
              </a:rPr>
              <a:t>    to    3.4*10</a:t>
            </a:r>
            <a:r>
              <a:rPr lang="en-US" b="1" baseline="30000" dirty="0" smtClean="0">
                <a:solidFill>
                  <a:srgbClr val="002060"/>
                </a:solidFill>
              </a:rPr>
              <a:t>38</a:t>
            </a:r>
          </a:p>
          <a:p>
            <a:pPr lvl="2"/>
            <a:endParaRPr lang="en-US" b="1" baseline="30000" dirty="0" smtClean="0">
              <a:solidFill>
                <a:srgbClr val="FFFF00"/>
              </a:solidFill>
            </a:endParaRPr>
          </a:p>
          <a:p>
            <a:pPr lvl="2"/>
            <a:endParaRPr lang="en-US" b="1" baseline="30000" dirty="0" smtClean="0">
              <a:solidFill>
                <a:srgbClr val="FFFF00"/>
              </a:solidFill>
            </a:endParaRPr>
          </a:p>
          <a:p>
            <a:pPr marL="1257300" lvl="2" indent="-342900">
              <a:buAutoNum type="alphaUcPeriod" startAt="17"/>
            </a:pPr>
            <a:r>
              <a:rPr lang="en-US" b="1" dirty="0" smtClean="0">
                <a:solidFill>
                  <a:srgbClr val="FFFF00"/>
                </a:solidFill>
              </a:rPr>
              <a:t>If both are </a:t>
            </a:r>
            <a:r>
              <a:rPr lang="en-US" b="1" dirty="0" smtClean="0">
                <a:solidFill>
                  <a:srgbClr val="C00000"/>
                </a:solidFill>
              </a:rPr>
              <a:t>occupying 4B</a:t>
            </a:r>
            <a:r>
              <a:rPr lang="en-US" b="1" dirty="0" smtClean="0">
                <a:solidFill>
                  <a:srgbClr val="FFFF00"/>
                </a:solidFill>
              </a:rPr>
              <a:t>, then how such a </a:t>
            </a:r>
            <a:r>
              <a:rPr lang="en-US" b="1" dirty="0" smtClean="0">
                <a:solidFill>
                  <a:srgbClr val="0000CC"/>
                </a:solidFill>
              </a:rPr>
              <a:t>big difference is there range ?</a:t>
            </a:r>
          </a:p>
          <a:p>
            <a:pPr marL="1257300" lvl="2" indent="-342900">
              <a:buAutoNum type="alphaUcPeriod" startAt="17"/>
            </a:pPr>
            <a:endParaRPr lang="en-US" b="1" dirty="0" smtClean="0">
              <a:solidFill>
                <a:srgbClr val="FFFF00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	Reason: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			1.  The </a:t>
            </a:r>
            <a:r>
              <a:rPr lang="en-US" b="1" dirty="0" smtClean="0">
                <a:solidFill>
                  <a:srgbClr val="C00000"/>
                </a:solidFill>
              </a:rPr>
              <a:t>float data type </a:t>
            </a:r>
            <a:r>
              <a:rPr lang="en-US" b="1" dirty="0" smtClean="0">
                <a:solidFill>
                  <a:srgbClr val="FFFF00"/>
                </a:solidFill>
              </a:rPr>
              <a:t>is not C language </a:t>
            </a:r>
            <a:r>
              <a:rPr lang="en-US" b="1" dirty="0" smtClean="0">
                <a:solidFill>
                  <a:srgbClr val="FFFFFF"/>
                </a:solidFill>
              </a:rPr>
              <a:t>ORIGINAL DATA TYPE</a:t>
            </a:r>
          </a:p>
          <a:p>
            <a:pPr marL="1257300" lvl="2" indent="-342900"/>
            <a:endParaRPr lang="en-US" b="1" dirty="0" smtClean="0">
              <a:solidFill>
                <a:srgbClr val="FFFF00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			2.  For </a:t>
            </a:r>
            <a:r>
              <a:rPr lang="en-US" b="1" dirty="0" smtClean="0"/>
              <a:t>handling float in C language </a:t>
            </a:r>
            <a:r>
              <a:rPr lang="en-US" b="1" dirty="0" smtClean="0">
                <a:solidFill>
                  <a:srgbClr val="FFFF00"/>
                </a:solidFill>
              </a:rPr>
              <a:t>there is a </a:t>
            </a:r>
            <a:r>
              <a:rPr lang="en-US" b="1" dirty="0" smtClean="0">
                <a:solidFill>
                  <a:srgbClr val="C00000"/>
                </a:solidFill>
              </a:rPr>
              <a:t>3</a:t>
            </a:r>
            <a:r>
              <a:rPr lang="en-US" b="1" baseline="30000" dirty="0" smtClean="0">
                <a:solidFill>
                  <a:srgbClr val="C00000"/>
                </a:solidFill>
              </a:rPr>
              <a:t>rd</a:t>
            </a:r>
            <a:r>
              <a:rPr lang="en-US" b="1" dirty="0" smtClean="0">
                <a:solidFill>
                  <a:srgbClr val="C00000"/>
                </a:solidFill>
              </a:rPr>
              <a:t> party software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      			      called </a:t>
            </a:r>
            <a:r>
              <a:rPr lang="en-US" b="1" dirty="0" smtClean="0">
                <a:solidFill>
                  <a:srgbClr val="0000CC"/>
                </a:solidFill>
              </a:rPr>
              <a:t>FPE</a:t>
            </a:r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b="1" dirty="0" smtClean="0">
                <a:solidFill>
                  <a:srgbClr val="FFFFFF"/>
                </a:solidFill>
              </a:rPr>
              <a:t>( Floating Point Emulator )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To About Float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chemeClr val="bg1"/>
              </a:solidFill>
            </a:endParaRPr>
          </a:p>
          <a:p>
            <a:pPr marL="1371600" lvl="2" indent="-4572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The </a:t>
            </a:r>
            <a:r>
              <a:rPr lang="en-US" sz="2000" b="1" dirty="0" smtClean="0">
                <a:solidFill>
                  <a:srgbClr val="FFFF00"/>
                </a:solidFill>
              </a:rPr>
              <a:t>float data type </a:t>
            </a:r>
            <a:r>
              <a:rPr lang="en-US" sz="2000" b="1" dirty="0" smtClean="0">
                <a:solidFill>
                  <a:schemeClr val="bg1"/>
                </a:solidFill>
              </a:rPr>
              <a:t>in </a:t>
            </a:r>
            <a:r>
              <a:rPr lang="en-US" sz="2000" b="1" dirty="0" smtClean="0">
                <a:solidFill>
                  <a:srgbClr val="0000CC"/>
                </a:solidFill>
              </a:rPr>
              <a:t>C language </a:t>
            </a:r>
            <a:r>
              <a:rPr lang="en-US" sz="2000" b="1" dirty="0" smtClean="0">
                <a:solidFill>
                  <a:schemeClr val="bg1"/>
                </a:solidFill>
              </a:rPr>
              <a:t>is internally </a:t>
            </a:r>
            <a:r>
              <a:rPr lang="en-US" sz="2000" b="1" dirty="0" smtClean="0"/>
              <a:t>not handled by the </a:t>
            </a:r>
          </a:p>
          <a:p>
            <a:pPr marL="1371600" lvl="2" indent="-457200"/>
            <a:r>
              <a:rPr lang="en-US" sz="2000" b="1" dirty="0" smtClean="0"/>
              <a:t>	compiler</a:t>
            </a:r>
            <a:r>
              <a:rPr lang="en-US" sz="2000" b="1" dirty="0" smtClean="0">
                <a:solidFill>
                  <a:schemeClr val="bg1"/>
                </a:solidFill>
              </a:rPr>
              <a:t>, rather It is handled by </a:t>
            </a:r>
            <a:r>
              <a:rPr lang="en-US" sz="2000" b="1" dirty="0" smtClean="0">
                <a:solidFill>
                  <a:srgbClr val="FFC000"/>
                </a:solidFill>
              </a:rPr>
              <a:t>another special software </a:t>
            </a:r>
            <a:r>
              <a:rPr lang="en-US" sz="2000" b="1" dirty="0" smtClean="0">
                <a:solidFill>
                  <a:schemeClr val="bg1"/>
                </a:solidFill>
              </a:rPr>
              <a:t>called as </a:t>
            </a:r>
          </a:p>
          <a:p>
            <a:pPr marL="1371600" lvl="2" indent="-457200"/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FLOATING POINT EMULATOR</a:t>
            </a:r>
          </a:p>
          <a:p>
            <a:pPr marL="1371600" lvl="2" indent="-457200"/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pPr marL="1257300" lvl="2" indent="-342900">
              <a:buAutoNum type="arabicPeriod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1257300" lvl="2" indent="-342900">
              <a:buAutoNum type="arabicPeriod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</a:rPr>
              <a:t>2.   This </a:t>
            </a:r>
            <a:r>
              <a:rPr lang="en-US" sz="2000" b="1" dirty="0" smtClean="0">
                <a:solidFill>
                  <a:srgbClr val="C00000"/>
                </a:solidFill>
              </a:rPr>
              <a:t>FPE is developed </a:t>
            </a:r>
            <a:r>
              <a:rPr lang="en-US" sz="2000" b="1" dirty="0" smtClean="0">
                <a:solidFill>
                  <a:schemeClr val="bg1"/>
                </a:solidFill>
              </a:rPr>
              <a:t>by an </a:t>
            </a:r>
            <a:r>
              <a:rPr lang="en-US" sz="2000" b="1" dirty="0" smtClean="0">
                <a:solidFill>
                  <a:srgbClr val="0000CC"/>
                </a:solidFill>
              </a:rPr>
              <a:t>organization  called IEEE 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/>
              <a:t>(Institute of Electrical and Electronic Engineers) </a:t>
            </a:r>
            <a:r>
              <a:rPr lang="en-US" sz="2000" b="1" dirty="0" smtClean="0">
                <a:solidFill>
                  <a:schemeClr val="bg1"/>
                </a:solidFill>
              </a:rPr>
              <a:t>and it works on the 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rgbClr val="FFFF00"/>
                </a:solidFill>
              </a:rPr>
              <a:t>COMPRESSION</a:t>
            </a:r>
            <a:r>
              <a:rPr lang="en-US" sz="2000" b="1" dirty="0" smtClean="0">
                <a:solidFill>
                  <a:schemeClr val="bg1"/>
                </a:solidFill>
              </a:rPr>
              <a:t> and </a:t>
            </a:r>
            <a:r>
              <a:rPr lang="en-US" sz="2000" b="1" dirty="0" smtClean="0">
                <a:solidFill>
                  <a:srgbClr val="FFFF00"/>
                </a:solidFill>
              </a:rPr>
              <a:t>APPROXIMATION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To About Float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chemeClr val="bg1"/>
              </a:solidFill>
            </a:endParaRPr>
          </a:p>
          <a:p>
            <a:pPr marL="1371600" lvl="2" indent="-457200">
              <a:buAutoNum type="arabicPeriod" startAt="3"/>
            </a:pPr>
            <a:r>
              <a:rPr lang="en-US" sz="2000" b="1" dirty="0" smtClean="0">
                <a:solidFill>
                  <a:schemeClr val="bg1"/>
                </a:solidFill>
              </a:rPr>
              <a:t>In other words, when the </a:t>
            </a:r>
            <a:r>
              <a:rPr lang="en-US" sz="2000" b="1" dirty="0" smtClean="0">
                <a:solidFill>
                  <a:srgbClr val="FFFF00"/>
                </a:solidFill>
              </a:rPr>
              <a:t>FPE stores float values</a:t>
            </a:r>
            <a:r>
              <a:rPr lang="en-US" sz="2000" b="1" dirty="0" smtClean="0">
                <a:solidFill>
                  <a:schemeClr val="bg1"/>
                </a:solidFill>
              </a:rPr>
              <a:t> in memory then it</a:t>
            </a:r>
          </a:p>
          <a:p>
            <a:pPr marL="1828800" lvl="3" indent="-457200"/>
            <a:r>
              <a:rPr lang="en-US" sz="2000" b="1" dirty="0" smtClean="0">
                <a:solidFill>
                  <a:schemeClr val="bg1"/>
                </a:solidFill>
              </a:rPr>
              <a:t>breaks them into </a:t>
            </a:r>
            <a:r>
              <a:rPr lang="en-US" sz="2000" b="1" dirty="0" smtClean="0">
                <a:solidFill>
                  <a:srgbClr val="C00000"/>
                </a:solidFill>
              </a:rPr>
              <a:t>MANTISSA</a:t>
            </a:r>
            <a:r>
              <a:rPr lang="en-US" sz="2000" b="1" dirty="0" smtClean="0">
                <a:solidFill>
                  <a:schemeClr val="bg1"/>
                </a:solidFill>
              </a:rPr>
              <a:t> and </a:t>
            </a:r>
            <a:r>
              <a:rPr lang="en-US" sz="2000" b="1" dirty="0" smtClean="0">
                <a:solidFill>
                  <a:srgbClr val="0000CC"/>
                </a:solidFill>
              </a:rPr>
              <a:t>EXPONENT</a:t>
            </a:r>
            <a:r>
              <a:rPr lang="en-US" sz="2000" b="1" dirty="0" smtClean="0">
                <a:solidFill>
                  <a:schemeClr val="bg1"/>
                </a:solidFill>
              </a:rPr>
              <a:t> and then stores these</a:t>
            </a:r>
          </a:p>
          <a:p>
            <a:pPr marL="1828800" lvl="3" indent="-457200"/>
            <a:r>
              <a:rPr lang="en-US" sz="2000" b="1" dirty="0" smtClean="0">
                <a:solidFill>
                  <a:schemeClr val="bg1"/>
                </a:solidFill>
              </a:rPr>
              <a:t>values in the memory by applying special </a:t>
            </a:r>
            <a:r>
              <a:rPr lang="en-US" sz="2000" b="1" dirty="0" smtClean="0"/>
              <a:t>COMPRESSION ALGORITHM</a:t>
            </a:r>
          </a:p>
          <a:p>
            <a:pPr marL="1828800" lvl="3" indent="-457200"/>
            <a:r>
              <a:rPr lang="en-US" sz="2000" b="1" dirty="0" smtClean="0">
                <a:solidFill>
                  <a:schemeClr val="bg1"/>
                </a:solidFill>
              </a:rPr>
              <a:t>on them.</a:t>
            </a:r>
          </a:p>
          <a:p>
            <a:pPr marL="1828800" lvl="3" indent="-457200"/>
            <a:endParaRPr lang="en-US" sz="2000" b="1" dirty="0" smtClean="0">
              <a:solidFill>
                <a:schemeClr val="bg1"/>
              </a:solidFill>
            </a:endParaRPr>
          </a:p>
          <a:p>
            <a:pPr marL="1828800" lvl="3" indent="-457200"/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pPr marL="1257300" lvl="2" indent="-342900"/>
            <a:endParaRPr lang="en-US" sz="2000" b="1" dirty="0" smtClean="0">
              <a:solidFill>
                <a:schemeClr val="bg1"/>
              </a:solidFill>
            </a:endParaRPr>
          </a:p>
          <a:p>
            <a:pPr marL="1371600" lvl="2" indent="-457200">
              <a:buAutoNum type="arabicPeriod" startAt="4"/>
            </a:pPr>
            <a:r>
              <a:rPr lang="en-US" sz="2000" b="1" dirty="0" smtClean="0">
                <a:solidFill>
                  <a:schemeClr val="bg1"/>
                </a:solidFill>
              </a:rPr>
              <a:t>Due to this </a:t>
            </a:r>
            <a:r>
              <a:rPr lang="en-US" sz="2000" b="1" dirty="0" smtClean="0">
                <a:solidFill>
                  <a:srgbClr val="0000CC"/>
                </a:solidFill>
              </a:rPr>
              <a:t>in just a space of 4B </a:t>
            </a:r>
            <a:r>
              <a:rPr lang="en-US" sz="2000" b="1" dirty="0" smtClean="0">
                <a:solidFill>
                  <a:schemeClr val="bg1"/>
                </a:solidFill>
              </a:rPr>
              <a:t>we are able to store numbers as </a:t>
            </a:r>
            <a:r>
              <a:rPr lang="en-US" sz="2000" b="1" dirty="0" smtClean="0">
                <a:solidFill>
                  <a:srgbClr val="C00000"/>
                </a:solidFill>
              </a:rPr>
              <a:t>large</a:t>
            </a:r>
          </a:p>
          <a:p>
            <a:pPr marL="1828800" lvl="3" indent="-457200"/>
            <a:r>
              <a:rPr lang="en-US" sz="2000" b="1" dirty="0" smtClean="0">
                <a:solidFill>
                  <a:srgbClr val="C00000"/>
                </a:solidFill>
              </a:rPr>
              <a:t>as 3.4*10</a:t>
            </a:r>
            <a:r>
              <a:rPr lang="en-US" sz="2000" b="1" baseline="30000" dirty="0" smtClean="0">
                <a:solidFill>
                  <a:srgbClr val="C00000"/>
                </a:solidFill>
              </a:rPr>
              <a:t>38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To About Float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5.     But when we </a:t>
            </a:r>
            <a:r>
              <a:rPr lang="en-US" b="1" dirty="0" smtClean="0">
                <a:solidFill>
                  <a:srgbClr val="C00000"/>
                </a:solidFill>
              </a:rPr>
              <a:t>retrieve these values from RAM</a:t>
            </a:r>
            <a:r>
              <a:rPr lang="en-US" b="1" dirty="0" smtClean="0">
                <a:solidFill>
                  <a:srgbClr val="FFFFFF"/>
                </a:solidFill>
              </a:rPr>
              <a:t>, then they might </a:t>
            </a:r>
            <a:r>
              <a:rPr lang="en-US" b="1" dirty="0" smtClean="0">
                <a:solidFill>
                  <a:srgbClr val="0000CC"/>
                </a:solidFill>
              </a:rPr>
              <a:t>deviate from </a:t>
            </a:r>
          </a:p>
          <a:p>
            <a:pPr lvl="2"/>
            <a:r>
              <a:rPr lang="en-US" b="1" dirty="0" smtClean="0">
                <a:solidFill>
                  <a:srgbClr val="0000CC"/>
                </a:solidFill>
              </a:rPr>
              <a:t>        their original form. 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      For example: 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      The value </a:t>
            </a:r>
            <a:r>
              <a:rPr lang="en-US" b="1" dirty="0" smtClean="0"/>
              <a:t>45.8 might become 45.799999 </a:t>
            </a:r>
            <a:r>
              <a:rPr lang="en-US" b="1" dirty="0" smtClean="0">
                <a:solidFill>
                  <a:srgbClr val="FFFFFF"/>
                </a:solidFill>
              </a:rPr>
              <a:t>or the value </a:t>
            </a:r>
            <a:r>
              <a:rPr lang="en-US" b="1" dirty="0" smtClean="0">
                <a:solidFill>
                  <a:srgbClr val="0000CC"/>
                </a:solidFill>
              </a:rPr>
              <a:t>45.4 might become </a:t>
            </a:r>
          </a:p>
          <a:p>
            <a:pPr lvl="2"/>
            <a:r>
              <a:rPr lang="en-US" b="1" dirty="0" smtClean="0">
                <a:solidFill>
                  <a:srgbClr val="0000CC"/>
                </a:solidFill>
              </a:rPr>
              <a:t>        45.400002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To About Float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6.   Thus in </a:t>
            </a:r>
            <a:r>
              <a:rPr lang="en-US" b="1" dirty="0" smtClean="0">
                <a:solidFill>
                  <a:srgbClr val="0000CC"/>
                </a:solidFill>
              </a:rPr>
              <a:t>C language </a:t>
            </a:r>
            <a:r>
              <a:rPr lang="en-US" b="1" dirty="0" smtClean="0">
                <a:solidFill>
                  <a:srgbClr val="FFFFFF"/>
                </a:solidFill>
              </a:rPr>
              <a:t>we say that </a:t>
            </a:r>
            <a:r>
              <a:rPr lang="en-US" b="1" dirty="0" smtClean="0">
                <a:solidFill>
                  <a:srgbClr val="C00000"/>
                </a:solidFill>
              </a:rPr>
              <a:t>FLOATS DO NOT HAVE EXACT MEMORY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REPRESENTATION.</a:t>
            </a:r>
            <a:r>
              <a:rPr lang="en-US" b="1" dirty="0" smtClean="0">
                <a:solidFill>
                  <a:srgbClr val="FFFFFF"/>
                </a:solidFill>
              </a:rPr>
              <a:t> They work on the principle of </a:t>
            </a:r>
            <a:r>
              <a:rPr lang="en-US" b="1" dirty="0" smtClean="0"/>
              <a:t>APPROXIMATION</a:t>
            </a:r>
            <a:r>
              <a:rPr lang="en-US" b="1" dirty="0" smtClean="0">
                <a:solidFill>
                  <a:srgbClr val="FFFFFF"/>
                </a:solidFill>
              </a:rPr>
              <a:t> when their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value is </a:t>
            </a:r>
            <a:r>
              <a:rPr lang="en-US" b="1" dirty="0" smtClean="0">
                <a:solidFill>
                  <a:srgbClr val="FFFF00"/>
                </a:solidFill>
              </a:rPr>
              <a:t>fetched from the memory.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7. 	Another effect of this behavior is that </a:t>
            </a:r>
            <a:r>
              <a:rPr lang="en-US" b="1" dirty="0" smtClean="0">
                <a:solidFill>
                  <a:srgbClr val="FFFF00"/>
                </a:solidFill>
              </a:rPr>
              <a:t>FLOATS DO NOT SUPPORT ANY OTHER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	FORMAT SPECIFIER LIKE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%d </a:t>
            </a:r>
            <a:r>
              <a:rPr lang="en-US" b="1" dirty="0" smtClean="0">
                <a:solidFill>
                  <a:srgbClr val="FFFFFF"/>
                </a:solidFill>
              </a:rPr>
              <a:t>OR </a:t>
            </a:r>
            <a:r>
              <a:rPr lang="en-US" b="1" dirty="0" smtClean="0">
                <a:solidFill>
                  <a:srgbClr val="0000CC"/>
                </a:solidFill>
              </a:rPr>
              <a:t>%c </a:t>
            </a:r>
            <a:r>
              <a:rPr lang="en-US" b="1" dirty="0" smtClean="0">
                <a:solidFill>
                  <a:srgbClr val="FFFFFF"/>
                </a:solidFill>
              </a:rPr>
              <a:t>etc.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The float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AutoNum type="arabicPeriod" startAt="8"/>
            </a:pPr>
            <a:r>
              <a:rPr lang="en-US" b="1" dirty="0" smtClean="0">
                <a:solidFill>
                  <a:srgbClr val="FFFFFF"/>
                </a:solidFill>
              </a:rPr>
              <a:t>This means that although the </a:t>
            </a:r>
            <a:r>
              <a:rPr lang="en-US" b="1" dirty="0" smtClean="0">
                <a:solidFill>
                  <a:srgbClr val="C00000"/>
                </a:solidFill>
              </a:rPr>
              <a:t>code given below will compile and run </a:t>
            </a:r>
            <a:r>
              <a:rPr lang="en-US" b="1" dirty="0" smtClean="0">
                <a:solidFill>
                  <a:srgbClr val="FFFFFF"/>
                </a:solidFill>
              </a:rPr>
              <a:t>but the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the answer is totally </a:t>
            </a:r>
            <a:r>
              <a:rPr lang="en-US" b="1" dirty="0" smtClean="0"/>
              <a:t>UNPREDICTABLE/ABSURD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/>
              <a:t>float x;</a:t>
            </a: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/>
              <a:t>x=65.0;</a:t>
            </a: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err="1" smtClean="0">
                <a:solidFill>
                  <a:srgbClr val="0000CC"/>
                </a:solidFill>
              </a:rPr>
              <a:t>printf</a:t>
            </a:r>
            <a:r>
              <a:rPr lang="en-US" b="1" dirty="0" smtClean="0">
                <a:solidFill>
                  <a:srgbClr val="0000CC"/>
                </a:solidFill>
              </a:rPr>
              <a:t>(“%</a:t>
            </a:r>
            <a:r>
              <a:rPr lang="en-US" b="1" dirty="0" err="1" smtClean="0">
                <a:solidFill>
                  <a:srgbClr val="0000CC"/>
                </a:solidFill>
              </a:rPr>
              <a:t>d”,x</a:t>
            </a:r>
            <a:r>
              <a:rPr lang="en-US" b="1" dirty="0" smtClean="0">
                <a:solidFill>
                  <a:srgbClr val="0000CC"/>
                </a:solidFill>
              </a:rPr>
              <a:t>);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    This code will </a:t>
            </a:r>
            <a:r>
              <a:rPr lang="en-US" b="1" dirty="0" smtClean="0">
                <a:solidFill>
                  <a:srgbClr val="FFFF00"/>
                </a:solidFill>
              </a:rPr>
              <a:t>compile successfully </a:t>
            </a:r>
            <a:r>
              <a:rPr lang="en-US" b="1" dirty="0" smtClean="0">
                <a:solidFill>
                  <a:srgbClr val="FFFFFF"/>
                </a:solidFill>
              </a:rPr>
              <a:t>but the </a:t>
            </a:r>
            <a:r>
              <a:rPr lang="en-US" b="1" dirty="0" smtClean="0">
                <a:solidFill>
                  <a:srgbClr val="C00000"/>
                </a:solidFill>
              </a:rPr>
              <a:t>output will not be 65 or 65.0 </a:t>
            </a:r>
            <a:r>
              <a:rPr lang="en-US" b="1" dirty="0" smtClean="0">
                <a:solidFill>
                  <a:srgbClr val="FFFFFF"/>
                </a:solidFill>
              </a:rPr>
              <a:t>or </a:t>
            </a: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    any other sensible number. The answer could be </a:t>
            </a:r>
            <a:r>
              <a:rPr lang="en-US" b="1" dirty="0" smtClean="0">
                <a:solidFill>
                  <a:srgbClr val="0000CC"/>
                </a:solidFill>
              </a:rPr>
              <a:t>any random value which is </a:t>
            </a:r>
          </a:p>
          <a:p>
            <a:pPr lvl="2"/>
            <a:r>
              <a:rPr lang="en-US" b="1" dirty="0" smtClean="0">
                <a:solidFill>
                  <a:srgbClr val="0000CC"/>
                </a:solidFill>
              </a:rPr>
              <a:t>      totally unpredictable.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To About Float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9.    The </a:t>
            </a:r>
            <a:r>
              <a:rPr lang="en-US" b="1" dirty="0" smtClean="0">
                <a:solidFill>
                  <a:srgbClr val="C00000"/>
                </a:solidFill>
              </a:rPr>
              <a:t>vice-versa</a:t>
            </a:r>
            <a:r>
              <a:rPr lang="en-US" b="1" dirty="0" smtClean="0">
                <a:solidFill>
                  <a:srgbClr val="FFFFFF"/>
                </a:solidFill>
              </a:rPr>
              <a:t> of this </a:t>
            </a:r>
            <a:r>
              <a:rPr lang="en-US" b="1" dirty="0" smtClean="0">
                <a:solidFill>
                  <a:srgbClr val="0000CC"/>
                </a:solidFill>
              </a:rPr>
              <a:t>rule is also true. </a:t>
            </a:r>
            <a:r>
              <a:rPr lang="en-US" b="1" dirty="0" smtClean="0">
                <a:solidFill>
                  <a:srgbClr val="FFFFFF"/>
                </a:solidFill>
              </a:rPr>
              <a:t>That is although integers and </a:t>
            </a:r>
            <a:r>
              <a:rPr lang="en-US" b="1" dirty="0" smtClean="0">
                <a:solidFill>
                  <a:srgbClr val="FFC000"/>
                </a:solidFill>
              </a:rPr>
              <a:t>characters</a:t>
            </a:r>
          </a:p>
          <a:p>
            <a:pPr lvl="2"/>
            <a:r>
              <a:rPr lang="en-US" b="1" dirty="0" smtClean="0">
                <a:solidFill>
                  <a:srgbClr val="FFC000"/>
                </a:solidFill>
              </a:rPr>
              <a:t>       support each other’s format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specifier</a:t>
            </a:r>
            <a:r>
              <a:rPr lang="en-US" b="1" dirty="0" smtClean="0">
                <a:solidFill>
                  <a:srgbClr val="FFFFFF"/>
                </a:solidFill>
              </a:rPr>
              <a:t> but they </a:t>
            </a:r>
            <a:r>
              <a:rPr lang="en-US" b="1" dirty="0" smtClean="0">
                <a:solidFill>
                  <a:srgbClr val="002060"/>
                </a:solidFill>
              </a:rPr>
              <a:t>do not support </a:t>
            </a:r>
            <a:r>
              <a:rPr lang="en-US" b="1" dirty="0" smtClean="0"/>
              <a:t>%f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    	</a:t>
            </a:r>
            <a:r>
              <a:rPr lang="en-US" b="1" dirty="0" smtClean="0"/>
              <a:t>char </a:t>
            </a:r>
            <a:r>
              <a:rPr lang="en-US" b="1" dirty="0" err="1" smtClean="0"/>
              <a:t>ch</a:t>
            </a:r>
            <a:r>
              <a:rPr lang="en-US" b="1" dirty="0" smtClean="0"/>
              <a:t>;</a:t>
            </a:r>
          </a:p>
          <a:p>
            <a:pPr lvl="2"/>
            <a:r>
              <a:rPr lang="en-US" b="1" dirty="0" smtClean="0"/>
              <a:t>      	</a:t>
            </a:r>
            <a:r>
              <a:rPr lang="en-US" b="1" dirty="0" err="1" smtClean="0"/>
              <a:t>ch</a:t>
            </a:r>
            <a:r>
              <a:rPr lang="en-US" b="1" dirty="0" smtClean="0"/>
              <a:t>=‘A’</a:t>
            </a: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    	</a:t>
            </a:r>
            <a:r>
              <a:rPr lang="en-US" b="1" dirty="0" err="1" smtClean="0">
                <a:solidFill>
                  <a:srgbClr val="0000CC"/>
                </a:solidFill>
              </a:rPr>
              <a:t>printf</a:t>
            </a:r>
            <a:r>
              <a:rPr lang="en-US" b="1" dirty="0" smtClean="0">
                <a:solidFill>
                  <a:srgbClr val="0000CC"/>
                </a:solidFill>
              </a:rPr>
              <a:t>(“%</a:t>
            </a:r>
            <a:r>
              <a:rPr lang="en-US" b="1" dirty="0" err="1" smtClean="0">
                <a:solidFill>
                  <a:srgbClr val="0000CC"/>
                </a:solidFill>
              </a:rPr>
              <a:t>d”,ch</a:t>
            </a:r>
            <a:r>
              <a:rPr lang="en-US" b="1" dirty="0" smtClean="0">
                <a:solidFill>
                  <a:srgbClr val="0000CC"/>
                </a:solidFill>
              </a:rPr>
              <a:t>);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    Ok, This will </a:t>
            </a:r>
            <a:r>
              <a:rPr lang="en-US" b="1" dirty="0" smtClean="0">
                <a:solidFill>
                  <a:srgbClr val="C00000"/>
                </a:solidFill>
              </a:rPr>
              <a:t>compile, run and </a:t>
            </a:r>
            <a:r>
              <a:rPr lang="en-US" b="1" dirty="0" smtClean="0">
                <a:solidFill>
                  <a:srgbClr val="FFFFFF"/>
                </a:solidFill>
              </a:rPr>
              <a:t>show </a:t>
            </a:r>
            <a:r>
              <a:rPr lang="en-US" b="1" dirty="0" smtClean="0">
                <a:solidFill>
                  <a:srgbClr val="FFFF00"/>
                </a:solidFill>
              </a:rPr>
              <a:t>65</a:t>
            </a:r>
            <a:r>
              <a:rPr lang="en-US" b="1" dirty="0" smtClean="0">
                <a:solidFill>
                  <a:srgbClr val="002060"/>
                </a:solidFill>
              </a:rPr>
              <a:t> which is the ASCII Code </a:t>
            </a:r>
            <a:r>
              <a:rPr lang="en-US" b="1" dirty="0" smtClean="0">
                <a:solidFill>
                  <a:srgbClr val="FFFFFF"/>
                </a:solidFill>
              </a:rPr>
              <a:t>of the </a:t>
            </a:r>
            <a:r>
              <a:rPr lang="en-US" b="1" dirty="0" smtClean="0"/>
              <a:t>character </a:t>
            </a:r>
          </a:p>
          <a:p>
            <a:pPr lvl="2"/>
            <a:r>
              <a:rPr lang="en-US" b="1" dirty="0" smtClean="0"/>
              <a:t>      constant  ‘A’.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To About Float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3786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00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n;</a:t>
            </a:r>
          </a:p>
          <a:p>
            <a:pPr lvl="2"/>
            <a:r>
              <a:rPr lang="en-US" b="1" dirty="0" smtClean="0">
                <a:solidFill>
                  <a:srgbClr val="FFFF00"/>
                </a:solidFill>
              </a:rPr>
              <a:t>      n=65;</a:t>
            </a:r>
          </a:p>
          <a:p>
            <a:pPr lvl="2"/>
            <a:r>
              <a:rPr lang="en-US" b="1" dirty="0" smtClean="0">
                <a:solidFill>
                  <a:srgbClr val="0000CC"/>
                </a:solidFill>
              </a:rPr>
              <a:t>      </a:t>
            </a:r>
            <a:r>
              <a:rPr lang="en-US" b="1" dirty="0" err="1" smtClean="0">
                <a:solidFill>
                  <a:srgbClr val="002060"/>
                </a:solidFill>
              </a:rPr>
              <a:t>printf</a:t>
            </a:r>
            <a:r>
              <a:rPr lang="en-US" b="1" dirty="0" smtClean="0">
                <a:solidFill>
                  <a:srgbClr val="002060"/>
                </a:solidFill>
              </a:rPr>
              <a:t>(“%</a:t>
            </a:r>
            <a:r>
              <a:rPr lang="en-US" b="1" dirty="0" err="1" smtClean="0">
                <a:solidFill>
                  <a:srgbClr val="002060"/>
                </a:solidFill>
              </a:rPr>
              <a:t>c”,n</a:t>
            </a:r>
            <a:r>
              <a:rPr lang="en-US" b="1" dirty="0" smtClean="0">
                <a:solidFill>
                  <a:srgbClr val="002060"/>
                </a:solidFill>
              </a:rPr>
              <a:t>);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    Ok, This will </a:t>
            </a:r>
            <a:r>
              <a:rPr lang="en-US" b="1" dirty="0" smtClean="0">
                <a:solidFill>
                  <a:srgbClr val="C00000"/>
                </a:solidFill>
              </a:rPr>
              <a:t>compile, 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      run and </a:t>
            </a:r>
            <a:r>
              <a:rPr lang="en-US" b="1" dirty="0" smtClean="0">
                <a:solidFill>
                  <a:srgbClr val="FFFF00"/>
                </a:solidFill>
              </a:rPr>
              <a:t>show A</a:t>
            </a:r>
            <a:r>
              <a:rPr lang="en-US" b="1" dirty="0" smtClean="0">
                <a:solidFill>
                  <a:srgbClr val="FFFFFF"/>
                </a:solidFill>
              </a:rPr>
              <a:t> which is</a:t>
            </a: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    the </a:t>
            </a:r>
            <a:r>
              <a:rPr lang="en-US" b="1" dirty="0" smtClean="0">
                <a:solidFill>
                  <a:srgbClr val="0000CC"/>
                </a:solidFill>
              </a:rPr>
              <a:t>Character constant </a:t>
            </a: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    </a:t>
            </a:r>
            <a:r>
              <a:rPr lang="en-US" b="1" dirty="0" err="1" smtClean="0">
                <a:solidFill>
                  <a:srgbClr val="FFFFFF"/>
                </a:solidFill>
              </a:rPr>
              <a:t>fo</a:t>
            </a:r>
            <a:r>
              <a:rPr lang="en-US" b="1" dirty="0" smtClean="0">
                <a:solidFill>
                  <a:srgbClr val="FFFFFF"/>
                </a:solidFill>
              </a:rPr>
              <a:t> the </a:t>
            </a:r>
            <a:r>
              <a:rPr lang="en-US" b="1" dirty="0" smtClean="0">
                <a:solidFill>
                  <a:srgbClr val="002060"/>
                </a:solidFill>
              </a:rPr>
              <a:t>ASCII CODE 65.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1934" y="1146941"/>
            <a:ext cx="4500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00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n;</a:t>
            </a:r>
          </a:p>
          <a:p>
            <a:pPr lvl="2"/>
            <a:r>
              <a:rPr lang="en-US" b="1" dirty="0" smtClean="0">
                <a:solidFill>
                  <a:srgbClr val="FFFF00"/>
                </a:solidFill>
              </a:rPr>
              <a:t>      n=65;</a:t>
            </a:r>
          </a:p>
          <a:p>
            <a:pPr lvl="2"/>
            <a:r>
              <a:rPr lang="en-US" b="1" dirty="0" smtClean="0">
                <a:solidFill>
                  <a:srgbClr val="FFFF00"/>
                </a:solidFill>
              </a:rPr>
              <a:t>      </a:t>
            </a:r>
            <a:r>
              <a:rPr lang="en-US" b="1" dirty="0" err="1" smtClean="0">
                <a:solidFill>
                  <a:srgbClr val="002060"/>
                </a:solidFill>
              </a:rPr>
              <a:t>printf</a:t>
            </a:r>
            <a:r>
              <a:rPr lang="en-US" b="1" dirty="0" smtClean="0">
                <a:solidFill>
                  <a:srgbClr val="002060"/>
                </a:solidFill>
              </a:rPr>
              <a:t>(“%</a:t>
            </a:r>
            <a:r>
              <a:rPr lang="en-US" b="1" dirty="0" err="1" smtClean="0">
                <a:solidFill>
                  <a:srgbClr val="002060"/>
                </a:solidFill>
              </a:rPr>
              <a:t>f”,n</a:t>
            </a:r>
            <a:r>
              <a:rPr lang="en-US" b="1" dirty="0" smtClean="0">
                <a:solidFill>
                  <a:srgbClr val="002060"/>
                </a:solidFill>
              </a:rPr>
              <a:t>);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    Ok, This will </a:t>
            </a:r>
            <a:r>
              <a:rPr lang="en-US" b="1" dirty="0" smtClean="0">
                <a:solidFill>
                  <a:srgbClr val="002060"/>
                </a:solidFill>
              </a:rPr>
              <a:t>compile,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      run</a:t>
            </a:r>
            <a:r>
              <a:rPr lang="en-US" b="1" dirty="0" smtClean="0">
                <a:solidFill>
                  <a:srgbClr val="FFFFFF"/>
                </a:solidFill>
              </a:rPr>
              <a:t> but the </a:t>
            </a:r>
            <a:r>
              <a:rPr lang="en-US" b="1" dirty="0" smtClean="0">
                <a:solidFill>
                  <a:srgbClr val="0000CC"/>
                </a:solidFill>
              </a:rPr>
              <a:t>answer will not be </a:t>
            </a:r>
          </a:p>
          <a:p>
            <a:pPr lvl="2"/>
            <a:r>
              <a:rPr lang="en-US" b="1" dirty="0" smtClean="0">
                <a:solidFill>
                  <a:srgbClr val="0000CC"/>
                </a:solidFill>
              </a:rPr>
              <a:t>      65.0</a:t>
            </a:r>
            <a:r>
              <a:rPr lang="en-US" b="1" dirty="0" smtClean="0">
                <a:solidFill>
                  <a:srgbClr val="FFFFFF"/>
                </a:solidFill>
              </a:rPr>
              <a:t> or any other sensible </a:t>
            </a: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    number. </a:t>
            </a:r>
            <a:r>
              <a:rPr lang="en-US" b="1" dirty="0" smtClean="0">
                <a:solidFill>
                  <a:srgbClr val="C00000"/>
                </a:solidFill>
              </a:rPr>
              <a:t>Rather it will be </a:t>
            </a:r>
            <a:r>
              <a:rPr lang="en-US" b="1" dirty="0" smtClean="0">
                <a:solidFill>
                  <a:srgbClr val="002060"/>
                </a:solidFill>
              </a:rPr>
              <a:t>some 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      absurd value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To About Float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10.   The </a:t>
            </a:r>
            <a:r>
              <a:rPr lang="en-US" b="1" dirty="0" smtClean="0">
                <a:solidFill>
                  <a:srgbClr val="C00000"/>
                </a:solidFill>
              </a:rPr>
              <a:t>float data </a:t>
            </a:r>
            <a:r>
              <a:rPr lang="en-US" b="1" dirty="0" smtClean="0">
                <a:solidFill>
                  <a:srgbClr val="FFFFFF"/>
                </a:solidFill>
              </a:rPr>
              <a:t>type also does not support </a:t>
            </a:r>
            <a:r>
              <a:rPr lang="en-US" b="1" dirty="0" smtClean="0">
                <a:solidFill>
                  <a:srgbClr val="0000CC"/>
                </a:solidFill>
              </a:rPr>
              <a:t>MODIFIERS LIKE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signed</a:t>
            </a:r>
            <a:r>
              <a:rPr lang="en-US" b="1" dirty="0" smtClean="0">
                <a:solidFill>
                  <a:srgbClr val="FFFFFF"/>
                </a:solidFill>
              </a:rPr>
              <a:t> and </a:t>
            </a:r>
            <a:r>
              <a:rPr lang="en-US" b="1" dirty="0" smtClean="0">
                <a:solidFill>
                  <a:srgbClr val="FFFF00"/>
                </a:solidFill>
              </a:rPr>
              <a:t>unsigned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      Why </a:t>
            </a:r>
            <a:r>
              <a:rPr lang="en-US" b="1" dirty="0" smtClean="0">
                <a:solidFill>
                  <a:srgbClr val="C00000"/>
                </a:solidFill>
              </a:rPr>
              <a:t>signed and unsigned </a:t>
            </a:r>
            <a:r>
              <a:rPr lang="en-US" b="1" dirty="0" smtClean="0">
                <a:solidFill>
                  <a:srgbClr val="FFFFFF"/>
                </a:solidFill>
              </a:rPr>
              <a:t>are called as </a:t>
            </a:r>
            <a:r>
              <a:rPr lang="en-US" b="1" dirty="0" smtClean="0"/>
              <a:t>MODIFIERS ?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       	</a:t>
            </a: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b="1" dirty="0" smtClean="0">
                <a:solidFill>
                  <a:srgbClr val="002060"/>
                </a:solidFill>
              </a:rPr>
              <a:t>  a;</a:t>
            </a:r>
            <a:r>
              <a:rPr lang="en-US" b="1" dirty="0" smtClean="0">
                <a:solidFill>
                  <a:srgbClr val="FFFFFF"/>
                </a:solidFill>
              </a:rPr>
              <a:t> ----------------------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FF00"/>
                </a:solidFill>
              </a:rPr>
              <a:t>Range  :  -32768 to 32767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>
                <a:solidFill>
                  <a:srgbClr val="002060"/>
                </a:solidFill>
              </a:rPr>
              <a:t>unsigned 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b="1" dirty="0" smtClean="0">
                <a:solidFill>
                  <a:srgbClr val="002060"/>
                </a:solidFill>
              </a:rPr>
              <a:t>  a;</a:t>
            </a:r>
            <a:r>
              <a:rPr lang="en-US" b="1" dirty="0" smtClean="0">
                <a:solidFill>
                  <a:srgbClr val="FFFFFF"/>
                </a:solidFill>
              </a:rPr>
              <a:t>---------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R</a:t>
            </a:r>
            <a:r>
              <a:rPr lang="en-US" b="1" dirty="0" smtClean="0">
                <a:solidFill>
                  <a:srgbClr val="FFFF00"/>
                </a:solidFill>
              </a:rPr>
              <a:t>ange  :  0 to 65535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     Just by using the </a:t>
            </a:r>
            <a:r>
              <a:rPr lang="en-US" b="1" dirty="0" smtClean="0">
                <a:solidFill>
                  <a:srgbClr val="0000CC"/>
                </a:solidFill>
              </a:rPr>
              <a:t>keyword unsigned</a:t>
            </a:r>
            <a:r>
              <a:rPr lang="en-US" b="1" dirty="0" smtClean="0">
                <a:solidFill>
                  <a:srgbClr val="FFFFFF"/>
                </a:solidFill>
              </a:rPr>
              <a:t>, then </a:t>
            </a:r>
            <a:r>
              <a:rPr lang="en-US" b="1" dirty="0" smtClean="0">
                <a:solidFill>
                  <a:srgbClr val="002060"/>
                </a:solidFill>
              </a:rPr>
              <a:t>range got MODIFIED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1714494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2571750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171449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260589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1857370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ASCII Range of ASCII values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2786064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92D050"/>
                </a:solidFill>
              </a:rPr>
              <a:t>The float Data Type</a:t>
            </a:r>
            <a:endParaRPr lang="en-US" sz="2000" b="1" dirty="0" smtClean="0">
              <a:solidFill>
                <a:srgbClr val="92D050"/>
              </a:solidFill>
              <a:latin typeface="+mj-lt"/>
              <a:cs typeface="Georgia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57554" y="3500444"/>
            <a:ext cx="5256584" cy="720002"/>
            <a:chOff x="3131840" y="1491629"/>
            <a:chExt cx="5256584" cy="576065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351799" y="353458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3344" y="368415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7030A0"/>
                </a:solidFill>
                <a:latin typeface="+mj-lt"/>
                <a:cs typeface="Georgia"/>
              </a:rPr>
              <a:t>Important Points to About Float Data Type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  <p:bldP spid="23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11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ASCII Range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 ASCII Range : </a:t>
            </a:r>
            <a:r>
              <a:rPr lang="en-US" sz="2000" b="1" dirty="0" smtClean="0">
                <a:solidFill>
                  <a:srgbClr val="C00000"/>
                </a:solidFill>
              </a:rPr>
              <a:t>0 to 127	</a:t>
            </a:r>
            <a:r>
              <a:rPr lang="en-US" sz="2000" b="1" dirty="0" smtClean="0">
                <a:solidFill>
                  <a:srgbClr val="FFFF00"/>
                </a:solidFill>
              </a:rPr>
              <a:t>	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71604" y="1643056"/>
          <a:ext cx="4143404" cy="32147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1702"/>
                <a:gridCol w="2071702"/>
              </a:tblGrid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ASCII</a:t>
                      </a:r>
                      <a:endParaRPr lang="en-US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‘0’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‘2’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‘3’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‘9’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ight Bracket 15"/>
          <p:cNvSpPr/>
          <p:nvPr/>
        </p:nvSpPr>
        <p:spPr>
          <a:xfrm>
            <a:off x="4929190" y="2214560"/>
            <a:ext cx="428628" cy="2500330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rot="10800000" flipH="1">
            <a:off x="5357818" y="3429007"/>
            <a:ext cx="1357322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5008" y="3214692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ASCII of Number</a:t>
            </a:r>
            <a:r>
              <a:rPr lang="en-US" sz="2000" b="1" dirty="0" smtClean="0">
                <a:solidFill>
                  <a:srgbClr val="FFFF00"/>
                </a:solidFill>
              </a:rPr>
              <a:t>		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ASCII Range of ASCII Values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00298" y="11429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ASCII Range : </a:t>
            </a:r>
            <a:r>
              <a:rPr lang="en-US" sz="2000" b="1" dirty="0" smtClean="0">
                <a:solidFill>
                  <a:srgbClr val="C00000"/>
                </a:solidFill>
              </a:rPr>
              <a:t>0 to 127</a:t>
            </a:r>
            <a:r>
              <a:rPr lang="en-US" sz="2000" b="1" dirty="0" smtClean="0">
                <a:solidFill>
                  <a:srgbClr val="FFFF00"/>
                </a:solidFill>
              </a:rPr>
              <a:t>		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4392611" y="1820857"/>
            <a:ext cx="500066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28728" y="2071684"/>
            <a:ext cx="6357982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072332" y="242808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072596" y="242808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5430050" y="242808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7430314" y="242808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406" y="2797922"/>
            <a:ext cx="26432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C00000"/>
                </a:solidFill>
              </a:rPr>
              <a:t>65 to 90</a:t>
            </a:r>
          </a:p>
          <a:p>
            <a:pPr lvl="2"/>
            <a:r>
              <a:rPr lang="en-US" sz="2000" b="1" dirty="0" smtClean="0">
                <a:solidFill>
                  <a:srgbClr val="0000CC"/>
                </a:solidFill>
              </a:rPr>
              <a:t>Capital Letter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Of </a:t>
            </a:r>
            <a:r>
              <a:rPr lang="en-US" sz="2000" b="1" dirty="0" smtClean="0"/>
              <a:t>Alphabets</a:t>
            </a:r>
            <a:r>
              <a:rPr lang="en-US" sz="2000" b="1" dirty="0" smtClean="0">
                <a:solidFill>
                  <a:srgbClr val="FFFF00"/>
                </a:solidFill>
              </a:rPr>
              <a:t>	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28794" y="2786064"/>
            <a:ext cx="26432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C00000"/>
                </a:solidFill>
              </a:rPr>
              <a:t>97 to 122</a:t>
            </a:r>
          </a:p>
          <a:p>
            <a:pPr lvl="2"/>
            <a:r>
              <a:rPr lang="en-US" sz="2000" b="1" dirty="0" smtClean="0">
                <a:solidFill>
                  <a:srgbClr val="0000CC"/>
                </a:solidFill>
              </a:rPr>
              <a:t>Small Letter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Of </a:t>
            </a:r>
            <a:r>
              <a:rPr lang="en-US" sz="2000" b="1" dirty="0" smtClean="0"/>
              <a:t>Alphabets</a:t>
            </a:r>
            <a:r>
              <a:rPr lang="en-US" sz="2000" b="1" dirty="0" smtClean="0">
                <a:solidFill>
                  <a:srgbClr val="FFFF00"/>
                </a:solidFill>
              </a:rPr>
              <a:t>		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86248" y="2786064"/>
            <a:ext cx="2643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C00000"/>
                </a:solidFill>
              </a:rPr>
              <a:t>48 to 57</a:t>
            </a:r>
          </a:p>
          <a:p>
            <a:pPr lvl="2"/>
            <a:r>
              <a:rPr lang="en-US" sz="2000" b="1" dirty="0" smtClean="0"/>
              <a:t>Number(0-9)</a:t>
            </a:r>
            <a:r>
              <a:rPr lang="en-US" sz="2000" b="1" dirty="0" smtClean="0">
                <a:solidFill>
                  <a:srgbClr val="FFFF00"/>
                </a:solidFill>
              </a:rPr>
              <a:t>		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57950" y="2786064"/>
            <a:ext cx="2643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0000CC"/>
                </a:solidFill>
              </a:rPr>
              <a:t>Special </a:t>
            </a:r>
          </a:p>
          <a:p>
            <a:pPr lvl="2"/>
            <a:r>
              <a:rPr lang="en-US" sz="2000" b="1" dirty="0" smtClean="0"/>
              <a:t>Character</a:t>
            </a:r>
            <a:r>
              <a:rPr lang="en-US" sz="2000" b="1" dirty="0" smtClean="0">
                <a:solidFill>
                  <a:srgbClr val="FFFF00"/>
                </a:solidFill>
              </a:rPr>
              <a:t>		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32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ASCII Range of ASCII Values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Predict the output </a:t>
            </a:r>
            <a:endParaRPr lang="en-US" sz="2000" b="1" baseline="30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00100" y="1714494"/>
            <a:ext cx="2928958" cy="300039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100" y="1714494"/>
            <a:ext cx="2928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stdio.h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#include&lt;</a:t>
            </a:r>
            <a:r>
              <a:rPr lang="en-US" sz="2000" dirty="0" err="1" smtClean="0">
                <a:solidFill>
                  <a:schemeClr val="bg1"/>
                </a:solidFill>
              </a:rPr>
              <a:t>conio.h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{                      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char </a:t>
            </a:r>
            <a:r>
              <a:rPr lang="en-US" sz="2000" dirty="0" err="1" smtClean="0">
                <a:solidFill>
                  <a:schemeClr val="bg1"/>
                </a:solidFill>
              </a:rPr>
              <a:t>ch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</a:rPr>
              <a:t>ch</a:t>
            </a:r>
            <a:r>
              <a:rPr lang="en-US" sz="2000" dirty="0" smtClean="0">
                <a:solidFill>
                  <a:schemeClr val="bg1"/>
                </a:solidFill>
              </a:rPr>
              <a:t>=‘A’;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</a:rPr>
              <a:t>(“%c %</a:t>
            </a:r>
            <a:r>
              <a:rPr lang="en-US" sz="2000" dirty="0" err="1" smtClean="0">
                <a:solidFill>
                  <a:schemeClr val="bg1"/>
                </a:solidFill>
              </a:rPr>
              <a:t>d”,ch,ch</a:t>
            </a:r>
            <a:r>
              <a:rPr lang="en-US" sz="20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</a:rPr>
              <a:t>getch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86248" y="2000246"/>
            <a:ext cx="1428760" cy="11430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86249" y="2000246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  65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29124" y="1643056"/>
            <a:ext cx="1258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OUTPUT: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00760" y="1714494"/>
            <a:ext cx="2928958" cy="300039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00760" y="1714494"/>
            <a:ext cx="2928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stdio.h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conio.h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{                      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char </a:t>
            </a:r>
            <a:r>
              <a:rPr lang="en-US" sz="2000" dirty="0" err="1" smtClean="0">
                <a:solidFill>
                  <a:schemeClr val="bg1"/>
                </a:solidFill>
              </a:rPr>
              <a:t>ch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</a:rPr>
              <a:t>ch</a:t>
            </a:r>
            <a:r>
              <a:rPr lang="en-US" sz="2000" dirty="0" smtClean="0">
                <a:solidFill>
                  <a:schemeClr val="bg1"/>
                </a:solidFill>
              </a:rPr>
              <a:t>=65;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</a:rPr>
              <a:t>(“%c %</a:t>
            </a:r>
            <a:r>
              <a:rPr lang="en-US" sz="2000" dirty="0" err="1" smtClean="0">
                <a:solidFill>
                  <a:schemeClr val="bg1"/>
                </a:solidFill>
              </a:rPr>
              <a:t>d</a:t>
            </a:r>
            <a:r>
              <a:rPr lang="en-US" sz="2000" err="1" smtClean="0">
                <a:solidFill>
                  <a:schemeClr val="bg1"/>
                </a:solidFill>
              </a:rPr>
              <a:t>”,</a:t>
            </a:r>
            <a:r>
              <a:rPr lang="en-US" sz="2000" smtClean="0">
                <a:solidFill>
                  <a:schemeClr val="bg1"/>
                </a:solidFill>
              </a:rPr>
              <a:t>ch,ch);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</a:rPr>
              <a:t>getch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 </a:t>
            </a:r>
          </a:p>
        </p:txBody>
      </p:sp>
      <p:cxnSp>
        <p:nvCxnSpPr>
          <p:cNvPr id="44" name="Straight Connector 43"/>
          <p:cNvCxnSpPr>
            <a:stCxn id="8" idx="3"/>
          </p:cNvCxnSpPr>
          <p:nvPr/>
        </p:nvCxnSpPr>
        <p:spPr>
          <a:xfrm>
            <a:off x="3929058" y="3145655"/>
            <a:ext cx="1143008" cy="6405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1"/>
          </p:cNvCxnSpPr>
          <p:nvPr/>
        </p:nvCxnSpPr>
        <p:spPr>
          <a:xfrm rot="10800000" flipV="1">
            <a:off x="5072066" y="3145654"/>
            <a:ext cx="928694" cy="6405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14810" y="3786196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CC"/>
                </a:solidFill>
              </a:rPr>
              <a:t>Both are </a:t>
            </a:r>
          </a:p>
          <a:p>
            <a:pPr algn="ctr"/>
            <a:r>
              <a:rPr lang="en-US" sz="2000" b="1" dirty="0" smtClean="0">
                <a:solidFill>
                  <a:srgbClr val="0000CC"/>
                </a:solidFill>
              </a:rPr>
              <a:t>Exactly Same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/>
      <p:bldP spid="17" grpId="0"/>
      <p:bldP spid="40" grpId="0" animBg="1"/>
      <p:bldP spid="42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ASCII Range of ASCII Values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What is the </a:t>
            </a:r>
            <a:r>
              <a:rPr lang="en-US" sz="2000" b="1" dirty="0" smtClean="0">
                <a:solidFill>
                  <a:srgbClr val="0000CC"/>
                </a:solidFill>
              </a:rPr>
              <a:t>range of ASCII values ?</a:t>
            </a:r>
          </a:p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There </a:t>
            </a:r>
            <a:r>
              <a:rPr lang="en-US" sz="2000" b="1" dirty="0" smtClean="0">
                <a:solidFill>
                  <a:srgbClr val="C00000"/>
                </a:solidFill>
              </a:rPr>
              <a:t>are 2 ranges of ASCII :</a:t>
            </a:r>
          </a:p>
          <a:p>
            <a:pPr lvl="2">
              <a:buFont typeface="Arial" pitchFamily="34" charset="0"/>
              <a:buChar char="•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Arial" pitchFamily="34" charset="0"/>
              <a:buChar char="•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marL="1828800" lvl="3" indent="-457200">
              <a:buAutoNum type="arabicPeriod"/>
            </a:pPr>
            <a:r>
              <a:rPr lang="en-US" sz="2000" b="1" dirty="0" smtClean="0">
                <a:solidFill>
                  <a:srgbClr val="0000CC"/>
                </a:solidFill>
              </a:rPr>
              <a:t>0    to     127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/>
              <a:t>(Standard ASCII)</a:t>
            </a:r>
          </a:p>
          <a:p>
            <a:pPr marL="1371600" lvl="2" indent="-457200"/>
            <a:r>
              <a:rPr lang="en-US" sz="2000" b="1" dirty="0" smtClean="0">
                <a:solidFill>
                  <a:srgbClr val="FFFF00"/>
                </a:solidFill>
              </a:rPr>
              <a:t>	</a:t>
            </a:r>
          </a:p>
          <a:p>
            <a:pPr marL="1371600" lvl="2" indent="-457200"/>
            <a:r>
              <a:rPr lang="en-US" sz="2000" b="1" dirty="0" smtClean="0">
                <a:solidFill>
                  <a:srgbClr val="FFFF00"/>
                </a:solidFill>
              </a:rPr>
              <a:t>	This range represents the </a:t>
            </a:r>
            <a:r>
              <a:rPr lang="en-US" sz="2000" b="1" dirty="0" smtClean="0">
                <a:solidFill>
                  <a:srgbClr val="C00000"/>
                </a:solidFill>
              </a:rPr>
              <a:t>ASCII </a:t>
            </a:r>
            <a:r>
              <a:rPr lang="en-US" sz="2000" b="1" dirty="0" smtClean="0">
                <a:solidFill>
                  <a:srgbClr val="FFFF00"/>
                </a:solidFill>
              </a:rPr>
              <a:t>of those </a:t>
            </a:r>
            <a:r>
              <a:rPr lang="en-US" sz="2000" b="1" dirty="0" smtClean="0">
                <a:solidFill>
                  <a:srgbClr val="0000CC"/>
                </a:solidFill>
              </a:rPr>
              <a:t>characters</a:t>
            </a:r>
            <a:r>
              <a:rPr lang="en-US" sz="2000" b="1" dirty="0" smtClean="0">
                <a:solidFill>
                  <a:srgbClr val="FFFF00"/>
                </a:solidFill>
              </a:rPr>
              <a:t>/</a:t>
            </a:r>
            <a:r>
              <a:rPr lang="en-US" sz="2000" b="1" dirty="0" smtClean="0"/>
              <a:t>symbols</a:t>
            </a:r>
            <a:r>
              <a:rPr lang="en-US" sz="2000" b="1" dirty="0" smtClean="0">
                <a:solidFill>
                  <a:srgbClr val="FFFF00"/>
                </a:solidFill>
              </a:rPr>
              <a:t>/</a:t>
            </a:r>
            <a:r>
              <a:rPr lang="en-US" sz="2000" b="1" dirty="0" smtClean="0">
                <a:solidFill>
                  <a:srgbClr val="C00000"/>
                </a:solidFill>
              </a:rPr>
              <a:t>digits</a:t>
            </a:r>
          </a:p>
          <a:p>
            <a:pPr marL="1371600" lvl="2" indent="-457200"/>
            <a:r>
              <a:rPr lang="en-US" sz="2000" b="1" dirty="0" smtClean="0">
                <a:solidFill>
                  <a:srgbClr val="FFFF00"/>
                </a:solidFill>
              </a:rPr>
              <a:t> 	which are present one </a:t>
            </a:r>
            <a:r>
              <a:rPr lang="en-US" sz="2000" b="1" dirty="0" smtClean="0">
                <a:solidFill>
                  <a:srgbClr val="002060"/>
                </a:solidFill>
              </a:rPr>
              <a:t>standard keyboard</a:t>
            </a:r>
            <a:r>
              <a:rPr lang="en-US" sz="2000" b="1" dirty="0" smtClean="0">
                <a:solidFill>
                  <a:srgbClr val="FFFF00"/>
                </a:solidFill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ASCII Range of ASCII Values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2.     </a:t>
            </a:r>
            <a:r>
              <a:rPr lang="en-US" sz="2000" b="1" dirty="0" smtClean="0">
                <a:solidFill>
                  <a:srgbClr val="C00000"/>
                </a:solidFill>
              </a:rPr>
              <a:t>128    to    255 </a:t>
            </a:r>
            <a:r>
              <a:rPr lang="en-US" sz="2000" b="1" dirty="0" smtClean="0">
                <a:solidFill>
                  <a:srgbClr val="0000CC"/>
                </a:solidFill>
              </a:rPr>
              <a:t>(Extended ASCII)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These are </a:t>
            </a:r>
            <a:r>
              <a:rPr lang="en-US" sz="2000" b="1" dirty="0" smtClean="0">
                <a:solidFill>
                  <a:srgbClr val="C00000"/>
                </a:solidFill>
              </a:rPr>
              <a:t>ASCII</a:t>
            </a:r>
            <a:r>
              <a:rPr lang="en-US" sz="2000" b="1" dirty="0" smtClean="0">
                <a:solidFill>
                  <a:srgbClr val="FFFF00"/>
                </a:solidFill>
              </a:rPr>
              <a:t> of those symbols which are </a:t>
            </a:r>
            <a:r>
              <a:rPr lang="en-US" sz="2000" b="1" dirty="0" smtClean="0">
                <a:solidFill>
                  <a:srgbClr val="0000CC"/>
                </a:solidFill>
              </a:rPr>
              <a:t>normally not present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on a </a:t>
            </a:r>
            <a:r>
              <a:rPr lang="en-US" sz="2000" b="1" dirty="0" smtClean="0">
                <a:solidFill>
                  <a:srgbClr val="002060"/>
                </a:solidFill>
              </a:rPr>
              <a:t>STANDARD keyboard   </a:t>
            </a:r>
            <a:r>
              <a:rPr lang="en-US" sz="2000" b="1" dirty="0" smtClean="0">
                <a:solidFill>
                  <a:srgbClr val="FFFF00"/>
                </a:solidFill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1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Can you write a program which </a:t>
            </a:r>
            <a:r>
              <a:rPr lang="en-US" sz="2000" b="1" dirty="0" smtClean="0">
                <a:solidFill>
                  <a:srgbClr val="C00000"/>
                </a:solidFill>
              </a:rPr>
              <a:t>displays</a:t>
            </a:r>
            <a:r>
              <a:rPr lang="en-US" sz="2000" b="1" dirty="0" smtClean="0">
                <a:solidFill>
                  <a:srgbClr val="FFFF00"/>
                </a:solidFill>
              </a:rPr>
              <a:t> the symbol of </a:t>
            </a:r>
            <a:r>
              <a:rPr lang="en-US" sz="2000" b="1" dirty="0" smtClean="0">
                <a:solidFill>
                  <a:srgbClr val="0000CC"/>
                </a:solidFill>
              </a:rPr>
              <a:t>under root 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on screen ?	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4678" y="2000246"/>
            <a:ext cx="5929322" cy="300039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4678" y="2000246"/>
            <a:ext cx="5357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stdio.h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conio.h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unsigned char </a:t>
            </a:r>
            <a:r>
              <a:rPr lang="en-US" sz="2000" dirty="0" err="1" smtClean="0">
                <a:solidFill>
                  <a:schemeClr val="bg1"/>
                </a:solidFill>
              </a:rPr>
              <a:t>ch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</a:t>
            </a:r>
            <a:r>
              <a:rPr lang="en-US" sz="2000" dirty="0" err="1" smtClean="0">
                <a:solidFill>
                  <a:schemeClr val="bg1"/>
                </a:solidFill>
              </a:rPr>
              <a:t>ch</a:t>
            </a:r>
            <a:r>
              <a:rPr lang="en-US" sz="2000" dirty="0" smtClean="0">
                <a:solidFill>
                  <a:schemeClr val="bg1"/>
                </a:solidFill>
              </a:rPr>
              <a:t>=251;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</a:rPr>
              <a:t>(“Symbol is %c\</a:t>
            </a:r>
            <a:r>
              <a:rPr lang="en-US" sz="2000" dirty="0" err="1" smtClean="0">
                <a:solidFill>
                  <a:schemeClr val="bg1"/>
                </a:solidFill>
              </a:rPr>
              <a:t>nIts</a:t>
            </a:r>
            <a:r>
              <a:rPr lang="en-US" sz="2000" dirty="0" smtClean="0">
                <a:solidFill>
                  <a:schemeClr val="bg1"/>
                </a:solidFill>
              </a:rPr>
              <a:t> ASCII is %</a:t>
            </a:r>
            <a:r>
              <a:rPr lang="en-US" sz="2000" dirty="0" err="1" smtClean="0">
                <a:solidFill>
                  <a:schemeClr val="bg1"/>
                </a:solidFill>
              </a:rPr>
              <a:t>d”,ch,ch</a:t>
            </a:r>
            <a:r>
              <a:rPr lang="en-US" sz="20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</a:rPr>
              <a:t>getch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8794" y="2000246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Solution :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Can you write a program which </a:t>
            </a:r>
            <a:r>
              <a:rPr lang="en-US" sz="2000" b="1" dirty="0" smtClean="0">
                <a:solidFill>
                  <a:srgbClr val="C00000"/>
                </a:solidFill>
              </a:rPr>
              <a:t>displays </a:t>
            </a:r>
            <a:r>
              <a:rPr lang="en-US" sz="2000" b="1" dirty="0" smtClean="0">
                <a:solidFill>
                  <a:srgbClr val="FFFF00"/>
                </a:solidFill>
              </a:rPr>
              <a:t>the symbol of </a:t>
            </a:r>
            <a:r>
              <a:rPr lang="en-US" sz="2000" b="1" dirty="0" smtClean="0">
                <a:solidFill>
                  <a:srgbClr val="0000CC"/>
                </a:solidFill>
              </a:rPr>
              <a:t>@</a:t>
            </a:r>
            <a:r>
              <a:rPr lang="en-US" sz="2000" b="1" dirty="0" smtClean="0">
                <a:solidFill>
                  <a:srgbClr val="FFFF00"/>
                </a:solidFill>
              </a:rPr>
              <a:t> on screen ?	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4678" y="2000246"/>
            <a:ext cx="5929322" cy="300039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4678" y="2000246"/>
            <a:ext cx="5357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stdio.h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conio.h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char </a:t>
            </a:r>
            <a:r>
              <a:rPr lang="en-US" sz="2000" dirty="0" err="1" smtClean="0">
                <a:solidFill>
                  <a:schemeClr val="bg1"/>
                </a:solidFill>
              </a:rPr>
              <a:t>ch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</a:t>
            </a:r>
            <a:r>
              <a:rPr lang="en-US" sz="2000" dirty="0" err="1" smtClean="0">
                <a:solidFill>
                  <a:schemeClr val="bg1"/>
                </a:solidFill>
              </a:rPr>
              <a:t>ch</a:t>
            </a:r>
            <a:r>
              <a:rPr lang="en-US" sz="2000" dirty="0" smtClean="0">
                <a:solidFill>
                  <a:schemeClr val="bg1"/>
                </a:solidFill>
              </a:rPr>
              <a:t>=‘@’;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</a:rPr>
              <a:t>(“Symbol is %c\</a:t>
            </a:r>
            <a:r>
              <a:rPr lang="en-US" sz="2000" dirty="0" err="1" smtClean="0">
                <a:solidFill>
                  <a:schemeClr val="bg1"/>
                </a:solidFill>
              </a:rPr>
              <a:t>nIts</a:t>
            </a:r>
            <a:r>
              <a:rPr lang="en-US" sz="2000" dirty="0" smtClean="0">
                <a:solidFill>
                  <a:schemeClr val="bg1"/>
                </a:solidFill>
              </a:rPr>
              <a:t> ASCII is %</a:t>
            </a:r>
            <a:r>
              <a:rPr lang="en-US" sz="2000" dirty="0" err="1" smtClean="0">
                <a:solidFill>
                  <a:schemeClr val="bg1"/>
                </a:solidFill>
              </a:rPr>
              <a:t>d”,ch,ch</a:t>
            </a:r>
            <a:r>
              <a:rPr lang="en-US" sz="20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</a:rPr>
              <a:t>getch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8794" y="2000246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Solution :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27218</TotalTime>
  <Words>732</Words>
  <Application>Microsoft Office PowerPoint</Application>
  <PresentationFormat>On-screen Show (16:9)</PresentationFormat>
  <Paragraphs>268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Contents Slide Master</vt:lpstr>
      <vt:lpstr>Section Break Slide Master</vt:lpstr>
      <vt:lpstr>Office Theme</vt:lpstr>
      <vt:lpstr>Slide 1</vt:lpstr>
      <vt:lpstr>Today’s Agenda</vt:lpstr>
      <vt:lpstr>ASCII Range</vt:lpstr>
      <vt:lpstr>ASCII Range of ASCII Values</vt:lpstr>
      <vt:lpstr>ASCII Range of ASCII Values</vt:lpstr>
      <vt:lpstr>ASCII Range of ASCII Values</vt:lpstr>
      <vt:lpstr>ASCII Range of ASCII Values</vt:lpstr>
      <vt:lpstr>Exercise 1</vt:lpstr>
      <vt:lpstr>Exercise 2</vt:lpstr>
      <vt:lpstr>The float Data Type</vt:lpstr>
      <vt:lpstr>The float Data Type</vt:lpstr>
      <vt:lpstr>Important Points To About Float</vt:lpstr>
      <vt:lpstr>Important Points To About Float</vt:lpstr>
      <vt:lpstr>Important Points To About Float</vt:lpstr>
      <vt:lpstr>Important Points To About Float</vt:lpstr>
      <vt:lpstr>The float Data Type</vt:lpstr>
      <vt:lpstr>Important Points To About Float</vt:lpstr>
      <vt:lpstr>Important Points To About Float</vt:lpstr>
      <vt:lpstr>Important Points To About Float</vt:lpstr>
      <vt:lpstr>End of Lecture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908</cp:revision>
  <dcterms:created xsi:type="dcterms:W3CDTF">2016-12-05T23:26:54Z</dcterms:created>
  <dcterms:modified xsi:type="dcterms:W3CDTF">2021-02-04T15:52:35Z</dcterms:modified>
</cp:coreProperties>
</file>