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9" r:id="rId6"/>
    <p:sldId id="456" r:id="rId7"/>
    <p:sldId id="450" r:id="rId8"/>
    <p:sldId id="451" r:id="rId9"/>
    <p:sldId id="452" r:id="rId10"/>
    <p:sldId id="453" r:id="rId11"/>
    <p:sldId id="457" r:id="rId12"/>
    <p:sldId id="458" r:id="rId13"/>
    <p:sldId id="454" r:id="rId14"/>
    <p:sldId id="459" r:id="rId15"/>
    <p:sldId id="35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A40D"/>
    <a:srgbClr val="FFFFFF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24" autoAdjust="0"/>
  </p:normalViewPr>
  <p:slideViewPr>
    <p:cSldViewPr>
      <p:cViewPr>
        <p:scale>
          <a:sx n="90" d="100"/>
          <a:sy n="90" d="100"/>
        </p:scale>
        <p:origin x="-942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Arithmetic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The </a:t>
            </a:r>
            <a:r>
              <a:rPr lang="en-US" b="1" dirty="0" smtClean="0">
                <a:solidFill>
                  <a:srgbClr val="0000CC"/>
                </a:solidFill>
              </a:rPr>
              <a:t>reason for this behavior </a:t>
            </a:r>
            <a:r>
              <a:rPr lang="en-US" b="1" dirty="0" smtClean="0">
                <a:solidFill>
                  <a:srgbClr val="FFFFFF"/>
                </a:solidFill>
              </a:rPr>
              <a:t>is that in </a:t>
            </a:r>
            <a:r>
              <a:rPr lang="en-US" b="1" dirty="0" smtClean="0"/>
              <a:t>C/C++/Java</a:t>
            </a:r>
            <a:r>
              <a:rPr lang="en-US" b="1" dirty="0" smtClean="0">
                <a:solidFill>
                  <a:srgbClr val="FFFFFF"/>
                </a:solidFill>
              </a:rPr>
              <a:t> there is a special </a:t>
            </a:r>
            <a:r>
              <a:rPr lang="en-US" b="1" dirty="0" smtClean="0">
                <a:solidFill>
                  <a:srgbClr val="C00000"/>
                </a:solidFill>
              </a:rPr>
              <a:t>RULE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regarding </a:t>
            </a:r>
            <a:r>
              <a:rPr lang="en-US" b="1" dirty="0" smtClean="0">
                <a:solidFill>
                  <a:srgbClr val="FFFF00"/>
                </a:solidFill>
              </a:rPr>
              <a:t>“/ ”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operator</a:t>
            </a:r>
            <a:r>
              <a:rPr lang="en-US" b="1" dirty="0" smtClean="0">
                <a:solidFill>
                  <a:srgbClr val="FFFFFF"/>
                </a:solidFill>
              </a:rPr>
              <a:t>. And the </a:t>
            </a:r>
            <a:r>
              <a:rPr lang="en-US" b="1" dirty="0" smtClean="0">
                <a:solidFill>
                  <a:srgbClr val="002060"/>
                </a:solidFill>
              </a:rPr>
              <a:t>Rule is that :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002060"/>
                </a:solidFill>
              </a:rPr>
              <a:t>INTEGER</a:t>
            </a:r>
            <a:r>
              <a:rPr lang="en-US" b="1" dirty="0" smtClean="0">
                <a:solidFill>
                  <a:srgbClr val="FFFFFF"/>
                </a:solidFill>
              </a:rPr>
              <a:t>/</a:t>
            </a:r>
            <a:r>
              <a:rPr lang="en-US" b="1" dirty="0" smtClean="0">
                <a:solidFill>
                  <a:srgbClr val="FFFF00"/>
                </a:solidFill>
              </a:rPr>
              <a:t>INTERGER</a:t>
            </a:r>
            <a:r>
              <a:rPr lang="en-US" b="1" dirty="0" smtClean="0">
                <a:solidFill>
                  <a:srgbClr val="FFFFFF"/>
                </a:solidFill>
              </a:rPr>
              <a:t> is always </a:t>
            </a:r>
            <a:r>
              <a:rPr lang="en-US" b="1" dirty="0" smtClean="0">
                <a:solidFill>
                  <a:srgbClr val="002060"/>
                </a:solidFill>
              </a:rPr>
              <a:t>INTEGER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 startAt="4"/>
            </a:pP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d”,a%b</a:t>
            </a:r>
            <a:r>
              <a:rPr lang="en-US" b="1" dirty="0" smtClean="0">
                <a:solidFill>
                  <a:srgbClr val="C00000"/>
                </a:solidFill>
              </a:rPr>
              <a:t>);     </a:t>
            </a:r>
          </a:p>
          <a:p>
            <a:pPr marL="1257300" lvl="2" indent="-342900">
              <a:buAutoNum type="arabicPeriod" startAt="4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This </a:t>
            </a:r>
            <a:r>
              <a:rPr lang="en-US" b="1" dirty="0" smtClean="0"/>
              <a:t>operator provides </a:t>
            </a:r>
            <a:r>
              <a:rPr lang="en-US" b="1" dirty="0" smtClean="0">
                <a:solidFill>
                  <a:srgbClr val="FFFFFF"/>
                </a:solidFill>
              </a:rPr>
              <a:t>us </a:t>
            </a:r>
            <a:r>
              <a:rPr lang="en-US" b="1" dirty="0" smtClean="0">
                <a:solidFill>
                  <a:srgbClr val="C00000"/>
                </a:solidFill>
              </a:rPr>
              <a:t>remainder</a:t>
            </a:r>
            <a:r>
              <a:rPr lang="en-US" b="1" dirty="0" smtClean="0">
                <a:solidFill>
                  <a:srgbClr val="FFFFFF"/>
                </a:solidFill>
              </a:rPr>
              <a:t> after </a:t>
            </a:r>
            <a:r>
              <a:rPr lang="en-US" b="1" dirty="0" smtClean="0">
                <a:solidFill>
                  <a:srgbClr val="0000CC"/>
                </a:solidFill>
              </a:rPr>
              <a:t>performing division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8860" y="33575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71552"/>
            <a:ext cx="4286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1.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a;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a=10/4;</a:t>
            </a:r>
          </a:p>
          <a:p>
            <a:pPr marL="1257300" lvl="2" indent="-342900"/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(“%</a:t>
            </a:r>
            <a:r>
              <a:rPr lang="en-US" b="1" dirty="0" err="1" smtClean="0"/>
              <a:t>d”,a</a:t>
            </a:r>
            <a:r>
              <a:rPr lang="en-US" b="1" dirty="0" smtClean="0"/>
              <a:t>);	          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00CC"/>
                </a:solidFill>
              </a:rPr>
              <a:t>Output :  2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 smtClean="0"/>
              <a:t>10 and 4 </a:t>
            </a:r>
            <a:r>
              <a:rPr lang="en-US" b="1" dirty="0" smtClean="0">
                <a:solidFill>
                  <a:schemeClr val="bg1"/>
                </a:solidFill>
              </a:rPr>
              <a:t>both are</a:t>
            </a:r>
            <a:r>
              <a:rPr lang="en-US" b="1" dirty="0" smtClean="0">
                <a:solidFill>
                  <a:srgbClr val="FFFF00"/>
                </a:solidFill>
              </a:rPr>
              <a:t> integers 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result</a:t>
            </a:r>
            <a:r>
              <a:rPr lang="en-US" b="1" dirty="0" smtClean="0">
                <a:solidFill>
                  <a:schemeClr val="bg1"/>
                </a:solidFill>
              </a:rPr>
              <a:t> will also </a:t>
            </a:r>
            <a:r>
              <a:rPr lang="en-US" b="1" dirty="0" smtClean="0">
                <a:solidFill>
                  <a:srgbClr val="0000CC"/>
                </a:solidFill>
              </a:rPr>
              <a:t>be an integer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1071552"/>
            <a:ext cx="4857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2.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float a;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a=10/4;</a:t>
            </a:r>
          </a:p>
          <a:p>
            <a:pPr marL="1257300" lvl="2" indent="-342900"/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(“%</a:t>
            </a:r>
            <a:r>
              <a:rPr lang="en-US" b="1" dirty="0" err="1" smtClean="0"/>
              <a:t>f”,a</a:t>
            </a:r>
            <a:r>
              <a:rPr lang="en-US" b="1" dirty="0" smtClean="0"/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Output : 	2.000000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Although we have </a:t>
            </a:r>
            <a:r>
              <a:rPr lang="en-US" b="1" dirty="0" smtClean="0">
                <a:solidFill>
                  <a:srgbClr val="002060"/>
                </a:solidFill>
              </a:rPr>
              <a:t>stored the result </a:t>
            </a:r>
            <a:r>
              <a:rPr lang="en-US" b="1" dirty="0" smtClean="0">
                <a:solidFill>
                  <a:schemeClr val="bg1"/>
                </a:solidFill>
              </a:rPr>
              <a:t>in a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float variable</a:t>
            </a:r>
            <a:r>
              <a:rPr lang="en-US" b="1" dirty="0" smtClean="0">
                <a:solidFill>
                  <a:schemeClr val="bg1"/>
                </a:solidFill>
              </a:rPr>
              <a:t>, but since</a:t>
            </a:r>
            <a:r>
              <a:rPr lang="en-US" b="1" dirty="0" smtClean="0">
                <a:solidFill>
                  <a:srgbClr val="FFFF00"/>
                </a:solidFill>
              </a:rPr>
              <a:t> numerator and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denominator</a:t>
            </a:r>
            <a:r>
              <a:rPr lang="en-US" b="1" dirty="0" smtClean="0">
                <a:solidFill>
                  <a:schemeClr val="bg1"/>
                </a:solidFill>
              </a:rPr>
              <a:t> are </a:t>
            </a:r>
            <a:r>
              <a:rPr lang="en-US" b="1" dirty="0" smtClean="0">
                <a:solidFill>
                  <a:srgbClr val="002060"/>
                </a:solidFill>
              </a:rPr>
              <a:t>integers,</a:t>
            </a:r>
            <a:r>
              <a:rPr lang="en-US" b="1" dirty="0" smtClean="0">
                <a:solidFill>
                  <a:schemeClr val="bg1"/>
                </a:solidFill>
              </a:rPr>
              <a:t> so the</a:t>
            </a: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</a:rPr>
              <a:t>resultant answer </a:t>
            </a:r>
            <a:r>
              <a:rPr lang="en-US" b="1" dirty="0" smtClean="0">
                <a:solidFill>
                  <a:schemeClr val="bg1"/>
                </a:solidFill>
              </a:rPr>
              <a:t>will also be </a:t>
            </a:r>
            <a:r>
              <a:rPr lang="en-US" b="1" dirty="0" smtClean="0"/>
              <a:t>an integer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71552"/>
            <a:ext cx="4857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3.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a;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a=10/4.0;</a:t>
            </a:r>
          </a:p>
          <a:p>
            <a:pPr marL="1257300" lvl="2" indent="-342900"/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(“%</a:t>
            </a:r>
            <a:r>
              <a:rPr lang="en-US" b="1" dirty="0" err="1" smtClean="0"/>
              <a:t>d”,a</a:t>
            </a:r>
            <a:r>
              <a:rPr lang="en-US" b="1" dirty="0" smtClean="0"/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Output : 	2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Although </a:t>
            </a:r>
            <a:r>
              <a:rPr lang="en-US" b="1" dirty="0" smtClean="0">
                <a:solidFill>
                  <a:srgbClr val="FFFF00"/>
                </a:solidFill>
              </a:rPr>
              <a:t>10/4.0 </a:t>
            </a:r>
            <a:r>
              <a:rPr lang="en-US" b="1" dirty="0" smtClean="0">
                <a:solidFill>
                  <a:schemeClr val="bg1"/>
                </a:solidFill>
              </a:rPr>
              <a:t>will surely produce </a:t>
            </a: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</a:rPr>
              <a:t>2.5 (internally)</a:t>
            </a:r>
            <a:r>
              <a:rPr lang="en-US" b="1" dirty="0" smtClean="0">
                <a:solidFill>
                  <a:schemeClr val="bg1"/>
                </a:solidFill>
              </a:rPr>
              <a:t>, but since the </a:t>
            </a:r>
            <a:r>
              <a:rPr lang="en-US" b="1" dirty="0" smtClean="0">
                <a:solidFill>
                  <a:srgbClr val="002060"/>
                </a:solidFill>
              </a:rPr>
              <a:t>variable a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0000CC"/>
                </a:solidFill>
              </a:rPr>
              <a:t>an integer</a:t>
            </a:r>
            <a:r>
              <a:rPr lang="en-US" b="1" dirty="0" smtClean="0">
                <a:solidFill>
                  <a:schemeClr val="bg1"/>
                </a:solidFill>
              </a:rPr>
              <a:t>, so the </a:t>
            </a:r>
            <a:r>
              <a:rPr lang="en-US" b="1" dirty="0" smtClean="0">
                <a:solidFill>
                  <a:srgbClr val="0000CC"/>
                </a:solidFill>
              </a:rPr>
              <a:t>compiler will </a:t>
            </a:r>
          </a:p>
          <a:p>
            <a:pPr marL="1257300" lvl="2" indent="-342900"/>
            <a:r>
              <a:rPr lang="en-US" b="1" dirty="0" smtClean="0"/>
              <a:t>truncate</a:t>
            </a:r>
            <a:r>
              <a:rPr lang="en-US" b="1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rgbClr val="FFC000"/>
                </a:solidFill>
              </a:rPr>
              <a:t>decimal part ( .5) </a:t>
            </a:r>
            <a:r>
              <a:rPr lang="en-US" b="1" dirty="0" smtClean="0">
                <a:solidFill>
                  <a:schemeClr val="bg1"/>
                </a:solidFill>
              </a:rPr>
              <a:t>and will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only assign the </a:t>
            </a:r>
            <a:r>
              <a:rPr lang="en-US" b="1" dirty="0" smtClean="0"/>
              <a:t>integer part to the </a:t>
            </a:r>
          </a:p>
          <a:p>
            <a:pPr marL="1257300" lvl="2" indent="-342900"/>
            <a:r>
              <a:rPr lang="en-US" b="1" dirty="0" smtClean="0"/>
              <a:t>variable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1071552"/>
            <a:ext cx="4857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4.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float a;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a=10/4.0;</a:t>
            </a:r>
          </a:p>
          <a:p>
            <a:pPr marL="1257300" lvl="2" indent="-342900"/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(“%</a:t>
            </a:r>
            <a:r>
              <a:rPr lang="en-US" b="1" dirty="0" err="1" smtClean="0"/>
              <a:t>f”,a</a:t>
            </a:r>
            <a:r>
              <a:rPr lang="en-US" b="1" dirty="0" smtClean="0"/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Output : 	2.500000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Here we got </a:t>
            </a:r>
            <a:r>
              <a:rPr lang="en-US" b="1" dirty="0" smtClean="0"/>
              <a:t>2.5</a:t>
            </a:r>
            <a:r>
              <a:rPr lang="en-US" b="1" dirty="0" smtClean="0">
                <a:solidFill>
                  <a:schemeClr val="bg1"/>
                </a:solidFill>
              </a:rPr>
              <a:t>, because we are doing</a:t>
            </a:r>
          </a:p>
          <a:p>
            <a:pPr marL="1257300" lvl="2" indent="-342900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/float</a:t>
            </a:r>
            <a:r>
              <a:rPr lang="en-US" b="1" dirty="0" smtClean="0">
                <a:solidFill>
                  <a:schemeClr val="bg1"/>
                </a:solidFill>
              </a:rPr>
              <a:t> and also </a:t>
            </a:r>
            <a:r>
              <a:rPr lang="en-US" b="1" dirty="0" smtClean="0">
                <a:solidFill>
                  <a:srgbClr val="002060"/>
                </a:solidFill>
              </a:rPr>
              <a:t>we are storing the 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result in a float.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12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1714494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2571750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26058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1857370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What are Operators ?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2786064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Types of Operators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68954" y="3500444"/>
            <a:ext cx="5256584" cy="720002"/>
            <a:chOff x="3131840" y="1491629"/>
            <a:chExt cx="5256584" cy="576065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63199" y="353458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4744" y="368415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7030A0"/>
                </a:solidFill>
                <a:latin typeface="+mj-lt"/>
                <a:cs typeface="Georgia"/>
              </a:rPr>
              <a:t>Arithmetic Operators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are Operators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  What are </a:t>
            </a:r>
            <a:r>
              <a:rPr lang="en-US" b="1" dirty="0" smtClean="0">
                <a:solidFill>
                  <a:srgbClr val="FFFF00"/>
                </a:solidFill>
              </a:rPr>
              <a:t>Operators </a:t>
            </a:r>
            <a:r>
              <a:rPr lang="en-US" b="1" dirty="0" smtClean="0">
                <a:solidFill>
                  <a:srgbClr val="FFFFFF"/>
                </a:solidFill>
              </a:rPr>
              <a:t>in programming ?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Operators </a:t>
            </a:r>
            <a:r>
              <a:rPr lang="en-US" b="1" dirty="0" smtClean="0">
                <a:solidFill>
                  <a:srgbClr val="FFFFFF"/>
                </a:solidFill>
              </a:rPr>
              <a:t>are those </a:t>
            </a:r>
            <a:r>
              <a:rPr lang="en-US" b="1" dirty="0" smtClean="0">
                <a:solidFill>
                  <a:srgbClr val="C00000"/>
                </a:solidFill>
              </a:rPr>
              <a:t>symbols</a:t>
            </a:r>
            <a:r>
              <a:rPr lang="en-US" b="1" dirty="0" smtClean="0">
                <a:solidFill>
                  <a:srgbClr val="FFFFFF"/>
                </a:solidFill>
              </a:rPr>
              <a:t> using which we can </a:t>
            </a:r>
            <a:r>
              <a:rPr lang="en-US" b="1" dirty="0" smtClean="0">
                <a:solidFill>
                  <a:srgbClr val="0000CC"/>
                </a:solidFill>
              </a:rPr>
              <a:t>perform various types 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of </a:t>
            </a:r>
            <a:r>
              <a:rPr lang="en-US" b="1" dirty="0" smtClean="0">
                <a:solidFill>
                  <a:srgbClr val="002060"/>
                </a:solidFill>
              </a:rPr>
              <a:t>operations on operands.</a:t>
            </a:r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/>
              <a:t>For Example: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err="1" smtClean="0">
                <a:solidFill>
                  <a:srgbClr val="0000CC"/>
                </a:solidFill>
              </a:rPr>
              <a:t>int</a:t>
            </a:r>
            <a:r>
              <a:rPr lang="en-US" b="1" dirty="0" smtClean="0">
                <a:solidFill>
                  <a:srgbClr val="0000CC"/>
                </a:solidFill>
              </a:rPr>
              <a:t> a;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a=25;</a:t>
            </a:r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This line will assign the </a:t>
            </a:r>
            <a:r>
              <a:rPr lang="en-US" b="1" dirty="0" smtClean="0">
                <a:solidFill>
                  <a:srgbClr val="C00000"/>
                </a:solidFill>
              </a:rPr>
              <a:t>value 25 to the variable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are Operators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Similarly: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x = y + z ;	</a:t>
            </a:r>
            <a:r>
              <a:rPr lang="en-US" b="1" dirty="0" smtClean="0">
                <a:solidFill>
                  <a:srgbClr val="FFFFFF"/>
                </a:solidFill>
              </a:rPr>
              <a:t>        // This will </a:t>
            </a:r>
            <a:r>
              <a:rPr lang="en-US" b="1" dirty="0" smtClean="0">
                <a:solidFill>
                  <a:srgbClr val="C00000"/>
                </a:solidFill>
              </a:rPr>
              <a:t>add y and z </a:t>
            </a:r>
            <a:r>
              <a:rPr lang="en-US" b="1" dirty="0" smtClean="0">
                <a:solidFill>
                  <a:srgbClr val="FFFFFF"/>
                </a:solidFill>
              </a:rPr>
              <a:t>and store the  </a:t>
            </a:r>
            <a:r>
              <a:rPr lang="en-US" b="1" dirty="0" smtClean="0">
                <a:solidFill>
                  <a:srgbClr val="0000CC"/>
                </a:solidFill>
              </a:rPr>
              <a:t>result in x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 Here  </a:t>
            </a:r>
            <a:r>
              <a:rPr lang="en-US" b="1" dirty="0" smtClean="0">
                <a:solidFill>
                  <a:srgbClr val="C00000"/>
                </a:solidFill>
              </a:rPr>
              <a:t>‘y’  and  ‘z’  </a:t>
            </a:r>
            <a:r>
              <a:rPr lang="en-US" b="1" dirty="0" smtClean="0">
                <a:solidFill>
                  <a:srgbClr val="FFFFFF"/>
                </a:solidFill>
              </a:rPr>
              <a:t>is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en-US" b="1" dirty="0" smtClean="0"/>
              <a:t> Operands  </a:t>
            </a:r>
            <a:r>
              <a:rPr lang="en-US" b="1" dirty="0" smtClean="0">
                <a:solidFill>
                  <a:srgbClr val="FFFFFF"/>
                </a:solidFill>
              </a:rPr>
              <a:t>and  </a:t>
            </a:r>
            <a:r>
              <a:rPr lang="en-US" b="1" dirty="0" smtClean="0">
                <a:solidFill>
                  <a:srgbClr val="0000CC"/>
                </a:solidFill>
              </a:rPr>
              <a:t>‘+’  and  ‘=‘  </a:t>
            </a:r>
            <a:r>
              <a:rPr lang="en-US" b="1" dirty="0" smtClean="0">
                <a:solidFill>
                  <a:srgbClr val="FFFFFF"/>
                </a:solidFill>
              </a:rPr>
              <a:t>is a </a:t>
            </a:r>
            <a:r>
              <a:rPr lang="en-US" b="1" dirty="0" smtClean="0">
                <a:solidFill>
                  <a:srgbClr val="FFFF00"/>
                </a:solidFill>
              </a:rPr>
              <a:t>Operators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Types of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  Types Of </a:t>
            </a:r>
            <a:r>
              <a:rPr lang="en-US" b="1" dirty="0" smtClean="0">
                <a:solidFill>
                  <a:srgbClr val="FFFF00"/>
                </a:solidFill>
              </a:rPr>
              <a:t>Operators In C Language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In C language we have </a:t>
            </a:r>
            <a:r>
              <a:rPr lang="en-US" b="1" dirty="0" smtClean="0">
                <a:solidFill>
                  <a:srgbClr val="002060"/>
                </a:solidFill>
              </a:rPr>
              <a:t>multiple</a:t>
            </a:r>
            <a:r>
              <a:rPr lang="en-US" b="1" dirty="0" smtClean="0">
                <a:solidFill>
                  <a:srgbClr val="FFFFFF"/>
                </a:solidFill>
              </a:rPr>
              <a:t> types or </a:t>
            </a:r>
            <a:r>
              <a:rPr lang="en-US" b="1" dirty="0" smtClean="0">
                <a:solidFill>
                  <a:srgbClr val="0000CC"/>
                </a:solidFill>
              </a:rPr>
              <a:t>categories of operators.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FFFFFF"/>
                </a:solidFill>
              </a:rPr>
              <a:t>We </a:t>
            </a:r>
            <a:r>
              <a:rPr lang="en-US" b="1" dirty="0" smtClean="0">
                <a:solidFill>
                  <a:srgbClr val="FFFFFF"/>
                </a:solidFill>
              </a:rPr>
              <a:t>will </a:t>
            </a:r>
            <a:r>
              <a:rPr lang="en-US" b="1" dirty="0" smtClean="0">
                <a:solidFill>
                  <a:srgbClr val="C00000"/>
                </a:solidFill>
              </a:rPr>
              <a:t>start with the most common operators </a:t>
            </a:r>
            <a:r>
              <a:rPr lang="en-US" b="1" dirty="0" smtClean="0">
                <a:solidFill>
                  <a:srgbClr val="FFFFFF"/>
                </a:solidFill>
              </a:rPr>
              <a:t>which are very basic as well as 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0000CC"/>
                </a:solidFill>
              </a:rPr>
              <a:t>very Important for initial programming </a:t>
            </a:r>
            <a:r>
              <a:rPr lang="en-US" b="1" dirty="0" smtClean="0">
                <a:solidFill>
                  <a:srgbClr val="FFFFFF"/>
                </a:solidFill>
              </a:rPr>
              <a:t>in C language. We discuss the </a:t>
            </a:r>
            <a:r>
              <a:rPr lang="en-US" b="1" dirty="0" smtClean="0"/>
              <a:t>remaining </a:t>
            </a:r>
          </a:p>
          <a:p>
            <a:pPr lvl="2"/>
            <a:r>
              <a:rPr lang="en-US" b="1" dirty="0" smtClean="0"/>
              <a:t>  operators as and when required.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Types of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  To </a:t>
            </a:r>
            <a:r>
              <a:rPr lang="en-US" b="1" dirty="0" smtClean="0"/>
              <a:t>begin with this chapter </a:t>
            </a:r>
            <a:r>
              <a:rPr lang="en-US" b="1" dirty="0" smtClean="0">
                <a:solidFill>
                  <a:srgbClr val="FFFFFF"/>
                </a:solidFill>
              </a:rPr>
              <a:t>we will discuss </a:t>
            </a:r>
            <a:r>
              <a:rPr lang="en-US" b="1" dirty="0" smtClean="0">
                <a:solidFill>
                  <a:srgbClr val="C00000"/>
                </a:solidFill>
              </a:rPr>
              <a:t>3 very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COMMON CATEGORIES OF</a:t>
            </a:r>
          </a:p>
          <a:p>
            <a:pPr lvl="2"/>
            <a:r>
              <a:rPr lang="en-US" b="1" dirty="0" smtClean="0">
                <a:solidFill>
                  <a:srgbClr val="0000CC"/>
                </a:solidFill>
              </a:rPr>
              <a:t>      OPERATORS :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Arithmetic Operators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Relational Operators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00CC"/>
              </a:solidFill>
            </a:endParaRP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0000CC"/>
                </a:solidFill>
              </a:rPr>
              <a:t>Logical Operators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Arithmetic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  These are </a:t>
            </a:r>
            <a:r>
              <a:rPr lang="en-US" b="1" dirty="0" smtClean="0">
                <a:solidFill>
                  <a:srgbClr val="0000CC"/>
                </a:solidFill>
              </a:rPr>
              <a:t>those operators </a:t>
            </a:r>
            <a:r>
              <a:rPr lang="en-US" b="1" dirty="0" smtClean="0">
                <a:solidFill>
                  <a:srgbClr val="FFFFFF"/>
                </a:solidFill>
              </a:rPr>
              <a:t>in C language, which are </a:t>
            </a:r>
            <a:r>
              <a:rPr lang="en-US" b="1" dirty="0" smtClean="0">
                <a:solidFill>
                  <a:srgbClr val="C00000"/>
                </a:solidFill>
              </a:rPr>
              <a:t>used for performing 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smtClean="0">
                <a:solidFill>
                  <a:srgbClr val="FFFF00"/>
                </a:solidFill>
              </a:rPr>
              <a:t>Mathematical operation </a:t>
            </a:r>
            <a:r>
              <a:rPr lang="en-US" b="1" dirty="0" smtClean="0">
                <a:solidFill>
                  <a:srgbClr val="FFFFFF"/>
                </a:solidFill>
              </a:rPr>
              <a:t>on their </a:t>
            </a:r>
            <a:r>
              <a:rPr lang="en-US" b="1" dirty="0" smtClean="0"/>
              <a:t>operands.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  In C language, we have </a:t>
            </a:r>
            <a:r>
              <a:rPr lang="en-US" b="1" dirty="0" smtClean="0">
                <a:solidFill>
                  <a:srgbClr val="002060"/>
                </a:solidFill>
              </a:rPr>
              <a:t>just 5 ARITHMETIC OPERATORS: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+	</a:t>
            </a:r>
            <a:r>
              <a:rPr lang="en-US" dirty="0" smtClean="0">
                <a:solidFill>
                  <a:srgbClr val="002060"/>
                </a:solidFill>
              </a:rPr>
              <a:t>(Arithmetic Addition)</a:t>
            </a: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-	</a:t>
            </a:r>
            <a:r>
              <a:rPr lang="en-US" dirty="0" smtClean="0">
                <a:solidFill>
                  <a:srgbClr val="C00000"/>
                </a:solidFill>
              </a:rPr>
              <a:t>(Arithmetic Subtraction)</a:t>
            </a: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0000CC"/>
                </a:solidFill>
              </a:rPr>
              <a:t>*	</a:t>
            </a:r>
            <a:r>
              <a:rPr lang="en-US" dirty="0" smtClean="0">
                <a:solidFill>
                  <a:srgbClr val="0000CC"/>
                </a:solidFill>
              </a:rPr>
              <a:t>(Arithmetic Multiplication)</a:t>
            </a:r>
          </a:p>
          <a:p>
            <a:pPr marL="1257300" lvl="2" indent="-342900">
              <a:buAutoNum type="arabicPeriod"/>
            </a:pPr>
            <a:r>
              <a:rPr lang="en-US" b="1" dirty="0" smtClean="0"/>
              <a:t>/	</a:t>
            </a:r>
            <a:r>
              <a:rPr lang="en-US" dirty="0" smtClean="0"/>
              <a:t>(Arithmetic Division)   This operator give the quotient</a:t>
            </a: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%	</a:t>
            </a:r>
            <a:r>
              <a:rPr lang="en-US" dirty="0" smtClean="0">
                <a:solidFill>
                  <a:srgbClr val="FFFF00"/>
                </a:solidFill>
              </a:rPr>
              <a:t>(Modulo Division)    This operator gives the remainder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Arithmetic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What will be the </a:t>
            </a:r>
            <a:r>
              <a:rPr lang="en-US" b="1" dirty="0" smtClean="0">
                <a:solidFill>
                  <a:srgbClr val="FFFF00"/>
                </a:solidFill>
              </a:rPr>
              <a:t>output of the following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marL="1257300" lvl="2" indent="-342900"/>
            <a:r>
              <a:rPr lang="en-US" b="1" dirty="0" err="1" smtClean="0"/>
              <a:t>int</a:t>
            </a:r>
            <a:r>
              <a:rPr lang="en-US" b="1" dirty="0" smtClean="0"/>
              <a:t> a=10,b=3;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1.   </a:t>
            </a:r>
            <a:r>
              <a:rPr lang="en-US" b="1" dirty="0" err="1" smtClean="0">
                <a:solidFill>
                  <a:srgbClr val="C00000"/>
                </a:solidFill>
              </a:rPr>
              <a:t>printf</a:t>
            </a:r>
            <a:r>
              <a:rPr lang="en-US" b="1" dirty="0" smtClean="0">
                <a:solidFill>
                  <a:srgbClr val="C00000"/>
                </a:solidFill>
              </a:rPr>
              <a:t>(“%</a:t>
            </a:r>
            <a:r>
              <a:rPr lang="en-US" b="1" dirty="0" err="1" smtClean="0">
                <a:solidFill>
                  <a:srgbClr val="C00000"/>
                </a:solidFill>
              </a:rPr>
              <a:t>d”,a+b</a:t>
            </a:r>
            <a:r>
              <a:rPr lang="en-US" b="1" dirty="0" smtClean="0">
                <a:solidFill>
                  <a:srgbClr val="C00000"/>
                </a:solidFill>
              </a:rPr>
              <a:t>);    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	2.  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(“%</a:t>
            </a:r>
            <a:r>
              <a:rPr lang="en-US" b="1" dirty="0" err="1" smtClean="0">
                <a:solidFill>
                  <a:srgbClr val="FFFF00"/>
                </a:solidFill>
              </a:rPr>
              <a:t>d”,a</a:t>
            </a:r>
            <a:r>
              <a:rPr lang="en-US" b="1" dirty="0" smtClean="0">
                <a:solidFill>
                  <a:srgbClr val="FFFF00"/>
                </a:solidFill>
              </a:rPr>
              <a:t>-b);     </a:t>
            </a:r>
            <a:endParaRPr lang="en-US" b="1" dirty="0" smtClean="0"/>
          </a:p>
          <a:p>
            <a:pPr marL="1257300" lvl="2" indent="-342900"/>
            <a:endParaRPr lang="en-US" b="1" dirty="0" smtClean="0">
              <a:solidFill>
                <a:srgbClr val="0000CC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		3. </a:t>
            </a:r>
            <a:r>
              <a:rPr lang="en-US" b="1" dirty="0" err="1" smtClean="0">
                <a:solidFill>
                  <a:srgbClr val="0000CC"/>
                </a:solidFill>
              </a:rPr>
              <a:t>printf</a:t>
            </a:r>
            <a:r>
              <a:rPr lang="en-US" b="1" dirty="0" smtClean="0">
                <a:solidFill>
                  <a:srgbClr val="0000CC"/>
                </a:solidFill>
              </a:rPr>
              <a:t>(“%</a:t>
            </a:r>
            <a:r>
              <a:rPr lang="en-US" b="1" dirty="0" err="1" smtClean="0">
                <a:solidFill>
                  <a:srgbClr val="0000CC"/>
                </a:solidFill>
              </a:rPr>
              <a:t>d”,a</a:t>
            </a:r>
            <a:r>
              <a:rPr lang="en-US" b="1" dirty="0" smtClean="0">
                <a:solidFill>
                  <a:srgbClr val="0000CC"/>
                </a:solidFill>
              </a:rPr>
              <a:t>*b);  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2786064"/>
            <a:ext cx="17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13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/>
              <a:t>7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</a:rPr>
              <a:t>30.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Arithmetic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Here we </a:t>
            </a:r>
            <a:r>
              <a:rPr lang="en-US" b="1" dirty="0" smtClean="0">
                <a:solidFill>
                  <a:srgbClr val="C00000"/>
                </a:solidFill>
              </a:rPr>
              <a:t>must remember </a:t>
            </a:r>
            <a:r>
              <a:rPr lang="en-US" b="1" dirty="0" smtClean="0">
                <a:solidFill>
                  <a:srgbClr val="FFFFFF"/>
                </a:solidFill>
              </a:rPr>
              <a:t>that in C only </a:t>
            </a:r>
            <a:r>
              <a:rPr lang="en-US" b="1" dirty="0" smtClean="0">
                <a:solidFill>
                  <a:srgbClr val="002060"/>
                </a:solidFill>
              </a:rPr>
              <a:t>*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indicated multiplication</a:t>
            </a:r>
            <a:r>
              <a:rPr lang="en-US" b="1" dirty="0" smtClean="0">
                <a:solidFill>
                  <a:srgbClr val="FFFFFF"/>
                </a:solidFill>
              </a:rPr>
              <a:t>. </a:t>
            </a:r>
            <a:r>
              <a:rPr lang="en-US" b="1" dirty="0" smtClean="0">
                <a:solidFill>
                  <a:srgbClr val="C00000"/>
                </a:solidFill>
              </a:rPr>
              <a:t>C doesn’t take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“ . “ </a:t>
            </a:r>
            <a:r>
              <a:rPr lang="en-US" b="1" dirty="0" smtClean="0">
                <a:solidFill>
                  <a:srgbClr val="FFFFFF"/>
                </a:solidFill>
              </a:rPr>
              <a:t>to be </a:t>
            </a:r>
            <a:r>
              <a:rPr lang="en-US" b="1" dirty="0" smtClean="0"/>
              <a:t>multiplication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not it takes () </a:t>
            </a:r>
            <a:r>
              <a:rPr lang="en-US" b="1" dirty="0" smtClean="0">
                <a:solidFill>
                  <a:srgbClr val="FFFFFF"/>
                </a:solidFill>
              </a:rPr>
              <a:t>for </a:t>
            </a:r>
            <a:r>
              <a:rPr lang="en-US" b="1" dirty="0" smtClean="0">
                <a:solidFill>
                  <a:srgbClr val="002060"/>
                </a:solidFill>
              </a:rPr>
              <a:t>multiplication. That means 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Following are wrong :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	</a:t>
            </a:r>
            <a:r>
              <a:rPr lang="en-US" b="1" dirty="0" err="1" smtClean="0">
                <a:solidFill>
                  <a:srgbClr val="F2A40D"/>
                </a:solidFill>
              </a:rPr>
              <a:t>a.b</a:t>
            </a:r>
            <a:r>
              <a:rPr lang="en-US" b="1" dirty="0" smtClean="0">
                <a:solidFill>
                  <a:srgbClr val="F2A40D"/>
                </a:solidFill>
              </a:rPr>
              <a:t>;	// Error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	</a:t>
            </a:r>
            <a:r>
              <a:rPr lang="en-US" b="1" dirty="0" smtClean="0">
                <a:solidFill>
                  <a:srgbClr val="C00000"/>
                </a:solidFill>
              </a:rPr>
              <a:t>2(</a:t>
            </a:r>
            <a:r>
              <a:rPr lang="en-US" b="1" dirty="0" err="1" smtClean="0">
                <a:solidFill>
                  <a:srgbClr val="C00000"/>
                </a:solidFill>
              </a:rPr>
              <a:t>a+b</a:t>
            </a:r>
            <a:r>
              <a:rPr lang="en-US" b="1" dirty="0" smtClean="0">
                <a:solidFill>
                  <a:srgbClr val="C00000"/>
                </a:solidFill>
              </a:rPr>
              <a:t>)	// Error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 startAt="4"/>
            </a:pP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(“%</a:t>
            </a:r>
            <a:r>
              <a:rPr lang="en-US" b="1" dirty="0" err="1" smtClean="0">
                <a:solidFill>
                  <a:srgbClr val="FFFF00"/>
                </a:solidFill>
              </a:rPr>
              <a:t>d”,a</a:t>
            </a:r>
            <a:r>
              <a:rPr lang="en-US" b="1" dirty="0" smtClean="0">
                <a:solidFill>
                  <a:srgbClr val="FFFF00"/>
                </a:solidFill>
              </a:rPr>
              <a:t>/b);</a:t>
            </a:r>
          </a:p>
          <a:p>
            <a:pPr marL="1257300" lvl="2" indent="-342900">
              <a:buAutoNum type="arabicPeriod" startAt="4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00CC"/>
                </a:solidFill>
              </a:rPr>
              <a:t>not 3.33333 or any other value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391693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27305</TotalTime>
  <Words>266</Words>
  <Application>Microsoft Office PowerPoint</Application>
  <PresentationFormat>On-screen Show (16:9)</PresentationFormat>
  <Paragraphs>179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Contents Slide Master</vt:lpstr>
      <vt:lpstr>Section Break Slide Master</vt:lpstr>
      <vt:lpstr>Office Theme</vt:lpstr>
      <vt:lpstr>Slide 1</vt:lpstr>
      <vt:lpstr>Today’s Agenda</vt:lpstr>
      <vt:lpstr>What are Operators ?</vt:lpstr>
      <vt:lpstr>What are Operators ?</vt:lpstr>
      <vt:lpstr>Types of Operators</vt:lpstr>
      <vt:lpstr>Types of Operators</vt:lpstr>
      <vt:lpstr>Arithmetic Operators</vt:lpstr>
      <vt:lpstr>Arithmetic Operators</vt:lpstr>
      <vt:lpstr>Arithmetic Operators</vt:lpstr>
      <vt:lpstr>Arithmetic Operators</vt:lpstr>
      <vt:lpstr>Guess The Output ?</vt:lpstr>
      <vt:lpstr>Guess The Output ?</vt:lpstr>
      <vt:lpstr>End of Lecture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915</cp:revision>
  <dcterms:created xsi:type="dcterms:W3CDTF">2016-12-05T23:26:54Z</dcterms:created>
  <dcterms:modified xsi:type="dcterms:W3CDTF">2021-02-04T15:53:47Z</dcterms:modified>
</cp:coreProperties>
</file>