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sldIdLst>
    <p:sldId id="354" r:id="rId4"/>
    <p:sldId id="324" r:id="rId5"/>
    <p:sldId id="445" r:id="rId6"/>
    <p:sldId id="459" r:id="rId7"/>
    <p:sldId id="460" r:id="rId8"/>
    <p:sldId id="461" r:id="rId9"/>
    <p:sldId id="462" r:id="rId10"/>
    <p:sldId id="463" r:id="rId11"/>
    <p:sldId id="465" r:id="rId12"/>
    <p:sldId id="466" r:id="rId13"/>
    <p:sldId id="467" r:id="rId14"/>
    <p:sldId id="469" r:id="rId15"/>
    <p:sldId id="470" r:id="rId16"/>
    <p:sldId id="471" r:id="rId17"/>
    <p:sldId id="472" r:id="rId18"/>
    <p:sldId id="473" r:id="rId19"/>
    <p:sldId id="474" r:id="rId20"/>
    <p:sldId id="476" r:id="rId21"/>
    <p:sldId id="477" r:id="rId22"/>
    <p:sldId id="478" r:id="rId23"/>
    <p:sldId id="479" r:id="rId24"/>
    <p:sldId id="480" r:id="rId25"/>
    <p:sldId id="353" r:id="rId2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2A40D"/>
    <a:srgbClr val="FFFFFF"/>
    <a:srgbClr val="08E64D"/>
    <a:srgbClr val="058D2F"/>
    <a:srgbClr val="32AEB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500" autoAdjust="0"/>
    <p:restoredTop sz="94624" autoAdjust="0"/>
  </p:normalViewPr>
  <p:slideViewPr>
    <p:cSldViewPr>
      <p:cViewPr>
        <p:scale>
          <a:sx n="90" d="100"/>
          <a:sy n="90" d="100"/>
        </p:scale>
        <p:origin x="-360" y="-13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xmlns="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16-Jan-21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16-Jan-21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16-Jan-21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16-Jan-21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16-Jan-21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16-Jan-21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16-Jan-21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5.png"/><Relationship Id="rId4" Type="http://schemas.openxmlformats.org/officeDocument/2006/relationships/hyperlink" Target="mailto:scalive4u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0"/>
            <a:ext cx="2510595" cy="278608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143108" y="2857502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 Language</a:t>
            </a:r>
          </a:p>
          <a:p>
            <a:pPr algn="ctr"/>
            <a:r>
              <a:rPr lang="en-US" sz="5400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13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The float Data Type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43108" y="2214560"/>
            <a:ext cx="178595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Operator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72066" y="2214560"/>
            <a:ext cx="178595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7356" y="1000114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b="1" dirty="0" smtClean="0">
                <a:sym typeface="Wingdings" pitchFamily="2" charset="2"/>
              </a:rPr>
              <a:t> 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In C, mathematical capabilities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857488" y="1355716"/>
            <a:ext cx="3071834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0"/>
          </p:cNvCxnSpPr>
          <p:nvPr/>
        </p:nvCxnSpPr>
        <p:spPr>
          <a:xfrm rot="10800000" flipV="1">
            <a:off x="3036084" y="1357304"/>
            <a:ext cx="1321603" cy="857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0"/>
          </p:cNvCxnSpPr>
          <p:nvPr/>
        </p:nvCxnSpPr>
        <p:spPr>
          <a:xfrm>
            <a:off x="4357686" y="1357304"/>
            <a:ext cx="1607355" cy="857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1715274" y="3429006"/>
            <a:ext cx="1713718" cy="7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28860" y="2857502"/>
            <a:ext cx="17145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+</a:t>
            </a:r>
          </a:p>
          <a:p>
            <a:pPr marL="1257300" lvl="2" indent="-342900"/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-</a:t>
            </a:r>
          </a:p>
          <a:p>
            <a:pPr marL="1257300" lvl="2" indent="-342900"/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*</a:t>
            </a:r>
          </a:p>
          <a:p>
            <a:pPr marL="1257300" lvl="2" indent="-342900"/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/</a:t>
            </a:r>
          </a:p>
          <a:p>
            <a:pPr marL="1257300" lvl="2" indent="-342900"/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%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571736" y="3070228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571736" y="3355980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71736" y="3643320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571736" y="4000510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571736" y="4286262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57818" y="2859090"/>
            <a:ext cx="30718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2000" dirty="0" smtClean="0">
                <a:solidFill>
                  <a:srgbClr val="FFFF00"/>
                </a:solidFill>
                <a:sym typeface="Wingdings" pitchFamily="2" charset="2"/>
              </a:rPr>
              <a:t>pow()</a:t>
            </a:r>
          </a:p>
          <a:p>
            <a:pPr marL="1257300" lvl="2" indent="-342900"/>
            <a:r>
              <a:rPr lang="en-US" sz="2000" dirty="0" smtClean="0">
                <a:solidFill>
                  <a:srgbClr val="FFFF00"/>
                </a:solidFill>
                <a:sym typeface="Wingdings" pitchFamily="2" charset="2"/>
              </a:rPr>
              <a:t>sqrl()</a:t>
            </a:r>
          </a:p>
          <a:p>
            <a:pPr marL="1257300" lvl="2" indent="-342900"/>
            <a:r>
              <a:rPr lang="en-US" sz="2000" dirty="0" smtClean="0">
                <a:solidFill>
                  <a:srgbClr val="FFFF00"/>
                </a:solidFill>
                <a:sym typeface="Wingdings" pitchFamily="2" charset="2"/>
              </a:rPr>
              <a:t>log()</a:t>
            </a:r>
          </a:p>
          <a:p>
            <a:pPr marL="1257300" lvl="2" indent="-342900"/>
            <a:r>
              <a:rPr lang="en-US" sz="2000" dirty="0" smtClean="0">
                <a:solidFill>
                  <a:srgbClr val="FFFF00"/>
                </a:solidFill>
                <a:sym typeface="Wingdings" pitchFamily="2" charset="2"/>
              </a:rPr>
              <a:t>sin()</a:t>
            </a:r>
          </a:p>
          <a:p>
            <a:pPr marL="1257300" lvl="2" indent="-342900"/>
            <a:r>
              <a:rPr lang="en-US" sz="2000" dirty="0" smtClean="0">
                <a:solidFill>
                  <a:srgbClr val="FFFF00"/>
                </a:solidFill>
                <a:sym typeface="Wingdings" pitchFamily="2" charset="2"/>
              </a:rPr>
              <a:t>cos()  etc….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500694" y="3071816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00694" y="3357568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500694" y="3644908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500694" y="4002098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500694" y="4287850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4644232" y="3428212"/>
            <a:ext cx="1713718" cy="7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  <p:bldP spid="27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Relational Operators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32" y="1142990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FFFF"/>
                </a:solidFill>
              </a:rPr>
              <a:t>  These are </a:t>
            </a:r>
            <a:r>
              <a:rPr lang="en-US" b="1" dirty="0" smtClean="0">
                <a:solidFill>
                  <a:srgbClr val="FFFF00"/>
                </a:solidFill>
              </a:rPr>
              <a:t>overall 6</a:t>
            </a:r>
            <a:r>
              <a:rPr lang="en-US" b="1" dirty="0" smtClean="0">
                <a:solidFill>
                  <a:srgbClr val="0000CC"/>
                </a:solidFill>
              </a:rPr>
              <a:t> </a:t>
            </a:r>
            <a:r>
              <a:rPr lang="en-US" b="1" dirty="0" smtClean="0"/>
              <a:t>relational operators :</a:t>
            </a: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</a:rPr>
              <a:t>		1.     &gt;	(Greater than)</a:t>
            </a:r>
            <a:endParaRPr lang="en-US" dirty="0" smtClean="0">
              <a:solidFill>
                <a:srgbClr val="002060"/>
              </a:solidFill>
            </a:endParaRPr>
          </a:p>
          <a:p>
            <a:pPr marL="1257300" lvl="2" indent="-342900">
              <a:buAutoNum type="arabicPeriod"/>
            </a:pPr>
            <a:endParaRPr lang="en-US" dirty="0" smtClean="0">
              <a:solidFill>
                <a:srgbClr val="002060"/>
              </a:solidFill>
            </a:endParaRPr>
          </a:p>
          <a:p>
            <a:pPr marL="1714500" lvl="3" indent="-342900"/>
            <a:r>
              <a:rPr lang="en-US" b="1" dirty="0" smtClean="0">
                <a:solidFill>
                  <a:srgbClr val="C00000"/>
                </a:solidFill>
              </a:rPr>
              <a:t>		2.     &lt;	(Less than)</a:t>
            </a:r>
            <a:endParaRPr lang="en-US" dirty="0" smtClean="0">
              <a:solidFill>
                <a:srgbClr val="C00000"/>
              </a:solidFill>
            </a:endParaRPr>
          </a:p>
          <a:p>
            <a:pPr marL="1257300" lvl="2" indent="-342900">
              <a:buAutoNum type="arabicPeriod"/>
            </a:pPr>
            <a:endParaRPr lang="en-US" dirty="0" smtClean="0">
              <a:solidFill>
                <a:srgbClr val="C00000"/>
              </a:solidFill>
            </a:endParaRPr>
          </a:p>
          <a:p>
            <a:pPr marL="2171700" lvl="4" indent="-342900">
              <a:buAutoNum type="arabicPeriod" startAt="3"/>
            </a:pPr>
            <a:r>
              <a:rPr lang="en-US" b="1" dirty="0" smtClean="0">
                <a:solidFill>
                  <a:srgbClr val="0000CC"/>
                </a:solidFill>
              </a:rPr>
              <a:t>&gt;=	(Greater than or equal to)</a:t>
            </a:r>
          </a:p>
          <a:p>
            <a:pPr marL="2171700" lvl="4" indent="-342900"/>
            <a:endParaRPr lang="en-US" dirty="0" smtClean="0">
              <a:solidFill>
                <a:srgbClr val="0000CC"/>
              </a:solidFill>
            </a:endParaRPr>
          </a:p>
          <a:p>
            <a:pPr marL="2171700" lvl="4" indent="-342900"/>
            <a:r>
              <a:rPr lang="en-US" b="1" dirty="0" smtClean="0"/>
              <a:t>4.    &lt;=	(Less than or equal to)</a:t>
            </a:r>
            <a:endParaRPr lang="en-US" dirty="0" smtClean="0"/>
          </a:p>
          <a:p>
            <a:pPr marL="1257300" lvl="2" indent="-342900">
              <a:buAutoNum type="arabicPeriod"/>
            </a:pPr>
            <a:endParaRPr lang="en-US" dirty="0" smtClean="0"/>
          </a:p>
          <a:p>
            <a:pPr marL="2171700" lvl="4" indent="-342900">
              <a:buAutoNum type="arabicPeriod" startAt="5"/>
            </a:pPr>
            <a:r>
              <a:rPr lang="en-US" b="1" dirty="0" smtClean="0">
                <a:solidFill>
                  <a:srgbClr val="FFFF00"/>
                </a:solidFill>
              </a:rPr>
              <a:t>==	(Equals to)</a:t>
            </a:r>
          </a:p>
          <a:p>
            <a:pPr marL="2171700" lvl="4" indent="-342900">
              <a:buAutoNum type="arabicPeriod" startAt="5"/>
            </a:pPr>
            <a:endParaRPr lang="en-US" b="1" dirty="0" smtClean="0">
              <a:solidFill>
                <a:srgbClr val="FFFF00"/>
              </a:solidFill>
            </a:endParaRPr>
          </a:p>
          <a:p>
            <a:pPr marL="2171700" lvl="4" indent="-342900">
              <a:buAutoNum type="arabicPeriod" startAt="5"/>
            </a:pPr>
            <a:r>
              <a:rPr lang="en-US" b="1" dirty="0" smtClean="0">
                <a:solidFill>
                  <a:srgbClr val="C00000"/>
                </a:solidFill>
              </a:rPr>
              <a:t>!=	(Not equal to)</a:t>
            </a:r>
            <a:endParaRPr lang="en-US" dirty="0" smtClean="0">
              <a:solidFill>
                <a:srgbClr val="C00000"/>
              </a:solidFill>
            </a:endParaRP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Relational Operators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1438" y="1071552"/>
          <a:ext cx="9001156" cy="38576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00578"/>
                <a:gridCol w="4500578"/>
              </a:tblGrid>
              <a:tr h="3730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 anchor="ctr"/>
                </a:tc>
              </a:tr>
              <a:tr h="3834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Assignment Operator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Equality Testing Operator</a:t>
                      </a:r>
                      <a:endParaRPr lang="en-US" dirty="0"/>
                    </a:p>
                  </a:txBody>
                  <a:tcPr anchor="ctr"/>
                </a:tc>
              </a:tr>
              <a:tr h="3101137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baseline="0" dirty="0" smtClean="0"/>
                        <a:t> a=10, b=7;</a:t>
                      </a:r>
                    </a:p>
                    <a:p>
                      <a:pPr algn="ctr"/>
                      <a:r>
                        <a:rPr lang="en-US" baseline="0" dirty="0" smtClean="0"/>
                        <a:t>a=b;</a:t>
                      </a:r>
                    </a:p>
                    <a:p>
                      <a:pPr algn="ctr"/>
                      <a:r>
                        <a:rPr lang="en-US" baseline="0" dirty="0" smtClean="0"/>
                        <a:t>This will copy/assign the value of </a:t>
                      </a:r>
                    </a:p>
                    <a:p>
                      <a:pPr algn="ctr"/>
                      <a:r>
                        <a:rPr lang="en-US" baseline="0" dirty="0" smtClean="0"/>
                        <a:t>variable b to the variable a.</a:t>
                      </a:r>
                    </a:p>
                    <a:p>
                      <a:pPr algn="ctr"/>
                      <a:endParaRPr lang="en-US" baseline="0" dirty="0" smtClean="0"/>
                    </a:p>
                    <a:p>
                      <a:pPr algn="ctr"/>
                      <a:r>
                        <a:rPr lang="en-US" baseline="0" dirty="0" err="1" smtClean="0"/>
                        <a:t>Printf</a:t>
                      </a:r>
                      <a:r>
                        <a:rPr lang="en-US" baseline="0" dirty="0" smtClean="0"/>
                        <a:t>(“%d %</a:t>
                      </a:r>
                      <a:r>
                        <a:rPr lang="en-US" baseline="0" dirty="0" err="1" smtClean="0"/>
                        <a:t>d”,a,b</a:t>
                      </a:r>
                      <a:r>
                        <a:rPr lang="en-US" baseline="0" dirty="0" smtClean="0"/>
                        <a:t>);</a:t>
                      </a:r>
                    </a:p>
                    <a:p>
                      <a:pPr algn="l"/>
                      <a:r>
                        <a:rPr lang="en-US" baseline="0" dirty="0" smtClean="0"/>
                        <a:t>                                       7     7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a=10, b=7,c;</a:t>
                      </a:r>
                    </a:p>
                    <a:p>
                      <a:pPr algn="ctr"/>
                      <a:r>
                        <a:rPr lang="en-US" baseline="0" dirty="0" smtClean="0"/>
                        <a:t>c = a==b;</a:t>
                      </a:r>
                    </a:p>
                    <a:p>
                      <a:pPr algn="ctr"/>
                      <a:r>
                        <a:rPr lang="en-US" baseline="0" dirty="0" smtClean="0"/>
                        <a:t>Equality Comparison 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rot="5400000">
            <a:off x="6679421" y="275034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29322" y="2857502"/>
            <a:ext cx="1643074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5824547" y="296386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7466033" y="296386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500694" y="3071816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Equal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000892" y="3071816"/>
            <a:ext cx="1214446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Equal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5822959" y="339249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7466033" y="339249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500694" y="3500444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143768" y="3500444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5822959" y="382112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7466033" y="382112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786446" y="3929072"/>
            <a:ext cx="285752" cy="2857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7429520" y="3929072"/>
            <a:ext cx="285752" cy="2857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4" name="Right Bracket 33"/>
          <p:cNvSpPr/>
          <p:nvPr/>
        </p:nvSpPr>
        <p:spPr>
          <a:xfrm rot="5400000">
            <a:off x="6679421" y="3464725"/>
            <a:ext cx="142876" cy="1643074"/>
          </a:xfrm>
          <a:prstGeom prst="rightBracket">
            <a:avLst>
              <a:gd name="adj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6680215" y="446406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215074" y="4572014"/>
            <a:ext cx="714380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c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28" grpId="0" animBg="1"/>
      <p:bldP spid="32" grpId="0" animBg="1"/>
      <p:bldP spid="33" grpId="0" animBg="1"/>
      <p:bldP spid="34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Relational Operators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32" y="1142990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FFFF"/>
                </a:solidFill>
              </a:rPr>
              <a:t>  Relational Operator</a:t>
            </a:r>
          </a:p>
          <a:p>
            <a:pPr lvl="3">
              <a:buFont typeface="Wingdings" pitchFamily="2" charset="2"/>
              <a:buChar char="q"/>
            </a:pPr>
            <a:endParaRPr lang="en-US" b="1" dirty="0" smtClean="0">
              <a:solidFill>
                <a:srgbClr val="FFFFFF"/>
              </a:solidFill>
            </a:endParaRPr>
          </a:p>
          <a:p>
            <a:pPr lvl="3"/>
            <a:r>
              <a:rPr lang="en-US" b="1" dirty="0" smtClean="0">
                <a:solidFill>
                  <a:srgbClr val="FFFFFF"/>
                </a:solidFill>
              </a:rPr>
              <a:t>	&gt;</a:t>
            </a:r>
          </a:p>
          <a:p>
            <a:pPr lvl="3"/>
            <a:r>
              <a:rPr lang="en-US" b="1" dirty="0" smtClean="0">
                <a:solidFill>
                  <a:srgbClr val="FFFFFF"/>
                </a:solidFill>
              </a:rPr>
              <a:t>	</a:t>
            </a:r>
          </a:p>
          <a:p>
            <a:pPr lvl="3"/>
            <a:r>
              <a:rPr lang="en-US" b="1" dirty="0" smtClean="0">
                <a:solidFill>
                  <a:srgbClr val="FFFFFF"/>
                </a:solidFill>
              </a:rPr>
              <a:t>	&lt;</a:t>
            </a:r>
          </a:p>
          <a:p>
            <a:pPr lvl="3"/>
            <a:r>
              <a:rPr lang="en-US" b="1" dirty="0" smtClean="0">
                <a:solidFill>
                  <a:srgbClr val="FFFFFF"/>
                </a:solidFill>
              </a:rPr>
              <a:t>	</a:t>
            </a:r>
          </a:p>
          <a:p>
            <a:pPr lvl="3"/>
            <a:r>
              <a:rPr lang="en-US" b="1" dirty="0" smtClean="0">
                <a:solidFill>
                  <a:srgbClr val="FFFFFF"/>
                </a:solidFill>
              </a:rPr>
              <a:t>	&gt;=</a:t>
            </a:r>
          </a:p>
          <a:p>
            <a:pPr lvl="3"/>
            <a:r>
              <a:rPr lang="en-US" b="1" dirty="0" smtClean="0">
                <a:solidFill>
                  <a:srgbClr val="FFFFFF"/>
                </a:solidFill>
              </a:rPr>
              <a:t>	</a:t>
            </a:r>
          </a:p>
          <a:p>
            <a:pPr lvl="3"/>
            <a:r>
              <a:rPr lang="en-US" b="1" dirty="0" smtClean="0">
                <a:solidFill>
                  <a:srgbClr val="FFFFFF"/>
                </a:solidFill>
              </a:rPr>
              <a:t>	&lt;=</a:t>
            </a:r>
          </a:p>
          <a:p>
            <a:pPr lvl="3"/>
            <a:r>
              <a:rPr lang="en-US" b="1" dirty="0" smtClean="0">
                <a:solidFill>
                  <a:srgbClr val="FFFFFF"/>
                </a:solidFill>
              </a:rPr>
              <a:t>	</a:t>
            </a:r>
          </a:p>
          <a:p>
            <a:pPr lvl="3"/>
            <a:r>
              <a:rPr lang="en-US" b="1" dirty="0" smtClean="0">
                <a:solidFill>
                  <a:srgbClr val="FFFFFF"/>
                </a:solidFill>
              </a:rPr>
              <a:t>	!=</a:t>
            </a:r>
          </a:p>
          <a:p>
            <a:pPr lvl="3"/>
            <a:r>
              <a:rPr lang="en-US" b="1" dirty="0" smtClean="0">
                <a:solidFill>
                  <a:srgbClr val="FFFFFF"/>
                </a:solidFill>
              </a:rPr>
              <a:t>	</a:t>
            </a:r>
          </a:p>
          <a:p>
            <a:pPr lvl="3"/>
            <a:r>
              <a:rPr lang="en-US" b="1" dirty="0" smtClean="0">
                <a:solidFill>
                  <a:srgbClr val="FFFFFF"/>
                </a:solidFill>
              </a:rPr>
              <a:t>	==</a:t>
            </a:r>
            <a:endParaRPr lang="en-US" dirty="0" smtClean="0">
              <a:solidFill>
                <a:srgbClr val="C00000"/>
              </a:solidFill>
            </a:endParaRPr>
          </a:p>
          <a:p>
            <a:pPr lvl="2"/>
            <a:endParaRPr lang="en-US" b="1" dirty="0" smtClean="0">
              <a:solidFill>
                <a:srgbClr val="FFFFFF"/>
              </a:solidFill>
            </a:endParaRPr>
          </a:p>
        </p:txBody>
      </p:sp>
      <p:sp>
        <p:nvSpPr>
          <p:cNvPr id="7" name="Right Bracket 6"/>
          <p:cNvSpPr/>
          <p:nvPr/>
        </p:nvSpPr>
        <p:spPr>
          <a:xfrm>
            <a:off x="2357422" y="1857370"/>
            <a:ext cx="357190" cy="2786082"/>
          </a:xfrm>
          <a:prstGeom prst="rightBracket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86116" y="3071816"/>
            <a:ext cx="1928826" cy="2857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algn="ctr"/>
            <a:r>
              <a:rPr lang="en-US" sz="2000" dirty="0" smtClean="0">
                <a:solidFill>
                  <a:srgbClr val="C00000"/>
                </a:solidFill>
                <a:sym typeface="Wingdings" pitchFamily="2" charset="2"/>
              </a:rPr>
              <a:t>Condition Check</a:t>
            </a:r>
          </a:p>
        </p:txBody>
      </p:sp>
      <p:cxnSp>
        <p:nvCxnSpPr>
          <p:cNvPr id="19" name="Straight Connector 18"/>
          <p:cNvCxnSpPr>
            <a:stCxn id="17" idx="3"/>
          </p:cNvCxnSpPr>
          <p:nvPr/>
        </p:nvCxnSpPr>
        <p:spPr>
          <a:xfrm flipV="1">
            <a:off x="5214942" y="2786064"/>
            <a:ext cx="357190" cy="42862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3"/>
          </p:cNvCxnSpPr>
          <p:nvPr/>
        </p:nvCxnSpPr>
        <p:spPr>
          <a:xfrm>
            <a:off x="5214942" y="3214692"/>
            <a:ext cx="357190" cy="28575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572132" y="278606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72132" y="349885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857884" y="2643188"/>
            <a:ext cx="785818" cy="2857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algn="ctr"/>
            <a:r>
              <a:rPr lang="en-US" sz="2000" dirty="0" smtClean="0">
                <a:solidFill>
                  <a:srgbClr val="C00000"/>
                </a:solidFill>
                <a:sym typeface="Wingdings" pitchFamily="2" charset="2"/>
              </a:rPr>
              <a:t>True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57884" y="3357568"/>
            <a:ext cx="785818" cy="2857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algn="ctr"/>
            <a:r>
              <a:rPr lang="en-US" sz="2000" dirty="0" smtClean="0">
                <a:solidFill>
                  <a:srgbClr val="C00000"/>
                </a:solidFill>
                <a:sym typeface="Wingdings" pitchFamily="2" charset="2"/>
              </a:rPr>
              <a:t>False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643702" y="278606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643702" y="350044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929454" y="2643188"/>
            <a:ext cx="285752" cy="2857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929454" y="3357568"/>
            <a:ext cx="285752" cy="2857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7" idx="2"/>
          </p:cNvCxnSpPr>
          <p:nvPr/>
        </p:nvCxnSpPr>
        <p:spPr>
          <a:xfrm rot="10800000" flipH="1">
            <a:off x="2714612" y="3216281"/>
            <a:ext cx="571504" cy="341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31" grpId="0" animBg="1"/>
      <p:bldP spid="32" grpId="0" animBg="1"/>
      <p:bldP spid="45" grpId="0" animBg="1"/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Relational Operators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itchFamily="2" charset="2"/>
              <a:buChar char="q"/>
            </a:pPr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FFFF"/>
                </a:solidFill>
              </a:rPr>
              <a:t>Guess the </a:t>
            </a:r>
            <a:r>
              <a:rPr lang="en-US" b="1" dirty="0" smtClean="0">
                <a:solidFill>
                  <a:srgbClr val="FFFF00"/>
                </a:solidFill>
              </a:rPr>
              <a:t>output ?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	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b="1" dirty="0" smtClean="0">
                <a:solidFill>
                  <a:srgbClr val="002060"/>
                </a:solidFill>
              </a:rPr>
              <a:t> a=10, b=7, c;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	</a:t>
            </a:r>
            <a:r>
              <a:rPr lang="en-US" b="1" dirty="0" smtClean="0">
                <a:solidFill>
                  <a:srgbClr val="FFFF00"/>
                </a:solidFill>
              </a:rPr>
              <a:t>c=a=b;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	</a:t>
            </a:r>
            <a:r>
              <a:rPr lang="en-US" b="1" dirty="0" err="1" smtClean="0">
                <a:solidFill>
                  <a:srgbClr val="002060"/>
                </a:solidFill>
              </a:rPr>
              <a:t>printf</a:t>
            </a:r>
            <a:r>
              <a:rPr lang="en-US" b="1" dirty="0" smtClean="0">
                <a:solidFill>
                  <a:srgbClr val="002060"/>
                </a:solidFill>
              </a:rPr>
              <a:t>(“%d  %d  %</a:t>
            </a:r>
            <a:r>
              <a:rPr lang="en-US" b="1" dirty="0" err="1" smtClean="0">
                <a:solidFill>
                  <a:srgbClr val="002060"/>
                </a:solidFill>
              </a:rPr>
              <a:t>d”,a</a:t>
            </a:r>
            <a:r>
              <a:rPr lang="en-US" b="1" dirty="0" smtClean="0">
                <a:solidFill>
                  <a:srgbClr val="002060"/>
                </a:solidFill>
              </a:rPr>
              <a:t>, b, c);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Such expression are </a:t>
            </a:r>
            <a:r>
              <a:rPr lang="en-US" b="1" dirty="0" smtClean="0"/>
              <a:t>called as Multi-Assignment Expression. </a:t>
            </a:r>
            <a:r>
              <a:rPr lang="en-US" b="1" dirty="0" smtClean="0">
                <a:solidFill>
                  <a:srgbClr val="FFFFFF"/>
                </a:solidFill>
              </a:rPr>
              <a:t>They are </a:t>
            </a:r>
            <a:r>
              <a:rPr lang="en-US" b="1" dirty="0" smtClean="0">
                <a:solidFill>
                  <a:srgbClr val="FFFF00"/>
                </a:solidFill>
              </a:rPr>
              <a:t>read from </a:t>
            </a:r>
          </a:p>
          <a:p>
            <a:pPr marL="1257300" lvl="2" indent="-342900"/>
            <a:r>
              <a:rPr lang="en-US" b="1" dirty="0" smtClean="0">
                <a:solidFill>
                  <a:srgbClr val="0000CC"/>
                </a:solidFill>
              </a:rPr>
              <a:t>Left to Right </a:t>
            </a:r>
            <a:r>
              <a:rPr lang="en-US" b="1" dirty="0" smtClean="0">
                <a:solidFill>
                  <a:srgbClr val="FFFFFF"/>
                </a:solidFill>
              </a:rPr>
              <a:t>but they are </a:t>
            </a:r>
            <a:r>
              <a:rPr lang="en-US" b="1" dirty="0" smtClean="0">
                <a:solidFill>
                  <a:srgbClr val="FFFF00"/>
                </a:solidFill>
              </a:rPr>
              <a:t>solved from </a:t>
            </a:r>
            <a:r>
              <a:rPr lang="en-US" b="1" dirty="0" smtClean="0">
                <a:solidFill>
                  <a:srgbClr val="0000CC"/>
                </a:solidFill>
              </a:rPr>
              <a:t>Right to Left.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57686" y="1425353"/>
            <a:ext cx="3429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  </a:t>
            </a:r>
            <a:r>
              <a:rPr lang="en-US" b="1" dirty="0" smtClean="0">
                <a:solidFill>
                  <a:srgbClr val="FFFF00"/>
                </a:solidFill>
              </a:rPr>
              <a:t>OUTPUT  :  7  7  7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1357290" y="2428874"/>
            <a:ext cx="500066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785786" y="3000378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Relational Operators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itchFamily="2" charset="2"/>
              <a:buChar char="q"/>
            </a:pPr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FFFF"/>
                </a:solidFill>
              </a:rPr>
              <a:t>Suppose we want to </a:t>
            </a:r>
            <a:r>
              <a:rPr lang="en-US" b="1" dirty="0" smtClean="0">
                <a:solidFill>
                  <a:srgbClr val="002060"/>
                </a:solidFill>
              </a:rPr>
              <a:t>assign same value</a:t>
            </a:r>
            <a:r>
              <a:rPr lang="en-US" b="1" dirty="0" smtClean="0">
                <a:solidFill>
                  <a:srgbClr val="FFFFFF"/>
                </a:solidFill>
              </a:rPr>
              <a:t> in </a:t>
            </a:r>
            <a:r>
              <a:rPr lang="en-US" b="1" dirty="0" smtClean="0">
                <a:solidFill>
                  <a:srgbClr val="FFFF00"/>
                </a:solidFill>
              </a:rPr>
              <a:t>5 variables.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For example, </a:t>
            </a:r>
            <a:r>
              <a:rPr lang="en-US" b="1" dirty="0" smtClean="0"/>
              <a:t>we have 5 variable </a:t>
            </a:r>
            <a:r>
              <a:rPr lang="en-US" b="1" dirty="0" smtClean="0">
                <a:solidFill>
                  <a:srgbClr val="FFFFFF"/>
                </a:solidFill>
              </a:rPr>
              <a:t>called </a:t>
            </a:r>
            <a:r>
              <a:rPr lang="en-US" b="1" dirty="0" smtClean="0">
                <a:solidFill>
                  <a:srgbClr val="0000CC"/>
                </a:solidFill>
              </a:rPr>
              <a:t>a, b, c, d, e </a:t>
            </a:r>
            <a:r>
              <a:rPr lang="en-US" b="1" dirty="0" smtClean="0">
                <a:solidFill>
                  <a:srgbClr val="FFFFFF"/>
                </a:solidFill>
              </a:rPr>
              <a:t>and we want to </a:t>
            </a:r>
          </a:p>
          <a:p>
            <a:pPr marL="1257300" lvl="2" indent="-342900"/>
            <a:r>
              <a:rPr lang="en-US" b="1" dirty="0" smtClean="0">
                <a:solidFill>
                  <a:srgbClr val="C00000"/>
                </a:solidFill>
              </a:rPr>
              <a:t>assign 10 in all of them.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a,b,c,d,e</a:t>
            </a:r>
            <a:r>
              <a:rPr lang="en-US" b="1" dirty="0" smtClean="0"/>
              <a:t>;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</a:t>
            </a:r>
            <a:r>
              <a:rPr lang="en-US" b="1" dirty="0" smtClean="0">
                <a:solidFill>
                  <a:srgbClr val="002060"/>
                </a:solidFill>
              </a:rPr>
              <a:t>a=10;</a:t>
            </a: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</a:rPr>
              <a:t>	b=10;</a:t>
            </a: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</a:rPr>
              <a:t>	c=10;</a:t>
            </a: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</a:rPr>
              <a:t>	d=10;</a:t>
            </a: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</a:rPr>
              <a:t>	e=10;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9058" y="2808934"/>
            <a:ext cx="47149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err="1" smtClean="0">
                <a:sym typeface="Wingdings" pitchFamily="2" charset="2"/>
              </a:rPr>
              <a:t>int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 err="1" smtClean="0">
                <a:sym typeface="Wingdings" pitchFamily="2" charset="2"/>
              </a:rPr>
              <a:t>a,b,c,d,e</a:t>
            </a:r>
            <a:r>
              <a:rPr lang="en-US" b="1" dirty="0" smtClean="0">
                <a:sym typeface="Wingdings" pitchFamily="2" charset="2"/>
              </a:rPr>
              <a:t>;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a=b=c=d=e=10;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ym typeface="Wingdings" pitchFamily="2" charset="2"/>
              </a:rPr>
              <a:t>Multi-Assignment Expression</a:t>
            </a:r>
            <a:endParaRPr lang="en-US" b="1" dirty="0" smtClean="0"/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4679951" y="3892559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5000628" y="3571882"/>
            <a:ext cx="285752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Relational Operators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FFFF"/>
                </a:solidFill>
              </a:rPr>
              <a:t>Guess the </a:t>
            </a:r>
            <a:r>
              <a:rPr lang="en-US" b="1" dirty="0" smtClean="0">
                <a:solidFill>
                  <a:srgbClr val="FFFF00"/>
                </a:solidFill>
              </a:rPr>
              <a:t>output ?</a:t>
            </a:r>
          </a:p>
          <a:p>
            <a:pPr marL="1257300" lvl="2" indent="-342900">
              <a:buFont typeface="Wingdings" pitchFamily="2" charset="2"/>
              <a:buChar char="q"/>
            </a:pPr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	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a,b,c,d,e</a:t>
            </a:r>
            <a:r>
              <a:rPr lang="en-US" b="1" dirty="0" smtClean="0">
                <a:solidFill>
                  <a:srgbClr val="002060"/>
                </a:solidFill>
              </a:rPr>
              <a:t>;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	</a:t>
            </a:r>
            <a:r>
              <a:rPr lang="en-US" b="1" dirty="0" smtClean="0">
                <a:solidFill>
                  <a:srgbClr val="FFFF00"/>
                </a:solidFill>
              </a:rPr>
              <a:t>a=b=c=d=e;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	</a:t>
            </a:r>
            <a:r>
              <a:rPr lang="en-US" b="1" dirty="0" err="1" smtClean="0">
                <a:solidFill>
                  <a:srgbClr val="002060"/>
                </a:solidFill>
              </a:rPr>
              <a:t>printf</a:t>
            </a:r>
            <a:r>
              <a:rPr lang="en-US" b="1" dirty="0" smtClean="0">
                <a:solidFill>
                  <a:srgbClr val="002060"/>
                </a:solidFill>
              </a:rPr>
              <a:t>(“%d  %d  %d  %d  %</a:t>
            </a:r>
            <a:r>
              <a:rPr lang="en-US" b="1" dirty="0" err="1" smtClean="0">
                <a:solidFill>
                  <a:srgbClr val="002060"/>
                </a:solidFill>
              </a:rPr>
              <a:t>d”,a,b,c,d,e</a:t>
            </a:r>
            <a:r>
              <a:rPr lang="en-US" b="1" dirty="0" smtClean="0">
                <a:solidFill>
                  <a:srgbClr val="002060"/>
                </a:solidFill>
              </a:rPr>
              <a:t>);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FF"/>
                </a:solidFill>
              </a:rPr>
              <a:t>Although the code will </a:t>
            </a:r>
            <a:r>
              <a:rPr lang="en-US" b="1" dirty="0" smtClean="0">
                <a:solidFill>
                  <a:srgbClr val="FFFF00"/>
                </a:solidFill>
              </a:rPr>
              <a:t>compile and run, </a:t>
            </a:r>
            <a:r>
              <a:rPr lang="en-US" b="1" dirty="0" smtClean="0">
                <a:solidFill>
                  <a:srgbClr val="FFFFFF"/>
                </a:solidFill>
              </a:rPr>
              <a:t>but we will get </a:t>
            </a:r>
            <a:r>
              <a:rPr lang="en-US" b="1" dirty="0" smtClean="0">
                <a:solidFill>
                  <a:srgbClr val="002060"/>
                </a:solidFill>
              </a:rPr>
              <a:t>GARBAGE value </a:t>
            </a: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</a:rPr>
              <a:t>	as output.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FF"/>
                </a:solidFill>
              </a:rPr>
              <a:t>This is because we have </a:t>
            </a:r>
            <a:r>
              <a:rPr lang="en-US" b="1" dirty="0" smtClean="0">
                <a:solidFill>
                  <a:srgbClr val="FFFF00"/>
                </a:solidFill>
              </a:rPr>
              <a:t>initialized all the variables </a:t>
            </a:r>
            <a:r>
              <a:rPr lang="en-US" b="1" dirty="0" smtClean="0">
                <a:solidFill>
                  <a:srgbClr val="FFFFFF"/>
                </a:solidFill>
              </a:rPr>
              <a:t>with the </a:t>
            </a:r>
            <a:r>
              <a:rPr lang="en-US" b="1" dirty="0" smtClean="0"/>
              <a:t>value of variable</a:t>
            </a:r>
          </a:p>
          <a:p>
            <a:pPr marL="1257300" lvl="2" indent="-342900"/>
            <a:r>
              <a:rPr lang="en-US" b="1" dirty="0" smtClean="0"/>
              <a:t>	e</a:t>
            </a:r>
            <a:r>
              <a:rPr lang="en-US" b="1" dirty="0" smtClean="0">
                <a:solidFill>
                  <a:srgbClr val="FFFFFF"/>
                </a:solidFill>
              </a:rPr>
              <a:t> and </a:t>
            </a:r>
            <a:r>
              <a:rPr lang="en-US" b="1" dirty="0" smtClean="0">
                <a:solidFill>
                  <a:srgbClr val="0000CC"/>
                </a:solidFill>
              </a:rPr>
              <a:t>e itself is initialized </a:t>
            </a:r>
            <a:r>
              <a:rPr lang="en-US" b="1" dirty="0" smtClean="0">
                <a:solidFill>
                  <a:srgbClr val="FFFFFF"/>
                </a:solidFill>
              </a:rPr>
              <a:t>with </a:t>
            </a:r>
            <a:r>
              <a:rPr lang="en-US" b="1" dirty="0" smtClean="0">
                <a:solidFill>
                  <a:srgbClr val="002060"/>
                </a:solidFill>
              </a:rPr>
              <a:t>some garbage.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	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Relational Operators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FFFF"/>
                </a:solidFill>
              </a:rPr>
              <a:t>Guess the </a:t>
            </a:r>
            <a:r>
              <a:rPr lang="en-US" b="1" dirty="0" smtClean="0">
                <a:solidFill>
                  <a:srgbClr val="FFFF00"/>
                </a:solidFill>
              </a:rPr>
              <a:t>output ?</a:t>
            </a:r>
          </a:p>
          <a:p>
            <a:pPr marL="1257300" lvl="2" indent="-342900">
              <a:buFont typeface="Wingdings" pitchFamily="2" charset="2"/>
              <a:buChar char="q"/>
            </a:pPr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	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a,b,c,d,e</a:t>
            </a:r>
            <a:r>
              <a:rPr lang="en-US" b="1" dirty="0" smtClean="0">
                <a:solidFill>
                  <a:srgbClr val="002060"/>
                </a:solidFill>
              </a:rPr>
              <a:t>;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	</a:t>
            </a:r>
            <a:r>
              <a:rPr lang="en-US" b="1" dirty="0" smtClean="0">
                <a:solidFill>
                  <a:srgbClr val="FFFF00"/>
                </a:solidFill>
              </a:rPr>
              <a:t>a=b=c=d=10=e;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	</a:t>
            </a:r>
            <a:r>
              <a:rPr lang="en-US" b="1" dirty="0" err="1" smtClean="0">
                <a:solidFill>
                  <a:srgbClr val="002060"/>
                </a:solidFill>
              </a:rPr>
              <a:t>printf</a:t>
            </a:r>
            <a:r>
              <a:rPr lang="en-US" b="1" dirty="0" smtClean="0">
                <a:solidFill>
                  <a:srgbClr val="002060"/>
                </a:solidFill>
              </a:rPr>
              <a:t>(“%d  %d  %d  %d  %</a:t>
            </a:r>
            <a:r>
              <a:rPr lang="en-US" b="1" dirty="0" err="1" smtClean="0">
                <a:solidFill>
                  <a:srgbClr val="002060"/>
                </a:solidFill>
              </a:rPr>
              <a:t>d”,a,b,c,d,e</a:t>
            </a:r>
            <a:r>
              <a:rPr lang="en-US" b="1" dirty="0" smtClean="0">
                <a:solidFill>
                  <a:srgbClr val="002060"/>
                </a:solidFill>
              </a:rPr>
              <a:t>);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	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	</a:t>
            </a:r>
            <a:r>
              <a:rPr lang="en-US" b="1" dirty="0" smtClean="0">
                <a:solidFill>
                  <a:srgbClr val="C00000"/>
                </a:solidFill>
              </a:rPr>
              <a:t>SYNTAX ERROR   :	The code won’t even compile !!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Assignment operator in </a:t>
            </a:r>
            <a:r>
              <a:rPr lang="en-US" b="1" dirty="0" smtClean="0"/>
              <a:t>C language has an important restriction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The </a:t>
            </a:r>
            <a:r>
              <a:rPr lang="en-US" b="1" dirty="0" smtClean="0">
                <a:solidFill>
                  <a:srgbClr val="FFFF00"/>
                </a:solidFill>
              </a:rPr>
              <a:t>LHS of assignment operator </a:t>
            </a:r>
            <a:r>
              <a:rPr lang="en-US" b="1" dirty="0" smtClean="0">
                <a:solidFill>
                  <a:srgbClr val="002060"/>
                </a:solidFill>
              </a:rPr>
              <a:t>MUST ALWAYS BE A VARIABLE</a:t>
            </a:r>
            <a:r>
              <a:rPr lang="en-US" b="1" dirty="0" smtClean="0">
                <a:solidFill>
                  <a:srgbClr val="FFFFFF"/>
                </a:solidFill>
              </a:rPr>
              <a:t> and </a:t>
            </a:r>
            <a:r>
              <a:rPr lang="en-US" b="1" dirty="0" smtClean="0">
                <a:solidFill>
                  <a:srgbClr val="002060"/>
                </a:solidFill>
              </a:rPr>
              <a:t>NOTHING ELSE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Relational Operators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000114"/>
            <a:ext cx="9144032" cy="411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FFFF"/>
                </a:solidFill>
              </a:rPr>
              <a:t>Guess the </a:t>
            </a:r>
            <a:r>
              <a:rPr lang="en-US" b="1" dirty="0" smtClean="0">
                <a:solidFill>
                  <a:srgbClr val="FFFF00"/>
                </a:solidFill>
              </a:rPr>
              <a:t>output of all of them ?</a:t>
            </a:r>
          </a:p>
          <a:p>
            <a:pPr marL="1257300" lvl="2" indent="-342900">
              <a:buFont typeface="Wingdings" pitchFamily="2" charset="2"/>
              <a:buChar char="q"/>
            </a:pPr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b="1" dirty="0" smtClean="0">
                <a:solidFill>
                  <a:srgbClr val="002060"/>
                </a:solidFill>
              </a:rPr>
              <a:t> a=10, b=10,c;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2171700" lvl="4" indent="-342900">
              <a:buAutoNum type="arabicPeriod"/>
            </a:pPr>
            <a:r>
              <a:rPr lang="en-US" b="1" dirty="0" smtClean="0">
                <a:solidFill>
                  <a:srgbClr val="002060"/>
                </a:solidFill>
              </a:rPr>
              <a:t>c=a=b;</a:t>
            </a:r>
          </a:p>
          <a:p>
            <a:pPr marL="1257300" lvl="2" indent="-342900">
              <a:buAutoNum type="arabicPeriod"/>
            </a:pPr>
            <a:endParaRPr lang="en-US" b="1" dirty="0" smtClean="0">
              <a:solidFill>
                <a:srgbClr val="002060"/>
              </a:solidFill>
            </a:endParaRPr>
          </a:p>
          <a:p>
            <a:pPr marL="1257300" lvl="2" indent="-342900">
              <a:buAutoNum type="arabicPeriod"/>
            </a:pPr>
            <a:endParaRPr lang="en-US" b="1" dirty="0" smtClean="0">
              <a:solidFill>
                <a:srgbClr val="002060"/>
              </a:solidFill>
            </a:endParaRPr>
          </a:p>
          <a:p>
            <a:pPr marL="2171700" lvl="4" indent="-342900"/>
            <a:r>
              <a:rPr lang="en-US" b="1" dirty="0" smtClean="0">
                <a:solidFill>
                  <a:srgbClr val="002060"/>
                </a:solidFill>
              </a:rPr>
              <a:t>2.	c=a==b;</a:t>
            </a:r>
          </a:p>
          <a:p>
            <a:pPr marL="1257300" lvl="2" indent="-342900">
              <a:buAutoNum type="arabicPeriod"/>
            </a:pPr>
            <a:endParaRPr lang="en-US" b="1" dirty="0" smtClean="0">
              <a:solidFill>
                <a:srgbClr val="002060"/>
              </a:solidFill>
            </a:endParaRPr>
          </a:p>
          <a:p>
            <a:pPr marL="1257300" lvl="2" indent="-342900">
              <a:buAutoNum type="arabicPeriod"/>
            </a:pPr>
            <a:endParaRPr lang="en-US" b="1" dirty="0" smtClean="0">
              <a:solidFill>
                <a:srgbClr val="002060"/>
              </a:solidFill>
            </a:endParaRPr>
          </a:p>
          <a:p>
            <a:pPr marL="2171700" lvl="4" indent="-342900"/>
            <a:r>
              <a:rPr lang="en-US" b="1" dirty="0" smtClean="0">
                <a:solidFill>
                  <a:srgbClr val="002060"/>
                </a:solidFill>
              </a:rPr>
              <a:t>3.	c=a=‘b’;</a:t>
            </a:r>
          </a:p>
          <a:p>
            <a:pPr marL="1257300" lvl="2" indent="-342900">
              <a:buAutoNum type="arabicPeriod"/>
            </a:pPr>
            <a:endParaRPr lang="en-US" b="1" dirty="0" smtClean="0">
              <a:solidFill>
                <a:srgbClr val="002060"/>
              </a:solidFill>
            </a:endParaRPr>
          </a:p>
          <a:p>
            <a:pPr marL="1257300" lvl="2" indent="-342900">
              <a:buAutoNum type="arabicPeriod"/>
            </a:pPr>
            <a:endParaRPr lang="en-US" b="1" dirty="0" smtClean="0">
              <a:solidFill>
                <a:srgbClr val="002060"/>
              </a:solidFill>
            </a:endParaRPr>
          </a:p>
          <a:p>
            <a:pPr marL="2171700" lvl="4" indent="-342900"/>
            <a:r>
              <a:rPr lang="en-US" b="1" dirty="0" smtClean="0">
                <a:solidFill>
                  <a:srgbClr val="002060"/>
                </a:solidFill>
              </a:rPr>
              <a:t>4.	c=a==‘b’;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76690" y="1000114"/>
            <a:ext cx="53673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2171700" lvl="4" indent="-342900"/>
            <a:r>
              <a:rPr lang="en-US" b="1" dirty="0" smtClean="0">
                <a:solidFill>
                  <a:srgbClr val="002060"/>
                </a:solidFill>
              </a:rPr>
              <a:t>5.	c=‘a’==b;</a:t>
            </a:r>
          </a:p>
          <a:p>
            <a:pPr marL="1257300" lvl="2" indent="-342900">
              <a:buAutoNum type="arabicPeriod"/>
            </a:pPr>
            <a:endParaRPr lang="en-US" b="1" dirty="0" smtClean="0">
              <a:solidFill>
                <a:srgbClr val="002060"/>
              </a:solidFill>
            </a:endParaRPr>
          </a:p>
          <a:p>
            <a:pPr marL="1257300" lvl="2" indent="-342900">
              <a:buAutoNum type="arabicPeriod"/>
            </a:pPr>
            <a:endParaRPr lang="en-US" b="1" dirty="0" smtClean="0">
              <a:solidFill>
                <a:srgbClr val="002060"/>
              </a:solidFill>
            </a:endParaRPr>
          </a:p>
          <a:p>
            <a:pPr marL="2171700" lvl="4" indent="-342900"/>
            <a:r>
              <a:rPr lang="en-US" b="1" dirty="0" smtClean="0">
                <a:solidFill>
                  <a:srgbClr val="002060"/>
                </a:solidFill>
              </a:rPr>
              <a:t>6.	c=‘a’=‘b’;</a:t>
            </a:r>
          </a:p>
          <a:p>
            <a:pPr marL="1257300" lvl="2" indent="-342900">
              <a:buAutoNum type="arabicPeriod"/>
            </a:pPr>
            <a:endParaRPr lang="en-US" b="1" dirty="0" smtClean="0">
              <a:solidFill>
                <a:srgbClr val="002060"/>
              </a:solidFill>
            </a:endParaRPr>
          </a:p>
          <a:p>
            <a:pPr marL="1257300" lvl="2" indent="-342900">
              <a:buAutoNum type="arabicPeriod"/>
            </a:pPr>
            <a:endParaRPr lang="en-US" b="1" dirty="0" smtClean="0">
              <a:solidFill>
                <a:srgbClr val="002060"/>
              </a:solidFill>
            </a:endParaRPr>
          </a:p>
          <a:p>
            <a:pPr marL="2171700" lvl="4" indent="-342900"/>
            <a:r>
              <a:rPr lang="en-US" b="1" dirty="0" smtClean="0">
                <a:solidFill>
                  <a:srgbClr val="002060"/>
                </a:solidFill>
              </a:rPr>
              <a:t>7.	c=‘a’= b;</a:t>
            </a:r>
          </a:p>
        </p:txBody>
      </p:sp>
      <p:pic>
        <p:nvPicPr>
          <p:cNvPr id="8" name="Picture 7" descr="1024px-Green_tick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14678" y="2143122"/>
            <a:ext cx="357190" cy="357190"/>
          </a:xfrm>
          <a:prstGeom prst="rect">
            <a:avLst/>
          </a:prstGeom>
        </p:spPr>
      </p:pic>
      <p:pic>
        <p:nvPicPr>
          <p:cNvPr id="11" name="Picture 10" descr="1024px-Green_tick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5206" y="2071684"/>
            <a:ext cx="357190" cy="357190"/>
          </a:xfrm>
          <a:prstGeom prst="rect">
            <a:avLst/>
          </a:prstGeom>
        </p:spPr>
      </p:pic>
      <p:pic>
        <p:nvPicPr>
          <p:cNvPr id="12" name="Picture 11" descr="1024px-Green_tick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14678" y="4500576"/>
            <a:ext cx="357190" cy="357190"/>
          </a:xfrm>
          <a:prstGeom prst="rect">
            <a:avLst/>
          </a:prstGeom>
        </p:spPr>
      </p:pic>
      <p:pic>
        <p:nvPicPr>
          <p:cNvPr id="13" name="Picture 12" descr="1024px-Green_tick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14678" y="3643320"/>
            <a:ext cx="357190" cy="357190"/>
          </a:xfrm>
          <a:prstGeom prst="rect">
            <a:avLst/>
          </a:prstGeom>
        </p:spPr>
      </p:pic>
      <p:pic>
        <p:nvPicPr>
          <p:cNvPr id="15" name="Picture 14" descr="1024px-Green_tick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14678" y="2928940"/>
            <a:ext cx="357190" cy="357190"/>
          </a:xfrm>
          <a:prstGeom prst="rect">
            <a:avLst/>
          </a:prstGeom>
        </p:spPr>
      </p:pic>
      <p:pic>
        <p:nvPicPr>
          <p:cNvPr id="16" name="Picture 15" descr="28028-5-red-cross-clipar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72330" y="3714758"/>
            <a:ext cx="500066" cy="500066"/>
          </a:xfrm>
          <a:prstGeom prst="rect">
            <a:avLst/>
          </a:prstGeom>
        </p:spPr>
      </p:pic>
      <p:pic>
        <p:nvPicPr>
          <p:cNvPr id="17" name="Picture 16" descr="28028-5-red-cross-clipar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72330" y="2857502"/>
            <a:ext cx="500066" cy="50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Variable v/s Character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1438" y="1071552"/>
          <a:ext cx="9001156" cy="38576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00578"/>
                <a:gridCol w="4500578"/>
              </a:tblGrid>
              <a:tr h="1285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‘b’</a:t>
                      </a:r>
                      <a:endParaRPr lang="en-US" dirty="0"/>
                    </a:p>
                  </a:txBody>
                  <a:tcPr anchor="ctr"/>
                </a:tc>
              </a:tr>
              <a:tr h="1285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Character constant</a:t>
                      </a:r>
                    </a:p>
                  </a:txBody>
                  <a:tcPr anchor="ctr"/>
                </a:tc>
              </a:tr>
              <a:tr h="1285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 depends on</a:t>
                      </a:r>
                      <a:r>
                        <a:rPr lang="en-US" baseline="0" dirty="0" smtClean="0"/>
                        <a:t> programmer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 will be 98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286116" y="2143122"/>
            <a:ext cx="5256584" cy="720000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280361" y="3000378"/>
            <a:ext cx="5256584" cy="720002"/>
            <a:chOff x="3131840" y="1491629"/>
            <a:chExt cx="5256584" cy="576065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286116" y="214312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74606" y="303451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54706" y="2285998"/>
            <a:ext cx="48577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Georgia"/>
              </a:rPr>
              <a:t>Important Points About Div and Mod Div</a:t>
            </a: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1500180"/>
            <a:ext cx="2510595" cy="278608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654706" y="3214692"/>
            <a:ext cx="500066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 smtClean="0">
                <a:solidFill>
                  <a:srgbClr val="92D050"/>
                </a:solidFill>
              </a:rPr>
              <a:t>Relational Operators</a:t>
            </a:r>
            <a:endParaRPr lang="en-US" sz="2000" b="1" dirty="0" smtClean="0">
              <a:solidFill>
                <a:srgbClr val="92D050"/>
              </a:solidFill>
              <a:latin typeface="+mj-lt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Assignment v/s Not Equal To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FF00"/>
                </a:solidFill>
              </a:rPr>
              <a:t>==  v/s  !=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>
              <a:buFont typeface="Wingdings" pitchFamily="2" charset="2"/>
              <a:buChar char="q"/>
            </a:pPr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	1.     == and != are </a:t>
            </a:r>
            <a:r>
              <a:rPr lang="en-US" b="1" dirty="0" smtClean="0">
                <a:solidFill>
                  <a:srgbClr val="002060"/>
                </a:solidFill>
              </a:rPr>
              <a:t>OPPOSITES of each other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>
              <a:buAutoNum type="arabicPeriod"/>
            </a:pPr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	2.     That is, whenever </a:t>
            </a:r>
            <a:r>
              <a:rPr lang="en-US" b="1" dirty="0" smtClean="0">
                <a:solidFill>
                  <a:srgbClr val="002060"/>
                </a:solidFill>
              </a:rPr>
              <a:t>== will give true i.e. 1</a:t>
            </a:r>
            <a:r>
              <a:rPr lang="en-US" b="1" dirty="0" smtClean="0">
                <a:solidFill>
                  <a:srgbClr val="FFFFFF"/>
                </a:solidFill>
              </a:rPr>
              <a:t>, at the same place 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	        </a:t>
            </a:r>
            <a:r>
              <a:rPr lang="en-US" b="1" dirty="0" smtClean="0">
                <a:solidFill>
                  <a:srgbClr val="FFFF00"/>
                </a:solidFill>
              </a:rPr>
              <a:t>!= will give us false i.e. 0 </a:t>
            </a:r>
            <a:r>
              <a:rPr lang="en-US" b="1" dirty="0" smtClean="0">
                <a:solidFill>
                  <a:srgbClr val="FFFFFF"/>
                </a:solidFill>
              </a:rPr>
              <a:t>and </a:t>
            </a:r>
            <a:r>
              <a:rPr lang="en-US" b="1" dirty="0" smtClean="0"/>
              <a:t>vice versa.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Assignment v/s Not Equal To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</a:rPr>
              <a:t>Example :</a:t>
            </a:r>
            <a:r>
              <a:rPr lang="en-US" b="1" dirty="0" smtClean="0">
                <a:solidFill>
                  <a:srgbClr val="FFFFFF"/>
                </a:solidFill>
              </a:rPr>
              <a:t>	</a:t>
            </a:r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</a:t>
            </a:r>
            <a:r>
              <a:rPr lang="en-US" b="1" dirty="0" smtClean="0">
                <a:solidFill>
                  <a:srgbClr val="FFFFFF"/>
                </a:solidFill>
              </a:rPr>
              <a:t>		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a=10,b=10,c,d;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		</a:t>
            </a:r>
            <a:r>
              <a:rPr lang="en-US" b="1" dirty="0" smtClean="0">
                <a:solidFill>
                  <a:srgbClr val="002060"/>
                </a:solidFill>
              </a:rPr>
              <a:t>c=a==b;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		</a:t>
            </a:r>
            <a:r>
              <a:rPr lang="en-US" b="1" dirty="0" smtClean="0">
                <a:solidFill>
                  <a:srgbClr val="FFFF00"/>
                </a:solidFill>
              </a:rPr>
              <a:t>c=10==10; ------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</a:t>
            </a:r>
            <a:r>
              <a:rPr lang="en-US" b="1" dirty="0" smtClean="0">
                <a:solidFill>
                  <a:srgbClr val="FFFF00"/>
                </a:solidFill>
              </a:rPr>
              <a:t> True----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1</a:t>
            </a:r>
            <a:endParaRPr lang="en-US" b="1" dirty="0" smtClean="0">
              <a:solidFill>
                <a:srgbClr val="FFFF00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		</a:t>
            </a:r>
            <a:r>
              <a:rPr lang="en-US" b="1" dirty="0" smtClean="0">
                <a:solidFill>
                  <a:srgbClr val="C00000"/>
                </a:solidFill>
              </a:rPr>
              <a:t>d=a!=b;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		</a:t>
            </a:r>
            <a:r>
              <a:rPr lang="en-US" b="1" dirty="0" smtClean="0">
                <a:solidFill>
                  <a:srgbClr val="FFFF00"/>
                </a:solidFill>
              </a:rPr>
              <a:t>d=10!=10; ------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 False ---0</a:t>
            </a:r>
            <a:endParaRPr lang="en-US" b="1" dirty="0" smtClean="0">
              <a:solidFill>
                <a:srgbClr val="FFFF00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		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		</a:t>
            </a:r>
            <a:r>
              <a:rPr lang="en-US" b="1" dirty="0" err="1" smtClean="0">
                <a:solidFill>
                  <a:srgbClr val="002060"/>
                </a:solidFill>
              </a:rPr>
              <a:t>printf</a:t>
            </a:r>
            <a:r>
              <a:rPr lang="en-US" b="1" dirty="0" smtClean="0">
                <a:solidFill>
                  <a:srgbClr val="002060"/>
                </a:solidFill>
              </a:rPr>
              <a:t>(“%d  %d  %d  %</a:t>
            </a:r>
            <a:r>
              <a:rPr lang="en-US" b="1" dirty="0" err="1" smtClean="0">
                <a:solidFill>
                  <a:srgbClr val="002060"/>
                </a:solidFill>
              </a:rPr>
              <a:t>d”,a,b,c,d</a:t>
            </a:r>
            <a:r>
              <a:rPr lang="en-US" b="1" dirty="0" smtClean="0">
                <a:solidFill>
                  <a:srgbClr val="002060"/>
                </a:solidFill>
              </a:rPr>
              <a:t>);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00"/>
                </a:solidFill>
              </a:rPr>
              <a:t>OUTPUT :</a:t>
            </a:r>
            <a:r>
              <a:rPr lang="en-US" b="1" dirty="0" smtClean="0"/>
              <a:t> 10   10   1   0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Assignment v/s Not Equal To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</a:rPr>
              <a:t>Example :</a:t>
            </a:r>
            <a:r>
              <a:rPr lang="en-US" b="1" dirty="0" smtClean="0">
                <a:solidFill>
                  <a:srgbClr val="FFFFFF"/>
                </a:solidFill>
              </a:rPr>
              <a:t>	</a:t>
            </a:r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</a:t>
            </a:r>
            <a:r>
              <a:rPr lang="en-US" b="1" dirty="0" smtClean="0">
                <a:solidFill>
                  <a:srgbClr val="FFFFFF"/>
                </a:solidFill>
              </a:rPr>
              <a:t>	</a:t>
            </a:r>
            <a:r>
              <a:rPr lang="en-US" b="1" dirty="0" smtClean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smtClean="0"/>
              <a:t>a=10,b=7,c,d;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		</a:t>
            </a:r>
            <a:r>
              <a:rPr lang="en-US" b="1" dirty="0" smtClean="0"/>
              <a:t>c=a==b;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		</a:t>
            </a:r>
            <a:r>
              <a:rPr lang="en-US" b="1" dirty="0" smtClean="0">
                <a:solidFill>
                  <a:srgbClr val="FFFF00"/>
                </a:solidFill>
              </a:rPr>
              <a:t>c=10==7; ------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</a:t>
            </a:r>
            <a:r>
              <a:rPr lang="en-US" b="1" dirty="0" smtClean="0">
                <a:solidFill>
                  <a:srgbClr val="FFFF00"/>
                </a:solidFill>
              </a:rPr>
              <a:t> False---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0</a:t>
            </a:r>
            <a:endParaRPr lang="en-US" b="1" dirty="0" smtClean="0">
              <a:solidFill>
                <a:srgbClr val="FFFF00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		</a:t>
            </a:r>
            <a:r>
              <a:rPr lang="en-US" b="1" dirty="0" smtClean="0">
                <a:solidFill>
                  <a:srgbClr val="C00000"/>
                </a:solidFill>
              </a:rPr>
              <a:t>d=a!=b;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		</a:t>
            </a:r>
            <a:r>
              <a:rPr lang="en-US" b="1" dirty="0" smtClean="0">
                <a:solidFill>
                  <a:srgbClr val="FFFF00"/>
                </a:solidFill>
              </a:rPr>
              <a:t>d=10!=7; ------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 True ---1</a:t>
            </a:r>
            <a:endParaRPr lang="en-US" b="1" dirty="0" smtClean="0">
              <a:solidFill>
                <a:srgbClr val="FFFF00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		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		</a:t>
            </a:r>
            <a:r>
              <a:rPr lang="en-US" b="1" dirty="0" err="1" smtClean="0"/>
              <a:t>printf</a:t>
            </a:r>
            <a:r>
              <a:rPr lang="en-US" b="1" dirty="0" smtClean="0"/>
              <a:t>(“%d  %d  %d  %</a:t>
            </a:r>
            <a:r>
              <a:rPr lang="en-US" b="1" dirty="0" err="1" smtClean="0"/>
              <a:t>d”,a,b,c,d</a:t>
            </a:r>
            <a:r>
              <a:rPr lang="en-US" b="1" dirty="0" smtClean="0"/>
              <a:t>);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00"/>
                </a:solidFill>
              </a:rPr>
              <a:t>OUTPUT : </a:t>
            </a:r>
            <a:r>
              <a:rPr lang="en-US" b="1" dirty="0" smtClean="0"/>
              <a:t>10   7   0   1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13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:a16="http://schemas.microsoft.com/office/drawing/2014/main" xmlns="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xmlns="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xmlns="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xmlns="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xmlns="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xmlns="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xmlns="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xmlns="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xmlns="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xmlns="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:a16="http://schemas.microsoft.com/office/drawing/2014/main" xmlns="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:a16="http://schemas.microsoft.com/office/drawing/2014/main" xmlns="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xmlns="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xmlns="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:a16="http://schemas.microsoft.com/office/drawing/2014/main" xmlns="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xmlns="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:a16="http://schemas.microsoft.com/office/drawing/2014/main" xmlns="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:a16="http://schemas.microsoft.com/office/drawing/2014/main" xmlns="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:a16="http://schemas.microsoft.com/office/drawing/2014/main" xmlns="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:a16="http://schemas.microsoft.com/office/drawing/2014/main" xmlns="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:a16="http://schemas.microsoft.com/office/drawing/2014/main" xmlns="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:a16="http://schemas.microsoft.com/office/drawing/2014/main" xmlns="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4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5" name="Picture 34" descr="ccccccccccccccccccccccc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9058" y="1857370"/>
            <a:ext cx="1428760" cy="15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Important Points About Div and Mod Div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FFFF"/>
                </a:solidFill>
              </a:rPr>
              <a:t>If we divide a </a:t>
            </a:r>
            <a:r>
              <a:rPr lang="en-US" b="1" dirty="0" smtClean="0">
                <a:solidFill>
                  <a:srgbClr val="FFFF00"/>
                </a:solidFill>
              </a:rPr>
              <a:t>smaller value </a:t>
            </a:r>
            <a:r>
              <a:rPr lang="en-US" b="1" dirty="0" smtClean="0">
                <a:solidFill>
                  <a:srgbClr val="FFFFFF"/>
                </a:solidFill>
              </a:rPr>
              <a:t>with a </a:t>
            </a:r>
            <a:r>
              <a:rPr lang="en-US" b="1" dirty="0" smtClean="0">
                <a:solidFill>
                  <a:srgbClr val="002060"/>
                </a:solidFill>
              </a:rPr>
              <a:t>greater value </a:t>
            </a:r>
            <a:r>
              <a:rPr lang="en-US" b="1" dirty="0" smtClean="0">
                <a:solidFill>
                  <a:srgbClr val="FFFFFF"/>
                </a:solidFill>
              </a:rPr>
              <a:t>and both are </a:t>
            </a:r>
            <a:r>
              <a:rPr lang="en-US" b="1" dirty="0" smtClean="0">
                <a:solidFill>
                  <a:srgbClr val="0000CC"/>
                </a:solidFill>
              </a:rPr>
              <a:t>INTEGERS </a:t>
            </a:r>
            <a:r>
              <a:rPr lang="en-US" b="1" dirty="0" smtClean="0">
                <a:solidFill>
                  <a:srgbClr val="FFFFFF"/>
                </a:solidFill>
              </a:rPr>
              <a:t>then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</a:t>
            </a:r>
            <a:r>
              <a:rPr lang="en-US" b="1" dirty="0" smtClean="0"/>
              <a:t>the resultant answer will always be 0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	</a:t>
            </a:r>
            <a:r>
              <a:rPr lang="en-US" b="1" dirty="0" smtClean="0">
                <a:solidFill>
                  <a:srgbClr val="C00000"/>
                </a:solidFill>
              </a:rPr>
              <a:t>For Example :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			</a:t>
            </a:r>
            <a:r>
              <a:rPr lang="en-US" b="1" dirty="0" smtClean="0">
                <a:solidFill>
                  <a:srgbClr val="FFFF00"/>
                </a:solidFill>
              </a:rPr>
              <a:t>1/2 -------------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 0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		7/10</a:t>
            </a:r>
            <a:r>
              <a:rPr lang="en-US" b="1" dirty="0" smtClean="0">
                <a:solidFill>
                  <a:srgbClr val="FFFFFF"/>
                </a:solidFill>
              </a:rPr>
              <a:t> -----------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 0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		</a:t>
            </a:r>
            <a:r>
              <a:rPr lang="en-US" b="1" dirty="0" smtClean="0">
                <a:sym typeface="Wingdings" pitchFamily="2" charset="2"/>
              </a:rPr>
              <a:t>4/20 </a:t>
            </a:r>
            <a:r>
              <a:rPr lang="en-US" b="1" dirty="0" smtClean="0"/>
              <a:t>-----------</a:t>
            </a:r>
            <a:r>
              <a:rPr lang="en-US" b="1" dirty="0" smtClean="0">
                <a:sym typeface="Wingdings" pitchFamily="2" charset="2"/>
              </a:rPr>
              <a:t> 0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		</a:t>
            </a:r>
            <a:r>
              <a:rPr lang="en-US" b="1" dirty="0" smtClean="0">
                <a:solidFill>
                  <a:srgbClr val="F2A40D"/>
                </a:solidFill>
                <a:sym typeface="Wingdings" pitchFamily="2" charset="2"/>
              </a:rPr>
              <a:t>8/9</a:t>
            </a:r>
            <a:r>
              <a:rPr lang="en-US" b="1" dirty="0" smtClean="0">
                <a:solidFill>
                  <a:srgbClr val="F2A40D"/>
                </a:solidFill>
              </a:rPr>
              <a:t> -------------</a:t>
            </a:r>
            <a:r>
              <a:rPr lang="en-US" b="1" dirty="0" smtClean="0">
                <a:solidFill>
                  <a:srgbClr val="F2A40D"/>
                </a:solidFill>
                <a:sym typeface="Wingdings" pitchFamily="2" charset="2"/>
              </a:rPr>
              <a:t> 0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Important Points About Div and Mod Div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FFFF"/>
                </a:solidFill>
              </a:rPr>
              <a:t>If we perform </a:t>
            </a:r>
            <a:r>
              <a:rPr lang="en-US" b="1" dirty="0" smtClean="0">
                <a:solidFill>
                  <a:srgbClr val="F2A40D"/>
                </a:solidFill>
              </a:rPr>
              <a:t>mod of INTEGER VALUE </a:t>
            </a:r>
            <a:r>
              <a:rPr lang="en-US" b="1" dirty="0" smtClean="0">
                <a:solidFill>
                  <a:srgbClr val="FFFFFF"/>
                </a:solidFill>
              </a:rPr>
              <a:t>and </a:t>
            </a:r>
            <a:r>
              <a:rPr lang="en-US" b="1" dirty="0" smtClean="0">
                <a:solidFill>
                  <a:srgbClr val="FFFF00"/>
                </a:solidFill>
              </a:rPr>
              <a:t>numerator is smaller</a:t>
            </a:r>
            <a:r>
              <a:rPr lang="en-US" b="1" dirty="0" smtClean="0">
                <a:solidFill>
                  <a:srgbClr val="FFFFFF"/>
                </a:solidFill>
              </a:rPr>
              <a:t> that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</a:t>
            </a:r>
            <a:r>
              <a:rPr lang="en-US" b="1" dirty="0" smtClean="0">
                <a:solidFill>
                  <a:srgbClr val="C00000"/>
                </a:solidFill>
              </a:rPr>
              <a:t>denominator</a:t>
            </a:r>
            <a:r>
              <a:rPr lang="en-US" b="1" dirty="0" smtClean="0">
                <a:solidFill>
                  <a:srgbClr val="FFFFFF"/>
                </a:solidFill>
              </a:rPr>
              <a:t> , then answer will </a:t>
            </a:r>
            <a:r>
              <a:rPr lang="en-US" b="1" dirty="0" smtClean="0">
                <a:solidFill>
                  <a:srgbClr val="002060"/>
                </a:solidFill>
              </a:rPr>
              <a:t>always be numerator itself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	</a:t>
            </a:r>
            <a:r>
              <a:rPr lang="en-US" b="1" dirty="0" smtClean="0"/>
              <a:t>For Example :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			</a:t>
            </a:r>
            <a:r>
              <a:rPr lang="en-US" b="1" dirty="0" smtClean="0">
                <a:solidFill>
                  <a:srgbClr val="C00000"/>
                </a:solidFill>
              </a:rPr>
              <a:t>1%2 -------------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 1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		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7%10</a:t>
            </a:r>
            <a:r>
              <a:rPr lang="en-US" b="1" dirty="0" smtClean="0">
                <a:solidFill>
                  <a:srgbClr val="FFFF00"/>
                </a:solidFill>
              </a:rPr>
              <a:t> -----------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 7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		4%20 </a:t>
            </a:r>
            <a:r>
              <a:rPr lang="en-US" b="1" dirty="0" smtClean="0">
                <a:solidFill>
                  <a:srgbClr val="FFFFFF"/>
                </a:solidFill>
              </a:rPr>
              <a:t>-----------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 4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		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8%9</a:t>
            </a:r>
            <a:r>
              <a:rPr lang="en-US" b="1" dirty="0" smtClean="0">
                <a:solidFill>
                  <a:srgbClr val="002060"/>
                </a:solidFill>
              </a:rPr>
              <a:t> -------------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 8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Important Points About Div and Mod Div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FFFF"/>
                </a:solidFill>
              </a:rPr>
              <a:t>Another important point to remember about </a:t>
            </a:r>
            <a:r>
              <a:rPr lang="en-US" b="1" dirty="0" smtClean="0">
                <a:solidFill>
                  <a:srgbClr val="002060"/>
                </a:solidFill>
              </a:rPr>
              <a:t>% (modulo div) </a:t>
            </a:r>
            <a:r>
              <a:rPr lang="en-US" b="1" dirty="0" smtClean="0">
                <a:solidFill>
                  <a:srgbClr val="FFFFFF"/>
                </a:solidFill>
              </a:rPr>
              <a:t>is that this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operator </a:t>
            </a:r>
            <a:r>
              <a:rPr lang="en-US" b="1" dirty="0" smtClean="0">
                <a:solidFill>
                  <a:srgbClr val="FFFF00"/>
                </a:solidFill>
              </a:rPr>
              <a:t>ONLY WORKS WITH INT VALUES </a:t>
            </a:r>
            <a:r>
              <a:rPr lang="en-US" b="1" dirty="0" smtClean="0">
                <a:solidFill>
                  <a:srgbClr val="FFFFFF"/>
                </a:solidFill>
              </a:rPr>
              <a:t>AND </a:t>
            </a:r>
            <a:r>
              <a:rPr lang="en-US" b="1" dirty="0" smtClean="0"/>
              <a:t>NOT FLOAT VALUE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	</a:t>
            </a:r>
            <a:r>
              <a:rPr lang="en-US" b="1" dirty="0" smtClean="0">
                <a:solidFill>
                  <a:srgbClr val="002060"/>
                </a:solidFill>
              </a:rPr>
              <a:t>For Example :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			</a:t>
            </a:r>
            <a:r>
              <a:rPr lang="en-US" b="1" dirty="0" smtClean="0">
                <a:solidFill>
                  <a:srgbClr val="FFFF00"/>
                </a:solidFill>
              </a:rPr>
              <a:t>2.0%1.0---------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 ERROR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		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2%1.0</a:t>
            </a:r>
            <a:r>
              <a:rPr lang="en-US" b="1" dirty="0" smtClean="0">
                <a:solidFill>
                  <a:srgbClr val="002060"/>
                </a:solidFill>
              </a:rPr>
              <a:t> -----------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 ERROR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		</a:t>
            </a:r>
            <a:r>
              <a:rPr lang="en-US" b="1" dirty="0" smtClean="0">
                <a:sym typeface="Wingdings" pitchFamily="2" charset="2"/>
              </a:rPr>
              <a:t>2.0%1</a:t>
            </a:r>
            <a:r>
              <a:rPr lang="en-US" b="1" dirty="0" smtClean="0"/>
              <a:t>------------</a:t>
            </a:r>
            <a:r>
              <a:rPr lang="en-US" b="1" dirty="0" smtClean="0">
                <a:sym typeface="Wingdings" pitchFamily="2" charset="2"/>
              </a:rPr>
              <a:t> ERROR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Important Points About Div and Mod Div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FFFF"/>
                </a:solidFill>
              </a:rPr>
              <a:t>Will the following </a:t>
            </a:r>
            <a:r>
              <a:rPr lang="en-US" b="1" dirty="0" smtClean="0"/>
              <a:t>compile ?</a:t>
            </a:r>
            <a:endParaRPr lang="en-US" b="1" dirty="0" smtClean="0"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28728" y="1643056"/>
            <a:ext cx="3071834" cy="3357586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1472" y="1643056"/>
            <a:ext cx="328614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 smtClean="0">
                <a:solidFill>
                  <a:srgbClr val="FFFFFF"/>
                </a:solidFill>
                <a:sym typeface="Wingdings" pitchFamily="2" charset="2"/>
              </a:rPr>
              <a:t>#include &lt;</a:t>
            </a:r>
            <a:r>
              <a:rPr lang="en-US" sz="1600" dirty="0" err="1" smtClean="0">
                <a:solidFill>
                  <a:srgbClr val="FFFFFF"/>
                </a:solidFill>
                <a:sym typeface="Wingdings" pitchFamily="2" charset="2"/>
              </a:rPr>
              <a:t>stdio.h</a:t>
            </a:r>
            <a:r>
              <a:rPr lang="en-US" sz="1600" dirty="0" smtClean="0">
                <a:solidFill>
                  <a:srgbClr val="FFFFFF"/>
                </a:solidFill>
                <a:sym typeface="Wingdings" pitchFamily="2" charset="2"/>
              </a:rPr>
              <a:t>&gt;</a:t>
            </a:r>
          </a:p>
          <a:p>
            <a:pPr marL="1257300" lvl="2" indent="-342900"/>
            <a:r>
              <a:rPr lang="en-US" sz="1600" dirty="0" smtClean="0">
                <a:solidFill>
                  <a:srgbClr val="FFFFFF"/>
                </a:solidFill>
                <a:sym typeface="Wingdings" pitchFamily="2" charset="2"/>
              </a:rPr>
              <a:t>#include &lt;</a:t>
            </a:r>
            <a:r>
              <a:rPr lang="en-US" sz="1600" dirty="0" err="1" smtClean="0">
                <a:solidFill>
                  <a:srgbClr val="FFFFFF"/>
                </a:solidFill>
                <a:sym typeface="Wingdings" pitchFamily="2" charset="2"/>
              </a:rPr>
              <a:t>conio.h</a:t>
            </a:r>
            <a:r>
              <a:rPr lang="en-US" sz="1600" dirty="0" smtClean="0">
                <a:solidFill>
                  <a:srgbClr val="FFFFFF"/>
                </a:solidFill>
                <a:sym typeface="Wingdings" pitchFamily="2" charset="2"/>
              </a:rPr>
              <a:t>&gt;</a:t>
            </a:r>
          </a:p>
          <a:p>
            <a:pPr marL="1257300" lvl="2" indent="-342900"/>
            <a:r>
              <a:rPr lang="en-US" sz="1600" dirty="0" smtClean="0">
                <a:solidFill>
                  <a:srgbClr val="FFFFFF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600" dirty="0" smtClean="0">
                <a:solidFill>
                  <a:srgbClr val="FFFFFF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 smtClean="0">
                <a:solidFill>
                  <a:srgbClr val="FFFFFF"/>
                </a:solidFill>
                <a:sym typeface="Wingdings" pitchFamily="2" charset="2"/>
              </a:rPr>
              <a:t>	char ch1=‘A’;</a:t>
            </a:r>
          </a:p>
          <a:p>
            <a:pPr marL="1257300" lvl="2" indent="-342900"/>
            <a:r>
              <a:rPr lang="en-US" sz="1600" dirty="0" smtClean="0">
                <a:solidFill>
                  <a:srgbClr val="FFFFFF"/>
                </a:solidFill>
                <a:sym typeface="Wingdings" pitchFamily="2" charset="2"/>
              </a:rPr>
              <a:t>	char ch2=‘B’;</a:t>
            </a:r>
          </a:p>
          <a:p>
            <a:pPr marL="1257300" lvl="2" indent="-342900"/>
            <a:r>
              <a:rPr lang="en-US" sz="1600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rgbClr val="FFFFFF"/>
                </a:solidFill>
                <a:sym typeface="Wingdings" pitchFamily="2" charset="2"/>
              </a:rPr>
              <a:t>int</a:t>
            </a:r>
            <a:r>
              <a:rPr lang="en-US" sz="1600" dirty="0" smtClean="0">
                <a:solidFill>
                  <a:srgbClr val="FFFFFF"/>
                </a:solidFill>
                <a:sym typeface="Wingdings" pitchFamily="2" charset="2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sym typeface="Wingdings" pitchFamily="2" charset="2"/>
              </a:rPr>
              <a:t>x,y</a:t>
            </a:r>
            <a:r>
              <a:rPr lang="en-US" sz="1600" dirty="0" smtClean="0">
                <a:solidFill>
                  <a:srgbClr val="FFFFFF"/>
                </a:solidFill>
                <a:sym typeface="Wingdings" pitchFamily="2" charset="2"/>
              </a:rPr>
              <a:t>;</a:t>
            </a:r>
          </a:p>
          <a:p>
            <a:pPr marL="1257300" lvl="2" indent="-342900"/>
            <a:r>
              <a:rPr lang="en-US" sz="1600" dirty="0" smtClean="0">
                <a:solidFill>
                  <a:srgbClr val="FFFFFF"/>
                </a:solidFill>
                <a:sym typeface="Wingdings" pitchFamily="2" charset="2"/>
              </a:rPr>
              <a:t>	x=ch1%ch2;</a:t>
            </a:r>
          </a:p>
          <a:p>
            <a:pPr marL="1257300" lvl="2" indent="-342900"/>
            <a:r>
              <a:rPr lang="en-US" sz="1600" dirty="0" smtClean="0">
                <a:solidFill>
                  <a:srgbClr val="FFFFFF"/>
                </a:solidFill>
                <a:sym typeface="Wingdings" pitchFamily="2" charset="2"/>
              </a:rPr>
              <a:t>	y=ch2%ch1;</a:t>
            </a:r>
          </a:p>
          <a:p>
            <a:pPr marL="1257300" lvl="2" indent="-342900"/>
            <a:endParaRPr lang="en-US" sz="1600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600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rgbClr val="FFFFFF"/>
                </a:solidFill>
                <a:sym typeface="Wingdings" pitchFamily="2" charset="2"/>
              </a:rPr>
              <a:t>printf</a:t>
            </a:r>
            <a:r>
              <a:rPr lang="en-US" sz="1600" dirty="0" smtClean="0">
                <a:solidFill>
                  <a:srgbClr val="FFFFFF"/>
                </a:solidFill>
                <a:sym typeface="Wingdings" pitchFamily="2" charset="2"/>
              </a:rPr>
              <a:t>(“%d %</a:t>
            </a:r>
            <a:r>
              <a:rPr lang="en-US" sz="1600" dirty="0" err="1" smtClean="0">
                <a:solidFill>
                  <a:srgbClr val="FFFFFF"/>
                </a:solidFill>
                <a:sym typeface="Wingdings" pitchFamily="2" charset="2"/>
              </a:rPr>
              <a:t>d”,x,y</a:t>
            </a:r>
            <a:r>
              <a:rPr lang="en-US" sz="1600" dirty="0" smtClean="0">
                <a:solidFill>
                  <a:srgbClr val="FFFFFF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r>
              <a:rPr lang="en-US" sz="1600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rgbClr val="FFFFFF"/>
                </a:solidFill>
                <a:sym typeface="Wingdings" pitchFamily="2" charset="2"/>
              </a:rPr>
              <a:t>getch</a:t>
            </a:r>
            <a:r>
              <a:rPr lang="en-US" sz="1600" dirty="0" smtClean="0">
                <a:solidFill>
                  <a:srgbClr val="FFFFFF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600" dirty="0" smtClean="0">
                <a:solidFill>
                  <a:srgbClr val="FFFFFF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72166" y="1643056"/>
            <a:ext cx="3071834" cy="33575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43504" y="1661692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 smtClean="0">
                <a:solidFill>
                  <a:srgbClr val="FFFFFF"/>
                </a:solidFill>
                <a:sym typeface="Wingdings" pitchFamily="2" charset="2"/>
              </a:rPr>
              <a:t>65 1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1934" y="163091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b="1" dirty="0" smtClean="0">
                <a:sym typeface="Wingdings" pitchFamily="2" charset="2"/>
              </a:rPr>
              <a:t>OUTPUT :</a:t>
            </a:r>
          </a:p>
        </p:txBody>
      </p:sp>
      <p:pic>
        <p:nvPicPr>
          <p:cNvPr id="15" name="Picture 14" descr="1024px-Green_tick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86116" y="2000246"/>
            <a:ext cx="1143008" cy="114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 animBg="1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Important Points About Div and Mod Div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FFFF"/>
                </a:solidFill>
              </a:rPr>
              <a:t>Yet another point to </a:t>
            </a:r>
            <a:r>
              <a:rPr lang="en-US" b="1" dirty="0" smtClean="0"/>
              <a:t>remember about mod </a:t>
            </a:r>
            <a:r>
              <a:rPr lang="en-US" b="1" dirty="0" smtClean="0">
                <a:solidFill>
                  <a:srgbClr val="FFFFFF"/>
                </a:solidFill>
              </a:rPr>
              <a:t>is that the sign of the answer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</a:t>
            </a:r>
            <a:r>
              <a:rPr lang="en-US" b="1" dirty="0" smtClean="0">
                <a:solidFill>
                  <a:srgbClr val="C00000"/>
                </a:solidFill>
              </a:rPr>
              <a:t>(remainder)</a:t>
            </a:r>
            <a:r>
              <a:rPr lang="en-US" b="1" dirty="0" smtClean="0">
                <a:solidFill>
                  <a:srgbClr val="FFFFFF"/>
                </a:solidFill>
              </a:rPr>
              <a:t> is always same as the sign of </a:t>
            </a:r>
            <a:r>
              <a:rPr lang="en-US" b="1" dirty="0" smtClean="0">
                <a:solidFill>
                  <a:srgbClr val="002060"/>
                </a:solidFill>
              </a:rPr>
              <a:t>the numerator.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Thus if the </a:t>
            </a:r>
            <a:r>
              <a:rPr lang="en-US" b="1" dirty="0" smtClean="0">
                <a:solidFill>
                  <a:srgbClr val="C00000"/>
                </a:solidFill>
              </a:rPr>
              <a:t>numerator is positive</a:t>
            </a:r>
            <a:r>
              <a:rPr lang="en-US" b="1" dirty="0" smtClean="0">
                <a:solidFill>
                  <a:srgbClr val="FFFFFF"/>
                </a:solidFill>
              </a:rPr>
              <a:t>, the sign of the </a:t>
            </a:r>
            <a:r>
              <a:rPr lang="en-US" b="1" dirty="0" smtClean="0">
                <a:solidFill>
                  <a:srgbClr val="FFFF00"/>
                </a:solidFill>
              </a:rPr>
              <a:t>remainder will also be positive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AND If the </a:t>
            </a:r>
            <a:r>
              <a:rPr lang="en-US" b="1" dirty="0" smtClean="0">
                <a:solidFill>
                  <a:srgbClr val="002060"/>
                </a:solidFill>
              </a:rPr>
              <a:t>numerator is negative </a:t>
            </a:r>
            <a:r>
              <a:rPr lang="en-US" b="1" dirty="0" smtClean="0">
                <a:solidFill>
                  <a:srgbClr val="FFFFFF"/>
                </a:solidFill>
              </a:rPr>
              <a:t>then sign of the remainder will </a:t>
            </a:r>
            <a:r>
              <a:rPr lang="en-US" b="1" dirty="0" smtClean="0">
                <a:solidFill>
                  <a:srgbClr val="0000CC"/>
                </a:solidFill>
              </a:rPr>
              <a:t>also be </a:t>
            </a:r>
          </a:p>
          <a:p>
            <a:pPr marL="1257300" lvl="2" indent="-342900"/>
            <a:r>
              <a:rPr lang="en-US" b="1" dirty="0" smtClean="0">
                <a:solidFill>
                  <a:srgbClr val="0000CC"/>
                </a:solidFill>
              </a:rPr>
              <a:t>	negative.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</a:t>
            </a:r>
            <a:r>
              <a:rPr lang="en-US" b="1" dirty="0" smtClean="0"/>
              <a:t>So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	</a:t>
            </a:r>
            <a:r>
              <a:rPr lang="en-US" b="1" dirty="0" smtClean="0">
                <a:solidFill>
                  <a:srgbClr val="FFC000"/>
                </a:solidFill>
              </a:rPr>
              <a:t>7%5 -------------</a:t>
            </a:r>
            <a:r>
              <a:rPr lang="en-US" b="1" dirty="0" smtClean="0">
                <a:solidFill>
                  <a:srgbClr val="FFC000"/>
                </a:solidFill>
                <a:sym typeface="Wingdings" pitchFamily="2" charset="2"/>
              </a:rPr>
              <a:t> 2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	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-7%5 ------------- -2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</a:t>
            </a:r>
            <a:r>
              <a:rPr lang="en-US" b="1" dirty="0" smtClean="0">
                <a:sym typeface="Wingdings" pitchFamily="2" charset="2"/>
              </a:rPr>
              <a:t>7%-5 ------------ 2		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-7%-5 -------------</a:t>
            </a:r>
            <a:endParaRPr lang="en-US" b="1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Important Points About Div and Mod Div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itchFamily="2" charset="2"/>
              <a:buChar char="q"/>
            </a:pPr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FFFF"/>
                </a:solidFill>
              </a:rPr>
              <a:t>How do we calculate </a:t>
            </a:r>
            <a:r>
              <a:rPr lang="en-US" b="1" dirty="0" smtClean="0">
                <a:solidFill>
                  <a:srgbClr val="0000CC"/>
                </a:solidFill>
              </a:rPr>
              <a:t>power (exponent)</a:t>
            </a:r>
            <a:r>
              <a:rPr lang="en-US" b="1" dirty="0" smtClean="0">
                <a:solidFill>
                  <a:srgbClr val="FFFFFF"/>
                </a:solidFill>
              </a:rPr>
              <a:t> in C language ?</a:t>
            </a:r>
          </a:p>
          <a:p>
            <a:pPr marL="1257300" lvl="2" indent="-342900">
              <a:buFont typeface="Wingdings" pitchFamily="2" charset="2"/>
              <a:buChar char="q"/>
            </a:pPr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Many </a:t>
            </a:r>
            <a:r>
              <a:rPr lang="en-US" b="1" dirty="0" smtClean="0">
                <a:solidFill>
                  <a:srgbClr val="0000CC"/>
                </a:solidFill>
              </a:rPr>
              <a:t>beginners</a:t>
            </a:r>
            <a:r>
              <a:rPr lang="en-US" b="1" dirty="0" smtClean="0">
                <a:solidFill>
                  <a:srgbClr val="FFFFFF"/>
                </a:solidFill>
              </a:rPr>
              <a:t> in C language </a:t>
            </a:r>
            <a:r>
              <a:rPr lang="en-US" b="1" dirty="0" smtClean="0">
                <a:solidFill>
                  <a:srgbClr val="C00000"/>
                </a:solidFill>
              </a:rPr>
              <a:t>think that C has a separate operator </a:t>
            </a:r>
            <a:r>
              <a:rPr lang="en-US" b="1" dirty="0" smtClean="0">
                <a:solidFill>
                  <a:srgbClr val="FFFFFF"/>
                </a:solidFill>
              </a:rPr>
              <a:t>for </a:t>
            </a:r>
            <a:r>
              <a:rPr lang="en-US" b="1" dirty="0" smtClean="0">
                <a:solidFill>
                  <a:srgbClr val="FFFF00"/>
                </a:solidFill>
              </a:rPr>
              <a:t>calculating</a:t>
            </a: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</a:rPr>
              <a:t>p</a:t>
            </a:r>
            <a:r>
              <a:rPr lang="en-US" b="1" dirty="0" smtClean="0">
                <a:solidFill>
                  <a:srgbClr val="FFFF00"/>
                </a:solidFill>
              </a:rPr>
              <a:t>ower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which is </a:t>
            </a:r>
            <a:r>
              <a:rPr lang="en-US" b="1" dirty="0" smtClean="0">
                <a:solidFill>
                  <a:srgbClr val="002060"/>
                </a:solidFill>
              </a:rPr>
              <a:t>ABSOLUTELEY WRONG.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	</a:t>
            </a:r>
            <a:r>
              <a:rPr lang="en-US" b="1" dirty="0" smtClean="0"/>
              <a:t>So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		</a:t>
            </a:r>
            <a:r>
              <a:rPr lang="en-US" b="1" dirty="0" smtClean="0">
                <a:solidFill>
                  <a:srgbClr val="002060"/>
                </a:solidFill>
              </a:rPr>
              <a:t>3 ^ 4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		</a:t>
            </a:r>
            <a:r>
              <a:rPr lang="en-US" b="1" dirty="0" smtClean="0">
                <a:solidFill>
                  <a:srgbClr val="C00000"/>
                </a:solidFill>
              </a:rPr>
              <a:t>3 ** 4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		3 $ 4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		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This is because </a:t>
            </a:r>
            <a:r>
              <a:rPr lang="en-US" b="1" dirty="0" smtClean="0">
                <a:solidFill>
                  <a:srgbClr val="FFFF00"/>
                </a:solidFill>
              </a:rPr>
              <a:t>C has no special operator </a:t>
            </a:r>
            <a:r>
              <a:rPr lang="en-US" b="1" dirty="0" smtClean="0">
                <a:solidFill>
                  <a:srgbClr val="FFFFFF"/>
                </a:solidFill>
              </a:rPr>
              <a:t>for </a:t>
            </a:r>
            <a:r>
              <a:rPr lang="en-US" b="1" dirty="0" smtClean="0">
                <a:solidFill>
                  <a:srgbClr val="0000CC"/>
                </a:solidFill>
              </a:rPr>
              <a:t>calculating power.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6182" y="3286130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 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They all are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wrong !!</a:t>
            </a:r>
          </a:p>
        </p:txBody>
      </p:sp>
      <p:sp>
        <p:nvSpPr>
          <p:cNvPr id="11" name="Right Bracket 10"/>
          <p:cNvSpPr/>
          <p:nvPr/>
        </p:nvSpPr>
        <p:spPr>
          <a:xfrm>
            <a:off x="3500430" y="3143254"/>
            <a:ext cx="214314" cy="714380"/>
          </a:xfrm>
          <a:prstGeom prst="rightBracket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3714744" y="3500444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allAtOnce"/>
      <p:bldP spid="7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The float Data Type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itchFamily="2" charset="2"/>
              <a:buChar char="q"/>
            </a:pPr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But to calculate </a:t>
            </a:r>
            <a:r>
              <a:rPr lang="en-US" b="1" dirty="0" smtClean="0">
                <a:solidFill>
                  <a:srgbClr val="0000CC"/>
                </a:solidFill>
              </a:rPr>
              <a:t>power in C language, </a:t>
            </a:r>
            <a:r>
              <a:rPr lang="en-US" b="1" dirty="0" smtClean="0">
                <a:solidFill>
                  <a:srgbClr val="FFFFFF"/>
                </a:solidFill>
              </a:rPr>
              <a:t>we have </a:t>
            </a:r>
            <a:r>
              <a:rPr lang="en-US" b="1" dirty="0" smtClean="0">
                <a:solidFill>
                  <a:srgbClr val="FFFF00"/>
                </a:solidFill>
              </a:rPr>
              <a:t>2 solution :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0000CC"/>
                </a:solidFill>
              </a:rPr>
              <a:t>a.	</a:t>
            </a:r>
          </a:p>
          <a:p>
            <a:pPr marL="1257300" lvl="2" indent="-342900"/>
            <a:r>
              <a:rPr lang="en-US" b="1" dirty="0" smtClean="0">
                <a:solidFill>
                  <a:srgbClr val="0000CC"/>
                </a:solidFill>
              </a:rPr>
              <a:t>	</a:t>
            </a:r>
            <a:r>
              <a:rPr lang="en-US" b="1" dirty="0" err="1" smtClean="0">
                <a:solidFill>
                  <a:srgbClr val="0000CC"/>
                </a:solidFill>
              </a:rPr>
              <a:t>int</a:t>
            </a:r>
            <a:r>
              <a:rPr lang="en-US" b="1" dirty="0" smtClean="0">
                <a:solidFill>
                  <a:srgbClr val="0000CC"/>
                </a:solidFill>
              </a:rPr>
              <a:t> x;</a:t>
            </a:r>
          </a:p>
          <a:p>
            <a:pPr marL="1257300" lvl="2" indent="-342900"/>
            <a:r>
              <a:rPr lang="en-US" b="1" dirty="0" smtClean="0">
                <a:solidFill>
                  <a:srgbClr val="0000CC"/>
                </a:solidFill>
              </a:rPr>
              <a:t>	x=3*3*3*3;</a:t>
            </a:r>
          </a:p>
          <a:p>
            <a:pPr marL="1257300" lvl="2" indent="-342900"/>
            <a:r>
              <a:rPr lang="en-US" b="1" dirty="0" smtClean="0">
                <a:solidFill>
                  <a:srgbClr val="0000CC"/>
                </a:solidFill>
              </a:rPr>
              <a:t>	</a:t>
            </a:r>
            <a:r>
              <a:rPr lang="en-US" b="1" dirty="0" err="1" smtClean="0">
                <a:solidFill>
                  <a:srgbClr val="0000CC"/>
                </a:solidFill>
              </a:rPr>
              <a:t>printf</a:t>
            </a:r>
            <a:r>
              <a:rPr lang="en-US" b="1" dirty="0" smtClean="0">
                <a:solidFill>
                  <a:srgbClr val="0000CC"/>
                </a:solidFill>
              </a:rPr>
              <a:t>(“%</a:t>
            </a:r>
            <a:r>
              <a:rPr lang="en-US" b="1" dirty="0" err="1" smtClean="0">
                <a:solidFill>
                  <a:srgbClr val="0000CC"/>
                </a:solidFill>
              </a:rPr>
              <a:t>d”,x</a:t>
            </a:r>
            <a:r>
              <a:rPr lang="en-US" b="1" dirty="0" smtClean="0">
                <a:solidFill>
                  <a:srgbClr val="0000CC"/>
                </a:solidFill>
              </a:rPr>
              <a:t>);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</a:rPr>
              <a:t>For using </a:t>
            </a:r>
            <a:r>
              <a:rPr lang="en-US" b="1" dirty="0" smtClean="0"/>
              <a:t>pow() </a:t>
            </a:r>
            <a:r>
              <a:rPr lang="en-US" b="1" dirty="0" smtClean="0">
                <a:solidFill>
                  <a:srgbClr val="FFFFFF"/>
                </a:solidFill>
              </a:rPr>
              <a:t>function, we will have to </a:t>
            </a:r>
            <a:r>
              <a:rPr lang="en-US" b="1" dirty="0" smtClean="0">
                <a:solidFill>
                  <a:srgbClr val="002060"/>
                </a:solidFill>
              </a:rPr>
              <a:t>include the header </a:t>
            </a:r>
            <a:r>
              <a:rPr lang="en-US" b="1" dirty="0" smtClean="0">
                <a:solidFill>
                  <a:srgbClr val="FFFFFF"/>
                </a:solidFill>
              </a:rPr>
              <a:t>file called as </a:t>
            </a:r>
            <a:r>
              <a:rPr lang="en-US" b="1" dirty="0" smtClean="0">
                <a:solidFill>
                  <a:srgbClr val="FFFF00"/>
                </a:solidFill>
              </a:rPr>
              <a:t>“</a:t>
            </a:r>
            <a:r>
              <a:rPr lang="en-US" b="1" dirty="0" err="1" smtClean="0">
                <a:solidFill>
                  <a:srgbClr val="FFFF00"/>
                </a:solidFill>
              </a:rPr>
              <a:t>math.h</a:t>
            </a:r>
            <a:r>
              <a:rPr lang="en-US" b="1" dirty="0" smtClean="0">
                <a:solidFill>
                  <a:srgbClr val="FFFF00"/>
                </a:solidFill>
              </a:rPr>
              <a:t>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57686" y="2237430"/>
            <a:ext cx="3429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  </a:t>
            </a:r>
            <a:r>
              <a:rPr lang="en-US" b="1" dirty="0" smtClean="0">
                <a:solidFill>
                  <a:srgbClr val="002060"/>
                </a:solidFill>
              </a:rPr>
              <a:t>b.	</a:t>
            </a: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b="1" dirty="0" smtClean="0">
                <a:solidFill>
                  <a:srgbClr val="002060"/>
                </a:solidFill>
              </a:rPr>
              <a:t> x;</a:t>
            </a: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</a:rPr>
              <a:t>	x=</a:t>
            </a:r>
            <a:r>
              <a:rPr lang="en-US" b="1" dirty="0" err="1" smtClean="0">
                <a:solidFill>
                  <a:srgbClr val="002060"/>
                </a:solidFill>
              </a:rPr>
              <a:t>pow</a:t>
            </a:r>
            <a:r>
              <a:rPr lang="en-US" b="1" dirty="0" smtClean="0">
                <a:solidFill>
                  <a:srgbClr val="002060"/>
                </a:solidFill>
              </a:rPr>
              <a:t>(3,4);</a:t>
            </a: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</a:rPr>
              <a:t>printf</a:t>
            </a:r>
            <a:r>
              <a:rPr lang="en-US" b="1" dirty="0" smtClean="0">
                <a:solidFill>
                  <a:srgbClr val="002060"/>
                </a:solidFill>
              </a:rPr>
              <a:t>(“%</a:t>
            </a:r>
            <a:r>
              <a:rPr lang="en-US" b="1" dirty="0" err="1" smtClean="0">
                <a:solidFill>
                  <a:srgbClr val="002060"/>
                </a:solidFill>
              </a:rPr>
              <a:t>d”,x</a:t>
            </a:r>
            <a:r>
              <a:rPr lang="en-US" b="1" dirty="0" smtClean="0">
                <a:solidFill>
                  <a:srgbClr val="002060"/>
                </a:solidFill>
              </a:rPr>
              <a:t>);</a:t>
            </a: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27478</TotalTime>
  <Words>453</Words>
  <Application>Microsoft Office PowerPoint</Application>
  <PresentationFormat>On-screen Show (16:9)</PresentationFormat>
  <Paragraphs>327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Contents Slide Master</vt:lpstr>
      <vt:lpstr>Section Break Slide Master</vt:lpstr>
      <vt:lpstr>Office Theme</vt:lpstr>
      <vt:lpstr>Slide 1</vt:lpstr>
      <vt:lpstr>Today’s Agenda</vt:lpstr>
      <vt:lpstr>Important Points About Div and Mod Div </vt:lpstr>
      <vt:lpstr>Important Points About Div and Mod Div </vt:lpstr>
      <vt:lpstr>Important Points About Div and Mod Div </vt:lpstr>
      <vt:lpstr>Important Points About Div and Mod Div </vt:lpstr>
      <vt:lpstr>Important Points About Div and Mod Div </vt:lpstr>
      <vt:lpstr>Important Points About Div and Mod Div </vt:lpstr>
      <vt:lpstr>The float Data Type</vt:lpstr>
      <vt:lpstr>The float Data Type</vt:lpstr>
      <vt:lpstr>Relational Operators</vt:lpstr>
      <vt:lpstr>Relational Operators</vt:lpstr>
      <vt:lpstr>Relational Operators</vt:lpstr>
      <vt:lpstr>Relational Operators</vt:lpstr>
      <vt:lpstr>Relational Operators</vt:lpstr>
      <vt:lpstr>Relational Operators</vt:lpstr>
      <vt:lpstr>Relational Operators</vt:lpstr>
      <vt:lpstr>Relational Operators</vt:lpstr>
      <vt:lpstr>Variable v/s Character</vt:lpstr>
      <vt:lpstr>Assignment v/s Not Equal To</vt:lpstr>
      <vt:lpstr>Assignment v/s Not Equal To</vt:lpstr>
      <vt:lpstr>Assignment v/s Not Equal To</vt:lpstr>
      <vt:lpstr>End of Lecture 13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AFROZ</cp:lastModifiedBy>
  <cp:revision>949</cp:revision>
  <dcterms:created xsi:type="dcterms:W3CDTF">2016-12-05T23:26:54Z</dcterms:created>
  <dcterms:modified xsi:type="dcterms:W3CDTF">2021-01-16T08:59:42Z</dcterms:modified>
</cp:coreProperties>
</file>