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sldIdLst>
    <p:sldId id="354" r:id="rId4"/>
    <p:sldId id="324" r:id="rId5"/>
    <p:sldId id="445" r:id="rId6"/>
    <p:sldId id="468" r:id="rId7"/>
    <p:sldId id="469" r:id="rId8"/>
    <p:sldId id="470" r:id="rId9"/>
    <p:sldId id="471" r:id="rId10"/>
    <p:sldId id="472" r:id="rId11"/>
    <p:sldId id="473" r:id="rId12"/>
    <p:sldId id="477" r:id="rId13"/>
    <p:sldId id="475" r:id="rId14"/>
    <p:sldId id="476" r:id="rId15"/>
    <p:sldId id="459" r:id="rId16"/>
    <p:sldId id="478" r:id="rId17"/>
    <p:sldId id="353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  <a:srgbClr val="F2A40D"/>
    <a:srgbClr val="08E64D"/>
    <a:srgbClr val="058D2F"/>
    <a:srgbClr val="32AE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00" autoAdjust="0"/>
    <p:restoredTop sz="94624" autoAdjust="0"/>
  </p:normalViewPr>
  <p:slideViewPr>
    <p:cSldViewPr>
      <p:cViewPr>
        <p:scale>
          <a:sx n="90" d="100"/>
          <a:sy n="90" d="100"/>
        </p:scale>
        <p:origin x="-360" y="-13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=""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15-Jan-21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15-Jan-21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15-Jan-21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15-Jan-21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15-Jan-21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15-Jan-21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15-Jan-21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hyperlink" Target="mailto:scalive4u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</a:t>
            </a:r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14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Logical Operator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43577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Another Example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int a=5, b=10, c=20;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int d = a &gt; b &lt; c;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ym typeface="Wingdings" pitchFamily="2" charset="2"/>
              </a:rPr>
              <a:t>OUTPUT : 0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d =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a &gt; b 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&lt; c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   d = </a:t>
            </a:r>
            <a:r>
              <a:rPr lang="en-US" b="1" dirty="0" smtClean="0">
                <a:sym typeface="Wingdings" pitchFamily="2" charset="2"/>
              </a:rPr>
              <a:t>0  &lt;  20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       d = 1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9058" y="1146941"/>
            <a:ext cx="43577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Correct Way!</a:t>
            </a:r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</a:t>
            </a:r>
          </a:p>
          <a:p>
            <a:pPr marL="1257300" lvl="2" indent="-342900"/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int a=5, b=10, c=20;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int d;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d 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=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a &gt; b 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&amp;&amp; 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b &lt; c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   d =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0     &amp;&amp;     1 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 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d = 0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 </a:t>
            </a:r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11" name="Right Bracket 10"/>
          <p:cNvSpPr/>
          <p:nvPr/>
        </p:nvSpPr>
        <p:spPr>
          <a:xfrm rot="5400000">
            <a:off x="2393141" y="2964659"/>
            <a:ext cx="142876" cy="357190"/>
          </a:xfrm>
          <a:prstGeom prst="rightBracket">
            <a:avLst>
              <a:gd name="adj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rot="16200000" flipH="1">
            <a:off x="2714612" y="3357568"/>
            <a:ext cx="57150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2285984" y="3429006"/>
            <a:ext cx="42863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Right Bracket 36"/>
          <p:cNvSpPr/>
          <p:nvPr/>
        </p:nvSpPr>
        <p:spPr>
          <a:xfrm rot="5400000">
            <a:off x="2678893" y="3750477"/>
            <a:ext cx="142876" cy="500066"/>
          </a:xfrm>
          <a:prstGeom prst="rightBracket">
            <a:avLst>
              <a:gd name="adj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2501092" y="428546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Right Bracket 42"/>
          <p:cNvSpPr/>
          <p:nvPr/>
        </p:nvSpPr>
        <p:spPr>
          <a:xfrm rot="5400000">
            <a:off x="5750727" y="2964659"/>
            <a:ext cx="142876" cy="357190"/>
          </a:xfrm>
          <a:prstGeom prst="rightBracket">
            <a:avLst>
              <a:gd name="adj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rot="16200000" flipH="1">
            <a:off x="5643570" y="3429006"/>
            <a:ext cx="42863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Right Bracket 44"/>
          <p:cNvSpPr/>
          <p:nvPr/>
        </p:nvSpPr>
        <p:spPr>
          <a:xfrm rot="5400000">
            <a:off x="6679421" y="2964659"/>
            <a:ext cx="142876" cy="357190"/>
          </a:xfrm>
          <a:prstGeom prst="rightBracket">
            <a:avLst>
              <a:gd name="adj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rot="16200000" flipH="1">
            <a:off x="6572264" y="3429006"/>
            <a:ext cx="42863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Right Bracket 46"/>
          <p:cNvSpPr/>
          <p:nvPr/>
        </p:nvSpPr>
        <p:spPr>
          <a:xfrm rot="5400000">
            <a:off x="6286512" y="3500444"/>
            <a:ext cx="142876" cy="1000132"/>
          </a:xfrm>
          <a:prstGeom prst="rightBracket">
            <a:avLst>
              <a:gd name="adj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rot="16200000" flipH="1">
            <a:off x="6143638" y="4286261"/>
            <a:ext cx="428630" cy="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7" grpId="0" animBg="1"/>
      <p:bldP spid="43" grpId="0" animBg="1"/>
      <p:bldP spid="45" grpId="0" animBg="1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Precedence and Associativity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Precedence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 and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Associativity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 of Operators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Rule of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precedence helps the compiler 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to decide that which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operator has to be</a:t>
            </a:r>
          </a:p>
          <a:p>
            <a:pPr marL="1257300" lvl="2" indent="-342900"/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solved first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 if the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expression contains multiple operators.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But in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many cases, 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we have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operators of the same precedence level. 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In this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case the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compiler will solve the expression 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from </a:t>
            </a:r>
            <a:r>
              <a:rPr lang="en-US" b="1" dirty="0" smtClean="0">
                <a:sym typeface="Wingdings" pitchFamily="2" charset="2"/>
              </a:rPr>
              <a:t>Left  Right  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or  </a:t>
            </a:r>
            <a:r>
              <a:rPr lang="en-US" b="1" dirty="0" smtClean="0">
                <a:sym typeface="Wingdings" pitchFamily="2" charset="2"/>
              </a:rPr>
              <a:t>Right  Left 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and this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behavior is called ASSOCIATIVITY </a:t>
            </a:r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Precedence and Associativity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Group 0:		( )</a:t>
            </a:r>
          </a:p>
          <a:p>
            <a:pPr marL="1257300" lvl="2" indent="-342900"/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		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Group 1:		/,  *,  %</a:t>
            </a:r>
            <a:endParaRPr lang="en-US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		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Group 2:		+,  -</a:t>
            </a:r>
            <a:endParaRPr lang="en-US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		</a:t>
            </a:r>
            <a:r>
              <a:rPr lang="en-US" dirty="0" smtClean="0">
                <a:sym typeface="Wingdings" pitchFamily="2" charset="2"/>
              </a:rPr>
              <a:t>Group 3:		&gt;,  &lt;, &gt;=, &lt;=, </a:t>
            </a:r>
            <a:endParaRPr lang="en-US" dirty="0" smtClean="0">
              <a:sym typeface="Wingdings" pitchFamily="2" charset="2"/>
            </a:endParaRPr>
          </a:p>
          <a:p>
            <a:pPr marL="1257300" lvl="2" indent="-342900"/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		Group 4:		==, !=</a:t>
            </a:r>
            <a:endParaRPr lang="en-US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		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Group 5:		&amp;&amp;</a:t>
            </a:r>
            <a:endParaRPr lang="en-US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		</a:t>
            </a:r>
            <a:r>
              <a:rPr lang="en-US" dirty="0" smtClean="0">
                <a:solidFill>
                  <a:srgbClr val="002060"/>
                </a:solidFill>
                <a:sym typeface="Wingdings" pitchFamily="2" charset="2"/>
              </a:rPr>
              <a:t>Group 6:		||</a:t>
            </a:r>
            <a:endParaRPr lang="en-US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		</a:t>
            </a: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Group 7:		=</a:t>
            </a:r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4321967" y="3178179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43438" y="2071684"/>
            <a:ext cx="3357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Higher Priority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Lower  Priority</a:t>
            </a:r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Precedence List of Operators:</a:t>
            </a:r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43372" y="1415187"/>
            <a:ext cx="50006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marL="1714500" lvl="3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714500" lvl="3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714500" lvl="3" indent="-342900"/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a   =   b   +   c   &gt;   d   *   e   ==   f;</a:t>
            </a:r>
          </a:p>
          <a:p>
            <a:pPr marL="1714500" lvl="3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714500" lvl="3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714500" lvl="3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714500" lvl="3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714500" lvl="3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a   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=   ( b   -   c )   *   ( d   +   e 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);</a:t>
            </a:r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714500" lvl="3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714500" lvl="3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</a:p>
          <a:p>
            <a:pPr marL="1714500" lvl="3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Precedence and Associativity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00"/>
                </a:solidFill>
              </a:rPr>
              <a:t>Examples :</a:t>
            </a:r>
          </a:p>
          <a:p>
            <a:pPr marL="1714500" lvl="3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714500" lvl="3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714500" lvl="3" indent="-342900"/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a   =   b   +   c   *   d   –   e;</a:t>
            </a:r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714500" lvl="3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714500" lvl="3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714500" lvl="3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</a:p>
          <a:p>
            <a:pPr marL="1714500" lvl="3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714500" lvl="3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a   =   b   /   c   /   d;	</a:t>
            </a:r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1607324" y="2678906"/>
            <a:ext cx="35719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2178828" y="2678906"/>
            <a:ext cx="35719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2678894" y="2678906"/>
            <a:ext cx="35719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3250398" y="2678906"/>
            <a:ext cx="35719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5750728" y="2678906"/>
            <a:ext cx="35719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6322232" y="2678906"/>
            <a:ext cx="35719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6822298" y="2678906"/>
            <a:ext cx="35719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7393802" y="2678906"/>
            <a:ext cx="35719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1607324" y="4107666"/>
            <a:ext cx="35719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2178828" y="4107666"/>
            <a:ext cx="35719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2678894" y="4107666"/>
            <a:ext cx="35719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7965306" y="2678906"/>
            <a:ext cx="35719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5750728" y="4107666"/>
            <a:ext cx="35719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6393670" y="4107666"/>
            <a:ext cx="35719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7036612" y="4107666"/>
            <a:ext cx="35719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7679554" y="4107666"/>
            <a:ext cx="35719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714612" y="2928940"/>
            <a:ext cx="285752" cy="2857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214546" y="2928940"/>
            <a:ext cx="285752" cy="2857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286116" y="2928940"/>
            <a:ext cx="285752" cy="2857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643042" y="2928940"/>
            <a:ext cx="285752" cy="2857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858016" y="2928940"/>
            <a:ext cx="285752" cy="2857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357950" y="2928940"/>
            <a:ext cx="285752" cy="2857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429520" y="2928940"/>
            <a:ext cx="285752" cy="2857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786446" y="2928940"/>
            <a:ext cx="285752" cy="2857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8001024" y="2928940"/>
            <a:ext cx="285752" cy="2857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714612" y="4357700"/>
            <a:ext cx="285752" cy="2857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214546" y="4357700"/>
            <a:ext cx="285752" cy="2857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1643042" y="4357700"/>
            <a:ext cx="285752" cy="2857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429388" y="4357700"/>
            <a:ext cx="285752" cy="2857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5786446" y="4357700"/>
            <a:ext cx="285752" cy="2857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7072330" y="4357700"/>
            <a:ext cx="285752" cy="2857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715272" y="4357700"/>
            <a:ext cx="285752" cy="2857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143372" y="1415187"/>
            <a:ext cx="5572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marL="1714500" lvl="3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714500" lvl="3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714500" lvl="3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714500" lvl="3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714500" lvl="3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</a:p>
          <a:p>
            <a:pPr marL="1714500" lvl="3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8" grpId="0" animBg="1"/>
      <p:bldP spid="50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Precedence and Associativity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8143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00"/>
                </a:solidFill>
              </a:rPr>
              <a:t>Examples :</a:t>
            </a:r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714500" lvl="3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714500" lvl="3" indent="-342900"/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a   =   b   *   (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c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  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+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   d );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</a:t>
            </a:r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714500" lvl="3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714500" lvl="3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714500" lvl="3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714500" lvl="3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714500" lvl="3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714500" lvl="3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In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C language 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also we have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multiple brackets :</a:t>
            </a:r>
          </a:p>
          <a:p>
            <a:pPr marL="1714500" lvl="3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714500" lvl="3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[] ,  {},   (),   &lt;&gt; 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---------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 These are called </a:t>
            </a:r>
            <a:r>
              <a:rPr lang="en-US" b="1" dirty="0" smtClean="0">
                <a:sym typeface="Wingdings" pitchFamily="2" charset="2"/>
              </a:rPr>
              <a:t>Punctuator</a:t>
            </a:r>
            <a:endParaRPr lang="en-US" b="1" dirty="0" smtClean="0">
              <a:sym typeface="Wingdings" pitchFamily="2" charset="2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1607324" y="2464592"/>
            <a:ext cx="35719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2178828" y="2464592"/>
            <a:ext cx="35719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2821770" y="2464592"/>
            <a:ext cx="35719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5679290" y="2464592"/>
            <a:ext cx="35719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6250794" y="2464592"/>
            <a:ext cx="35719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6893736" y="2464592"/>
            <a:ext cx="35719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7536678" y="2464592"/>
            <a:ext cx="35719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857488" y="2714626"/>
            <a:ext cx="285752" cy="2857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214546" y="2714626"/>
            <a:ext cx="285752" cy="2857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643042" y="2714626"/>
            <a:ext cx="285752" cy="2857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929454" y="2714626"/>
            <a:ext cx="285752" cy="2857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286512" y="2714626"/>
            <a:ext cx="285752" cy="2857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572396" y="2714626"/>
            <a:ext cx="285752" cy="2857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715008" y="2714626"/>
            <a:ext cx="285752" cy="2857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571968" y="2000246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a   =   b   *   ( c   -   ( d   +   e ));</a:t>
            </a: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14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=""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=""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=""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=""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=""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=""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=""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=""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=""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=""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=""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=""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=""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=""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=""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=""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=""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=""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=""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=""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=""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=""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2214560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3071816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221456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31059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2357436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Logical Operator</a:t>
            </a:r>
            <a:endParaRPr lang="en-US" sz="2000" b="1" dirty="0" smtClean="0">
              <a:solidFill>
                <a:srgbClr val="0070C0"/>
              </a:solidFill>
              <a:latin typeface="+mj-lt"/>
              <a:cs typeface="Georgia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26144" y="3286130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92D050"/>
                </a:solidFill>
              </a:rPr>
              <a:t>Precedence and Associativity</a:t>
            </a:r>
            <a:endParaRPr lang="en-US" sz="2000" b="1" dirty="0" smtClean="0">
              <a:solidFill>
                <a:srgbClr val="92D050"/>
              </a:solidFill>
              <a:latin typeface="+mj-lt"/>
              <a:cs typeface="Georgi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Logical Operator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FF"/>
                </a:solidFill>
              </a:rPr>
              <a:t>There are </a:t>
            </a:r>
            <a:r>
              <a:rPr lang="en-US" b="1" dirty="0" smtClean="0">
                <a:solidFill>
                  <a:srgbClr val="0000CC"/>
                </a:solidFill>
              </a:rPr>
              <a:t>3 logical operators </a:t>
            </a:r>
            <a:r>
              <a:rPr lang="en-US" b="1" dirty="0" smtClean="0">
                <a:solidFill>
                  <a:srgbClr val="FFFFFF"/>
                </a:solidFill>
              </a:rPr>
              <a:t>in </a:t>
            </a:r>
            <a:r>
              <a:rPr lang="en-US" b="1" dirty="0" smtClean="0">
                <a:solidFill>
                  <a:srgbClr val="C00000"/>
                </a:solidFill>
              </a:rPr>
              <a:t>C language :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</a:t>
            </a:r>
            <a:r>
              <a:rPr lang="en-US" b="1" dirty="0" smtClean="0">
                <a:solidFill>
                  <a:srgbClr val="FFFF00"/>
                </a:solidFill>
              </a:rPr>
              <a:t>1. 	&amp;&amp;	 (Logical AND)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2. 	|| 	(Logical OR)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3. 	!	(Logical NOT)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Logical Operator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In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Math's,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  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does the following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line/statement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 make any </a:t>
            </a:r>
            <a:r>
              <a:rPr lang="en-US" b="1" dirty="0" smtClean="0">
                <a:sym typeface="Wingdings" pitchFamily="2" charset="2"/>
              </a:rPr>
              <a:t>sense </a:t>
            </a:r>
            <a:r>
              <a:rPr lang="en-US" b="1" dirty="0" smtClean="0">
                <a:sym typeface="Wingdings" pitchFamily="2" charset="2"/>
              </a:rPr>
              <a:t>?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0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&lt;=n&lt;=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10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Yes,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 this line is </a:t>
            </a:r>
            <a:r>
              <a:rPr lang="en-US" b="1" dirty="0" smtClean="0">
                <a:solidFill>
                  <a:srgbClr val="FFC000"/>
                </a:solidFill>
                <a:sym typeface="Wingdings" pitchFamily="2" charset="2"/>
              </a:rPr>
              <a:t>sensible in math's 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and it </a:t>
            </a:r>
            <a:r>
              <a:rPr lang="en-US" b="1" dirty="0" smtClean="0">
                <a:sym typeface="Wingdings" pitchFamily="2" charset="2"/>
              </a:rPr>
              <a:t>means that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n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 is between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0 and 10.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But in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C language, 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this line is considered </a:t>
            </a:r>
            <a:r>
              <a:rPr lang="en-US" b="1" dirty="0" smtClean="0">
                <a:sym typeface="Wingdings" pitchFamily="2" charset="2"/>
              </a:rPr>
              <a:t>NON-SENSE</a:t>
            </a:r>
            <a:endParaRPr lang="en-US" b="1" dirty="0" smtClean="0"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Logical Operator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ym typeface="Wingdings" pitchFamily="2" charset="2"/>
              </a:rPr>
              <a:t>Rule 1: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In </a:t>
            </a:r>
            <a:r>
              <a:rPr lang="en-US" b="1" dirty="0" smtClean="0">
                <a:solidFill>
                  <a:srgbClr val="FFC000"/>
                </a:solidFill>
                <a:sym typeface="Wingdings" pitchFamily="2" charset="2"/>
              </a:rPr>
              <a:t>C language 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if we have to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write multiple condition 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in the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same statement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then we will have to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use Logical operators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 along with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Relational operator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ym typeface="Wingdings" pitchFamily="2" charset="2"/>
              </a:rPr>
              <a:t>Syntax: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cond1 &amp;&amp; cond2</a:t>
            </a: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	cond1 || cond2</a:t>
            </a: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Logical Operator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This means that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MULTIPLE  RELATIONAL  OPERATORS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  MUST  ALWAYS  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BE 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USED ALONGWITH  LOGICAL  OPERATORS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a &lt;  b &lt; c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a &lt; b  &amp;&amp;  b &lt; c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a &lt; b  ||  b &lt; c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  <p:pic>
        <p:nvPicPr>
          <p:cNvPr id="7" name="Picture 6" descr="1024px-Green_tic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1868" y="3357568"/>
            <a:ext cx="357190" cy="357190"/>
          </a:xfrm>
          <a:prstGeom prst="rect">
            <a:avLst/>
          </a:prstGeom>
        </p:spPr>
      </p:pic>
      <p:pic>
        <p:nvPicPr>
          <p:cNvPr id="8" name="Picture 7" descr="1024px-Green_tic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1868" y="3857634"/>
            <a:ext cx="357190" cy="357190"/>
          </a:xfrm>
          <a:prstGeom prst="rect">
            <a:avLst/>
          </a:prstGeom>
        </p:spPr>
      </p:pic>
      <p:pic>
        <p:nvPicPr>
          <p:cNvPr id="11" name="Picture 10" descr="28028-5-red-cross-clipar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0430" y="2786064"/>
            <a:ext cx="500066" cy="5000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Logical Operator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Behavior Of </a:t>
            </a:r>
            <a:r>
              <a:rPr lang="en-US" b="1" dirty="0" smtClean="0">
                <a:sym typeface="Wingdings" pitchFamily="2" charset="2"/>
              </a:rPr>
              <a:t>&amp;&amp; (Logical AND) :</a:t>
            </a:r>
            <a:r>
              <a:rPr lang="en-US" b="1" dirty="0" smtClean="0"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	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</a:t>
            </a:r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	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1 &amp;&amp; 1 ------------ 1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T &amp;&amp; T ------------ T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2171700" lvl="4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</a:t>
            </a:r>
            <a:r>
              <a:rPr lang="en-US" b="1" dirty="0" smtClean="0">
                <a:sym typeface="Wingdings" pitchFamily="2" charset="2"/>
              </a:rPr>
              <a:t>1 &amp;&amp; 0 ------------ 0</a:t>
            </a:r>
          </a:p>
          <a:p>
            <a:pPr marL="2171700" lvl="4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T &amp;&amp; F ------------ F</a:t>
            </a:r>
          </a:p>
          <a:p>
            <a:pPr marL="1257300" lvl="2" indent="-342900">
              <a:buAutoNum type="alphaUcPeriod"/>
            </a:pPr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2171700" lvl="4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0 &amp;&amp; 1 ------------ 0</a:t>
            </a:r>
          </a:p>
          <a:p>
            <a:pPr marL="2171700" lvl="4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F &amp;&amp; T ------------ F</a:t>
            </a:r>
          </a:p>
          <a:p>
            <a:pPr marL="1257300" lvl="2" indent="-342900">
              <a:buAutoNum type="alphaUcPeriod"/>
            </a:pPr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2171700" lvl="4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0 &amp;&amp; 0 ------------ 0</a:t>
            </a:r>
          </a:p>
          <a:p>
            <a:pPr marL="2171700" lvl="4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F &amp;&amp; F ------------ F 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Logical Operator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Behavior Of </a:t>
            </a:r>
            <a:r>
              <a:rPr lang="en-US" b="1" dirty="0" smtClean="0">
                <a:sym typeface="Wingdings" pitchFamily="2" charset="2"/>
              </a:rPr>
              <a:t>|| (Logical OR) :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1 || 1 ------------ 1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T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||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 T ------------ T</a:t>
            </a:r>
          </a:p>
          <a:p>
            <a:pPr marL="1257300" lvl="2" indent="-342900">
              <a:buAutoNum type="alphaUcPeriod"/>
            </a:pPr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2171700" lvl="4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1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||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0 ------------ 1</a:t>
            </a:r>
          </a:p>
          <a:p>
            <a:pPr marL="2171700" lvl="4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</a:t>
            </a:r>
            <a:r>
              <a:rPr lang="en-US" b="1" dirty="0" smtClean="0">
                <a:sym typeface="Wingdings" pitchFamily="2" charset="2"/>
              </a:rPr>
              <a:t>T </a:t>
            </a:r>
            <a:r>
              <a:rPr lang="en-US" b="1" dirty="0" smtClean="0">
                <a:sym typeface="Wingdings" pitchFamily="2" charset="2"/>
              </a:rPr>
              <a:t>|| </a:t>
            </a:r>
            <a:r>
              <a:rPr lang="en-US" b="1" dirty="0" smtClean="0">
                <a:sym typeface="Wingdings" pitchFamily="2" charset="2"/>
              </a:rPr>
              <a:t>F ------------ T</a:t>
            </a:r>
          </a:p>
          <a:p>
            <a:pPr marL="1257300" lvl="2" indent="-342900">
              <a:buAutoNum type="alphaUcPeriod"/>
            </a:pPr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2171700" lvl="4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0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||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1 ------------ 1</a:t>
            </a:r>
          </a:p>
          <a:p>
            <a:pPr marL="2171700" lvl="4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F 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|| 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T ------------ t</a:t>
            </a:r>
          </a:p>
          <a:p>
            <a:pPr marL="1257300" lvl="2" indent="-342900">
              <a:buAutoNum type="alphaUcPeriod"/>
            </a:pPr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2171700" lvl="4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0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||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0 ------------ 0</a:t>
            </a:r>
          </a:p>
          <a:p>
            <a:pPr marL="2171700" lvl="4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F 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|| 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F ------------ F 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Logical Operator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43577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What is the output ?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int a=10, b=10, c=10;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int d = a==b==c;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ym typeface="Wingdings" pitchFamily="2" charset="2"/>
              </a:rPr>
              <a:t>OUTPUT : 0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d =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a==b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==c;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   d =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1 == 10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      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d = 0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9058" y="1146941"/>
            <a:ext cx="43577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Correct Way!</a:t>
            </a:r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</a:t>
            </a:r>
          </a:p>
          <a:p>
            <a:pPr marL="1257300" lvl="2" indent="-342900"/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int a=10, b=10, c=10;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int d;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d =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a==b 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&amp;&amp;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b==c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   d =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1     &amp;&amp;     1 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 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d = 1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 </a:t>
            </a:r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11" name="Right Bracket 10"/>
          <p:cNvSpPr/>
          <p:nvPr/>
        </p:nvSpPr>
        <p:spPr>
          <a:xfrm rot="5400000">
            <a:off x="2393141" y="2964659"/>
            <a:ext cx="142876" cy="357190"/>
          </a:xfrm>
          <a:prstGeom prst="rightBracket">
            <a:avLst>
              <a:gd name="adj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rot="16200000" flipH="1">
            <a:off x="2714612" y="3357568"/>
            <a:ext cx="57150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2285984" y="3429006"/>
            <a:ext cx="42863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Right Bracket 36"/>
          <p:cNvSpPr/>
          <p:nvPr/>
        </p:nvSpPr>
        <p:spPr>
          <a:xfrm rot="5400000">
            <a:off x="2678893" y="3750477"/>
            <a:ext cx="142876" cy="500066"/>
          </a:xfrm>
          <a:prstGeom prst="rightBracket">
            <a:avLst>
              <a:gd name="adj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2501092" y="428546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Right Bracket 42"/>
          <p:cNvSpPr/>
          <p:nvPr/>
        </p:nvSpPr>
        <p:spPr>
          <a:xfrm rot="5400000">
            <a:off x="5750727" y="2964659"/>
            <a:ext cx="142876" cy="357190"/>
          </a:xfrm>
          <a:prstGeom prst="rightBracket">
            <a:avLst>
              <a:gd name="adj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rot="16200000" flipH="1">
            <a:off x="5643570" y="3429006"/>
            <a:ext cx="42863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Right Bracket 44"/>
          <p:cNvSpPr/>
          <p:nvPr/>
        </p:nvSpPr>
        <p:spPr>
          <a:xfrm rot="5400000">
            <a:off x="6679421" y="2964659"/>
            <a:ext cx="142876" cy="357190"/>
          </a:xfrm>
          <a:prstGeom prst="rightBracket">
            <a:avLst>
              <a:gd name="adj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rot="16200000" flipH="1">
            <a:off x="6572264" y="3429006"/>
            <a:ext cx="42863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Right Bracket 46"/>
          <p:cNvSpPr/>
          <p:nvPr/>
        </p:nvSpPr>
        <p:spPr>
          <a:xfrm rot="5400000">
            <a:off x="6286512" y="3500444"/>
            <a:ext cx="142876" cy="1000132"/>
          </a:xfrm>
          <a:prstGeom prst="rightBracket">
            <a:avLst>
              <a:gd name="adj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rot="16200000" flipH="1">
            <a:off x="6143638" y="4286261"/>
            <a:ext cx="428630" cy="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7" grpId="0" animBg="1"/>
      <p:bldP spid="43" grpId="0" animBg="1"/>
      <p:bldP spid="45" grpId="0" animBg="1"/>
      <p:bldP spid="47" grpId="0" animBg="1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30087</TotalTime>
  <Words>221</Words>
  <Application>Microsoft Office PowerPoint</Application>
  <PresentationFormat>On-screen Show (16:9)</PresentationFormat>
  <Paragraphs>271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Contents Slide Master</vt:lpstr>
      <vt:lpstr>Section Break Slide Master</vt:lpstr>
      <vt:lpstr>Office Theme</vt:lpstr>
      <vt:lpstr>Slide 1</vt:lpstr>
      <vt:lpstr>Today’s Agenda</vt:lpstr>
      <vt:lpstr>Logical Operator</vt:lpstr>
      <vt:lpstr>Logical Operator</vt:lpstr>
      <vt:lpstr>Logical Operator</vt:lpstr>
      <vt:lpstr>Logical Operator</vt:lpstr>
      <vt:lpstr>Logical Operator</vt:lpstr>
      <vt:lpstr>Logical Operator</vt:lpstr>
      <vt:lpstr>Logical Operator</vt:lpstr>
      <vt:lpstr>Logical Operator</vt:lpstr>
      <vt:lpstr>Precedence and Associativity</vt:lpstr>
      <vt:lpstr>Precedence and Associativity</vt:lpstr>
      <vt:lpstr>Precedence and Associativity</vt:lpstr>
      <vt:lpstr>Precedence and Associativity</vt:lpstr>
      <vt:lpstr>End of Lecture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AFROZ</cp:lastModifiedBy>
  <cp:revision>1002</cp:revision>
  <dcterms:created xsi:type="dcterms:W3CDTF">2016-12-05T23:26:54Z</dcterms:created>
  <dcterms:modified xsi:type="dcterms:W3CDTF">2021-01-15T19:28:46Z</dcterms:modified>
</cp:coreProperties>
</file>