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sldIdLst>
    <p:sldId id="354" r:id="rId4"/>
    <p:sldId id="324" r:id="rId5"/>
    <p:sldId id="445" r:id="rId6"/>
    <p:sldId id="468" r:id="rId7"/>
    <p:sldId id="479" r:id="rId8"/>
    <p:sldId id="480" r:id="rId9"/>
    <p:sldId id="481" r:id="rId10"/>
    <p:sldId id="486" r:id="rId11"/>
    <p:sldId id="483" r:id="rId12"/>
    <p:sldId id="484" r:id="rId13"/>
    <p:sldId id="469" r:id="rId14"/>
    <p:sldId id="485" r:id="rId15"/>
    <p:sldId id="487" r:id="rId16"/>
    <p:sldId id="488" r:id="rId17"/>
    <p:sldId id="353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FF"/>
    <a:srgbClr val="F2A40D"/>
    <a:srgbClr val="08E64D"/>
    <a:srgbClr val="058D2F"/>
    <a:srgbClr val="32AEB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37" autoAdjust="0"/>
    <p:restoredTop sz="94624" autoAdjust="0"/>
  </p:normalViewPr>
  <p:slideViewPr>
    <p:cSldViewPr>
      <p:cViewPr>
        <p:scale>
          <a:sx n="90" d="100"/>
          <a:sy n="90" d="100"/>
        </p:scale>
        <p:origin x="-360" y="-13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=""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21-Jan-21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hyperlink" Target="mailto:scalive4u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0"/>
            <a:ext cx="2510595" cy="278608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143108" y="2857502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 Language</a:t>
            </a:r>
          </a:p>
          <a:p>
            <a:pPr algn="ctr"/>
            <a:r>
              <a:rPr lang="en-US" sz="5400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15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Logical Operator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Solution : 4</a:t>
            </a:r>
          </a:p>
          <a:p>
            <a:pPr marL="3086100" lvl="6" indent="-342900"/>
            <a:r>
              <a:rPr lang="en-US" dirty="0" smtClean="0">
                <a:solidFill>
                  <a:srgbClr val="FFFFFF"/>
                </a:solidFill>
                <a:sym typeface="Wingdings" pitchFamily="2" charset="2"/>
              </a:rPr>
              <a:t>		</a:t>
            </a:r>
            <a:r>
              <a:rPr lang="en-US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endParaRPr lang="en-US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3086100" lvl="6" indent="-342900"/>
            <a:r>
              <a:rPr lang="en-US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endParaRPr lang="en-US" dirty="0" smtClean="0"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4612" y="1214428"/>
            <a:ext cx="4643470" cy="3714776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5918" y="1172354"/>
            <a:ext cx="5500726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#include &lt;stdio.h&gt;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#include &lt;conio.h&gt;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#include &lt;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math.h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&gt;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int 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rad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1257300" lvl="2" indent="-342900"/>
            <a:endParaRPr lang="en-US" sz="1500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clrscr();	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printf(“Enter radius:”);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scanf(“%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d”,&amp;rad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endParaRPr lang="en-US" sz="1500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printf(“Area is %f”,3.14*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pow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(rad,2);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printf(“\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nCircumference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 is %f”,2*3.14*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rad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getch();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}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 smtClean="0">
              <a:solidFill>
                <a:schemeClr val="bg1"/>
              </a:solidFill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Question 1 :</a:t>
            </a:r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WAP to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accept length and breadth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of a </a:t>
            </a:r>
            <a:r>
              <a:rPr lang="en-US" b="1" dirty="0" smtClean="0">
                <a:sym typeface="Wingdings" pitchFamily="2" charset="2"/>
              </a:rPr>
              <a:t>rectangle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from the user and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calculate</a:t>
            </a:r>
          </a:p>
          <a:p>
            <a:pPr marL="1257300" lvl="2" indent="-342900"/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its area and perimeter.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Assume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length and breadth to be integers.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Question 2: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WAP to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accept marks in 3 subjects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from the user and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calculate total marks and </a:t>
            </a:r>
          </a:p>
          <a:p>
            <a:pPr marL="1257300" lvl="2" indent="-342900"/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percentage.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Assume that marks are integers and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each subject is of 100 marks.</a:t>
            </a: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Question 3 :</a:t>
            </a:r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WAP to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accept 2 integers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from the user and </a:t>
            </a:r>
            <a:r>
              <a:rPr lang="en-US" b="1" dirty="0" smtClean="0">
                <a:sym typeface="Wingdings" pitchFamily="2" charset="2"/>
              </a:rPr>
              <a:t>swap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( value interchange)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them.</a:t>
            </a: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	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a.   Using 3 variables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b.   Using only 2 variables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Question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4: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A bank cashier has </a:t>
            </a:r>
            <a:r>
              <a:rPr lang="en-US" b="1" dirty="0" smtClean="0">
                <a:sym typeface="Wingdings" pitchFamily="2" charset="2"/>
              </a:rPr>
              <a:t>currency notes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of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Rs 2000, Rs 1000, Rs 500, Rs 200, Rs 100,</a:t>
            </a:r>
          </a:p>
          <a:p>
            <a:pPr marL="1257300" lvl="2" indent="-342900"/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	Rs 50, Rs 20, Rs 10 and Rs 5.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WAP to ask the user to </a:t>
            </a:r>
            <a:r>
              <a:rPr lang="en-US" b="1" dirty="0" smtClean="0">
                <a:sym typeface="Wingdings" pitchFamily="2" charset="2"/>
              </a:rPr>
              <a:t>input an amount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and find out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how many notes of each denomination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(starting from higher note to lower note)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will be needed to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complete the given amount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.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Assume that the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amount entered by the user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will be a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multiple of 5</a:t>
            </a:r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47149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SAMPLE  OUTPUT :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Enter an amount : 3750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ym typeface="Wingdings" pitchFamily="2" charset="2"/>
              </a:rPr>
              <a:t>Rs 2000 : 1 note</a:t>
            </a:r>
          </a:p>
          <a:p>
            <a:pPr marL="1257300" lvl="2" indent="-342900"/>
            <a:r>
              <a:rPr lang="en-US" b="1" dirty="0" smtClean="0">
                <a:sym typeface="Wingdings" pitchFamily="2" charset="2"/>
              </a:rPr>
              <a:t>	</a:t>
            </a:r>
            <a:r>
              <a:rPr lang="en-US" b="1" dirty="0" smtClean="0">
                <a:sym typeface="Wingdings" pitchFamily="2" charset="2"/>
              </a:rPr>
              <a:t>Rs 1000 : 1 note</a:t>
            </a:r>
          </a:p>
          <a:p>
            <a:pPr marL="1257300" lvl="2" indent="-342900"/>
            <a:r>
              <a:rPr lang="en-US" b="1" dirty="0" smtClean="0">
                <a:sym typeface="Wingdings" pitchFamily="2" charset="2"/>
              </a:rPr>
              <a:t>	</a:t>
            </a:r>
            <a:r>
              <a:rPr lang="en-US" b="1" dirty="0" smtClean="0">
                <a:sym typeface="Wingdings" pitchFamily="2" charset="2"/>
              </a:rPr>
              <a:t>Rs 500 : 1 note</a:t>
            </a:r>
          </a:p>
          <a:p>
            <a:pPr marL="1257300" lvl="2" indent="-342900"/>
            <a:r>
              <a:rPr lang="en-US" b="1" dirty="0" smtClean="0">
                <a:sym typeface="Wingdings" pitchFamily="2" charset="2"/>
              </a:rPr>
              <a:t>	</a:t>
            </a:r>
            <a:r>
              <a:rPr lang="en-US" b="1" dirty="0" smtClean="0">
                <a:sym typeface="Wingdings" pitchFamily="2" charset="2"/>
              </a:rPr>
              <a:t>Rs 200 : 1 note</a:t>
            </a:r>
          </a:p>
          <a:p>
            <a:pPr marL="1257300" lvl="2" indent="-342900"/>
            <a:r>
              <a:rPr lang="en-US" b="1" dirty="0" smtClean="0">
                <a:sym typeface="Wingdings" pitchFamily="2" charset="2"/>
              </a:rPr>
              <a:t>	</a:t>
            </a:r>
            <a:r>
              <a:rPr lang="en-US" b="1" dirty="0" smtClean="0">
                <a:sym typeface="Wingdings" pitchFamily="2" charset="2"/>
              </a:rPr>
              <a:t>Rs 100 : 0 note</a:t>
            </a:r>
          </a:p>
          <a:p>
            <a:pPr marL="1257300" lvl="2" indent="-342900"/>
            <a:r>
              <a:rPr lang="en-US" b="1" dirty="0" smtClean="0">
                <a:sym typeface="Wingdings" pitchFamily="2" charset="2"/>
              </a:rPr>
              <a:t>	</a:t>
            </a:r>
            <a:r>
              <a:rPr lang="en-US" b="1" dirty="0" smtClean="0">
                <a:sym typeface="Wingdings" pitchFamily="2" charset="2"/>
              </a:rPr>
              <a:t>Rs 50 : 1 note</a:t>
            </a:r>
          </a:p>
          <a:p>
            <a:pPr marL="1257300" lvl="2" indent="-342900"/>
            <a:r>
              <a:rPr lang="en-US" b="1" dirty="0" smtClean="0">
                <a:sym typeface="Wingdings" pitchFamily="2" charset="2"/>
              </a:rPr>
              <a:t>	</a:t>
            </a:r>
            <a:r>
              <a:rPr lang="en-US" b="1" dirty="0" smtClean="0">
                <a:sym typeface="Wingdings" pitchFamily="2" charset="2"/>
              </a:rPr>
              <a:t>Rs 20 </a:t>
            </a:r>
            <a:r>
              <a:rPr lang="en-US" b="1" dirty="0" smtClean="0">
                <a:sym typeface="Wingdings" pitchFamily="2" charset="2"/>
              </a:rPr>
              <a:t>: 0 note</a:t>
            </a:r>
            <a:endParaRPr lang="en-US" b="1" dirty="0" smtClean="0"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ym typeface="Wingdings" pitchFamily="2" charset="2"/>
              </a:rPr>
              <a:t>	</a:t>
            </a:r>
            <a:r>
              <a:rPr lang="en-US" b="1" dirty="0" smtClean="0">
                <a:sym typeface="Wingdings" pitchFamily="2" charset="2"/>
              </a:rPr>
              <a:t>Rs 10 </a:t>
            </a:r>
            <a:r>
              <a:rPr lang="en-US" b="1" dirty="0" smtClean="0">
                <a:sym typeface="Wingdings" pitchFamily="2" charset="2"/>
              </a:rPr>
              <a:t>: 0 note</a:t>
            </a:r>
            <a:endParaRPr lang="en-US" b="1" dirty="0" smtClean="0"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ym typeface="Wingdings" pitchFamily="2" charset="2"/>
              </a:rPr>
              <a:t>	</a:t>
            </a:r>
            <a:r>
              <a:rPr lang="en-US" b="1" dirty="0" smtClean="0">
                <a:sym typeface="Wingdings" pitchFamily="2" charset="2"/>
              </a:rPr>
              <a:t>Rs 5 </a:t>
            </a:r>
            <a:r>
              <a:rPr lang="en-US" b="1" dirty="0" smtClean="0">
                <a:sym typeface="Wingdings" pitchFamily="2" charset="2"/>
              </a:rPr>
              <a:t>: 0 note</a:t>
            </a:r>
            <a:r>
              <a:rPr lang="en-US" b="1" dirty="0" smtClean="0">
                <a:sym typeface="Wingdings" pitchFamily="2" charset="2"/>
              </a:rPr>
              <a:t> </a:t>
            </a:r>
            <a:endParaRPr lang="en-US" b="1" dirty="0" smtClean="0">
              <a:sym typeface="Wingdings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6248" y="1142990"/>
            <a:ext cx="47149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Enter an amount : 2005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ym typeface="Wingdings" pitchFamily="2" charset="2"/>
              </a:rPr>
              <a:t>Rs 2000 : 1 note</a:t>
            </a:r>
          </a:p>
          <a:p>
            <a:pPr marL="1257300" lvl="2" indent="-342900"/>
            <a:r>
              <a:rPr lang="en-US" b="1" dirty="0" smtClean="0">
                <a:sym typeface="Wingdings" pitchFamily="2" charset="2"/>
              </a:rPr>
              <a:t>	</a:t>
            </a:r>
            <a:r>
              <a:rPr lang="en-US" b="1" dirty="0" smtClean="0">
                <a:sym typeface="Wingdings" pitchFamily="2" charset="2"/>
              </a:rPr>
              <a:t>Rs 1000 : 0 note</a:t>
            </a:r>
          </a:p>
          <a:p>
            <a:pPr marL="1257300" lvl="2" indent="-342900"/>
            <a:r>
              <a:rPr lang="en-US" b="1" dirty="0" smtClean="0">
                <a:sym typeface="Wingdings" pitchFamily="2" charset="2"/>
              </a:rPr>
              <a:t>	</a:t>
            </a:r>
            <a:r>
              <a:rPr lang="en-US" b="1" dirty="0" smtClean="0">
                <a:sym typeface="Wingdings" pitchFamily="2" charset="2"/>
              </a:rPr>
              <a:t>Rs 500 : 0 note</a:t>
            </a:r>
          </a:p>
          <a:p>
            <a:pPr marL="1257300" lvl="2" indent="-342900"/>
            <a:r>
              <a:rPr lang="en-US" b="1" dirty="0" smtClean="0">
                <a:sym typeface="Wingdings" pitchFamily="2" charset="2"/>
              </a:rPr>
              <a:t>	</a:t>
            </a:r>
            <a:r>
              <a:rPr lang="en-US" b="1" dirty="0" smtClean="0">
                <a:sym typeface="Wingdings" pitchFamily="2" charset="2"/>
              </a:rPr>
              <a:t>Rs 200 : 0 note</a:t>
            </a:r>
          </a:p>
          <a:p>
            <a:pPr marL="1257300" lvl="2" indent="-342900"/>
            <a:r>
              <a:rPr lang="en-US" b="1" dirty="0" smtClean="0">
                <a:sym typeface="Wingdings" pitchFamily="2" charset="2"/>
              </a:rPr>
              <a:t>	</a:t>
            </a:r>
            <a:r>
              <a:rPr lang="en-US" b="1" dirty="0" smtClean="0">
                <a:sym typeface="Wingdings" pitchFamily="2" charset="2"/>
              </a:rPr>
              <a:t>Rs 100 : 0 note</a:t>
            </a:r>
          </a:p>
          <a:p>
            <a:pPr marL="1257300" lvl="2" indent="-342900"/>
            <a:r>
              <a:rPr lang="en-US" b="1" dirty="0" smtClean="0">
                <a:sym typeface="Wingdings" pitchFamily="2" charset="2"/>
              </a:rPr>
              <a:t>	</a:t>
            </a:r>
            <a:r>
              <a:rPr lang="en-US" b="1" dirty="0" smtClean="0">
                <a:sym typeface="Wingdings" pitchFamily="2" charset="2"/>
              </a:rPr>
              <a:t>Rs 50 : 0 note</a:t>
            </a:r>
          </a:p>
          <a:p>
            <a:pPr marL="1257300" lvl="2" indent="-342900"/>
            <a:r>
              <a:rPr lang="en-US" b="1" dirty="0" smtClean="0">
                <a:sym typeface="Wingdings" pitchFamily="2" charset="2"/>
              </a:rPr>
              <a:t>	</a:t>
            </a:r>
            <a:r>
              <a:rPr lang="en-US" b="1" dirty="0" smtClean="0">
                <a:sym typeface="Wingdings" pitchFamily="2" charset="2"/>
              </a:rPr>
              <a:t>Rs 20 </a:t>
            </a:r>
            <a:r>
              <a:rPr lang="en-US" b="1" dirty="0" smtClean="0">
                <a:sym typeface="Wingdings" pitchFamily="2" charset="2"/>
              </a:rPr>
              <a:t>: 0 note</a:t>
            </a:r>
            <a:endParaRPr lang="en-US" b="1" dirty="0" smtClean="0"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ym typeface="Wingdings" pitchFamily="2" charset="2"/>
              </a:rPr>
              <a:t>	</a:t>
            </a:r>
            <a:r>
              <a:rPr lang="en-US" b="1" dirty="0" smtClean="0">
                <a:sym typeface="Wingdings" pitchFamily="2" charset="2"/>
              </a:rPr>
              <a:t>Rs 10 </a:t>
            </a:r>
            <a:r>
              <a:rPr lang="en-US" b="1" dirty="0" smtClean="0">
                <a:sym typeface="Wingdings" pitchFamily="2" charset="2"/>
              </a:rPr>
              <a:t>: 0 note</a:t>
            </a:r>
            <a:endParaRPr lang="en-US" b="1" dirty="0" smtClean="0"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ym typeface="Wingdings" pitchFamily="2" charset="2"/>
              </a:rPr>
              <a:t>	</a:t>
            </a:r>
            <a:r>
              <a:rPr lang="en-US" b="1" dirty="0" smtClean="0">
                <a:sym typeface="Wingdings" pitchFamily="2" charset="2"/>
              </a:rPr>
              <a:t>Rs 5 </a:t>
            </a:r>
            <a:r>
              <a:rPr lang="en-US" b="1" dirty="0" smtClean="0">
                <a:sym typeface="Wingdings" pitchFamily="2" charset="2"/>
              </a:rPr>
              <a:t>: </a:t>
            </a:r>
            <a:r>
              <a:rPr lang="en-US" b="1" dirty="0" smtClean="0">
                <a:sym typeface="Wingdings" pitchFamily="2" charset="2"/>
              </a:rPr>
              <a:t>1 </a:t>
            </a:r>
            <a:r>
              <a:rPr lang="en-US" b="1" dirty="0" smtClean="0">
                <a:sym typeface="Wingdings" pitchFamily="2" charset="2"/>
              </a:rPr>
              <a:t>note</a:t>
            </a:r>
            <a:r>
              <a:rPr lang="en-US" b="1" dirty="0" smtClean="0">
                <a:sym typeface="Wingdings" pitchFamily="2" charset="2"/>
              </a:rPr>
              <a:t> </a:t>
            </a:r>
            <a:endParaRPr lang="en-US" b="1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15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=""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=""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=""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=""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=""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=""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=""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=""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=""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=""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=""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=""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=""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=""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=""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=""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=""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=""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=""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=""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=""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=""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5" name="Picture 34" descr="cccccccccccccccccccc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1857370"/>
            <a:ext cx="1428760" cy="15855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357554" y="2214560"/>
            <a:ext cx="5256584" cy="720000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1799" y="3071816"/>
            <a:ext cx="5256584" cy="720002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57554" y="221456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6044" y="310595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6144" y="2357436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Georgia"/>
              </a:rPr>
              <a:t>Developing Basic Programs In C</a:t>
            </a:r>
            <a:endParaRPr lang="en-US" sz="2000" b="1" dirty="0" smtClean="0">
              <a:solidFill>
                <a:srgbClr val="0070C0"/>
              </a:solidFill>
              <a:latin typeface="+mj-lt"/>
              <a:cs typeface="Georgia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80"/>
            <a:ext cx="2510595" cy="278608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26144" y="3286130"/>
            <a:ext cx="500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 smtClean="0">
                <a:solidFill>
                  <a:srgbClr val="92D050"/>
                </a:solidFill>
              </a:rPr>
              <a:t>Exercises</a:t>
            </a:r>
            <a:endParaRPr lang="en-US" sz="2000" b="1" dirty="0" smtClean="0">
              <a:solidFill>
                <a:srgbClr val="92D050"/>
              </a:solidFill>
              <a:latin typeface="+mj-lt"/>
              <a:cs typeface="Georgi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Developing Basic Programs in C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Question 1 :</a:t>
            </a:r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WAP to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accept 3 integers 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from the user and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calculate and print 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their </a:t>
            </a:r>
            <a:r>
              <a:rPr lang="en-US" b="1" dirty="0" smtClean="0">
                <a:solidFill>
                  <a:srgbClr val="FFC000"/>
                </a:solidFill>
                <a:sym typeface="Wingdings" pitchFamily="2" charset="2"/>
              </a:rPr>
              <a:t>sum</a:t>
            </a:r>
          </a:p>
          <a:p>
            <a:pPr marL="1257300" lvl="2" indent="-342900"/>
            <a:r>
              <a:rPr lang="en-US" b="1" dirty="0" smtClean="0">
                <a:solidFill>
                  <a:srgbClr val="FFC000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C000"/>
                </a:solidFill>
                <a:sym typeface="Wingdings" pitchFamily="2" charset="2"/>
              </a:rPr>
              <a:t>as well as average.</a:t>
            </a:r>
            <a:endParaRPr lang="en-US" b="1" dirty="0" smtClean="0">
              <a:solidFill>
                <a:srgbClr val="FFC000"/>
              </a:solidFill>
              <a:sym typeface="Wingdings" pitchFamily="2" charset="2"/>
            </a:endParaRPr>
          </a:p>
          <a:p>
            <a:pPr marL="1714500" lvl="3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714500" lvl="3" indent="-342900"/>
            <a:r>
              <a:rPr lang="en-US" b="1" dirty="0" smtClean="0">
                <a:sym typeface="Wingdings" pitchFamily="2" charset="2"/>
              </a:rPr>
              <a:t>SAMPLE  OUTPUT: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Enter 3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Integers :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3  4  5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	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Sum is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12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	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Average is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4.000000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		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Enter 3 Integers :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3  4  6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	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Sum is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13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	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Average is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4.333333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Logical Operator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Solution  with 5 variable: </a:t>
            </a:r>
          </a:p>
          <a:p>
            <a:pPr marL="3086100" lvl="6" indent="-342900"/>
            <a:r>
              <a:rPr lang="en-US" dirty="0" smtClean="0">
                <a:solidFill>
                  <a:srgbClr val="FFFFFF"/>
                </a:solidFill>
                <a:sym typeface="Wingdings" pitchFamily="2" charset="2"/>
              </a:rPr>
              <a:t>		</a:t>
            </a:r>
            <a:r>
              <a:rPr lang="en-US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endParaRPr lang="en-US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3086100" lvl="6" indent="-342900"/>
            <a:r>
              <a:rPr lang="en-US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endParaRPr lang="en-US" dirty="0" smtClean="0"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7620" y="1214428"/>
            <a:ext cx="3500462" cy="3714776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8926" y="1199601"/>
            <a:ext cx="4000528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#include &lt;stdio.h&gt;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#include &lt;conio.h&gt;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int a,b,c;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int sum;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float avg;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clrscr();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printf(“Enter 3 Integers : “);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scanf(“%d %d %d”,&amp;a,&amp;b,&amp;c);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sum=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a+b+c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avg=sum/3.0;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printf(“Sum is %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d”,sum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printf(“\Average is %f”,avg);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getch();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}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Logical Operator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Solution  with 3 variable: </a:t>
            </a:r>
          </a:p>
          <a:p>
            <a:pPr marL="3086100" lvl="6" indent="-342900"/>
            <a:r>
              <a:rPr lang="en-US" dirty="0" smtClean="0">
                <a:solidFill>
                  <a:srgbClr val="FFFFFF"/>
                </a:solidFill>
                <a:sym typeface="Wingdings" pitchFamily="2" charset="2"/>
              </a:rPr>
              <a:t>		</a:t>
            </a:r>
            <a:r>
              <a:rPr lang="en-US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endParaRPr lang="en-US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3086100" lvl="6" indent="-342900"/>
            <a:r>
              <a:rPr lang="en-US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endParaRPr lang="en-US" dirty="0" smtClean="0"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14480" y="1571618"/>
            <a:ext cx="3643338" cy="3357586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786" y="1551427"/>
            <a:ext cx="4357718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#include &lt;stdio.h&gt;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#include &lt;conio.h&gt;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int a,b,c;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clrscr();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printf(“Enter 3 Integers : “);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scanf(“%d %d %d”,&amp;a,&amp;b,&amp;c);</a:t>
            </a:r>
          </a:p>
          <a:p>
            <a:pPr marL="1257300" lvl="2" indent="-342900"/>
            <a:endParaRPr lang="en-US" sz="1500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printf(“Sum is %d”,a+b+c);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printf(“\Average is %f”,(a+b+c)/3.0);</a:t>
            </a:r>
          </a:p>
          <a:p>
            <a:pPr marL="1257300" lvl="2" indent="-342900"/>
            <a:endParaRPr lang="en-US" sz="1500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getch();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}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</p:txBody>
      </p:sp>
      <p:sp>
        <p:nvSpPr>
          <p:cNvPr id="11" name="Right Bracket 10"/>
          <p:cNvSpPr/>
          <p:nvPr/>
        </p:nvSpPr>
        <p:spPr>
          <a:xfrm rot="5400000">
            <a:off x="4304106" y="3804057"/>
            <a:ext cx="142877" cy="821537"/>
          </a:xfrm>
          <a:prstGeom prst="rightBracket">
            <a:avLst>
              <a:gd name="adj" fmla="val 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 rot="5400000" flipH="1">
            <a:off x="3786182" y="3429006"/>
            <a:ext cx="142875" cy="428628"/>
          </a:xfrm>
          <a:prstGeom prst="rightBracket">
            <a:avLst>
              <a:gd name="adj" fmla="val 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4071934" y="3000378"/>
            <a:ext cx="2500330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4786314" y="3000378"/>
            <a:ext cx="1785950" cy="1285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43570" y="2786064"/>
            <a:ext cx="328614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It is an Arithmetic</a:t>
            </a:r>
          </a:p>
          <a:p>
            <a:pPr marL="1257300" lvl="2" indent="-342900"/>
            <a:r>
              <a:rPr lang="en-US" sz="1600" b="1" dirty="0" smtClean="0">
                <a:solidFill>
                  <a:srgbClr val="FFFF00"/>
                </a:solidFill>
                <a:sym typeface="Wingdings" pitchFamily="2" charset="2"/>
              </a:rPr>
              <a:t>Expression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 animBg="1"/>
      <p:bldP spid="8" grpId="0"/>
      <p:bldP spid="11" grpId="0" animBg="1"/>
      <p:bldP spid="12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Developing Basic Programs in C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 smtClean="0">
              <a:solidFill>
                <a:srgbClr val="FFFFFF"/>
              </a:solidFill>
            </a:endParaRPr>
          </a:p>
          <a:p>
            <a:pPr marL="1257300" lvl="2" indent="-34290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Question  2:</a:t>
            </a:r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WAP to </a:t>
            </a:r>
            <a:r>
              <a:rPr lang="en-US" b="1" dirty="0" smtClean="0">
                <a:sym typeface="Wingdings" pitchFamily="2" charset="2"/>
              </a:rPr>
              <a:t>accept radius of a circle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the user and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calculate and print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its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area</a:t>
            </a: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and circumference.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Assume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radius to be an integer value</a:t>
            </a:r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714500" lvl="3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714500" lvl="3" indent="-342900"/>
            <a:r>
              <a:rPr lang="en-US" b="1" dirty="0" smtClean="0">
                <a:sym typeface="Wingdings" pitchFamily="2" charset="2"/>
              </a:rPr>
              <a:t>SAMPLE  OUTPUT: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</a:p>
          <a:p>
            <a:pPr marL="1714500" lvl="3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714500" lvl="3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		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Enter radius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: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4</a:t>
            </a: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 			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Area is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50.240000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	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Circumference is</a:t>
            </a:r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25.120000</a:t>
            </a: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1714500" lvl="3" indent="-342900"/>
            <a:r>
              <a:rPr lang="en-US" b="1" dirty="0" smtClean="0">
                <a:solidFill>
                  <a:srgbClr val="FFFFFF"/>
                </a:solidFill>
                <a:sym typeface="Wingdings" pitchFamily="2" charset="2"/>
              </a:rPr>
              <a:t>			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Logical Operator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Solution : 1</a:t>
            </a:r>
          </a:p>
          <a:p>
            <a:pPr marL="3086100" lvl="6" indent="-342900"/>
            <a:r>
              <a:rPr lang="en-US" dirty="0" smtClean="0">
                <a:solidFill>
                  <a:srgbClr val="FFFFFF"/>
                </a:solidFill>
                <a:sym typeface="Wingdings" pitchFamily="2" charset="2"/>
              </a:rPr>
              <a:t>		</a:t>
            </a:r>
            <a:r>
              <a:rPr lang="en-US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endParaRPr lang="en-US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3086100" lvl="6" indent="-342900"/>
            <a:r>
              <a:rPr lang="en-US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endParaRPr lang="en-US" dirty="0" smtClean="0"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4612" y="1000114"/>
            <a:ext cx="4643470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5918" y="1000114"/>
            <a:ext cx="48577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#include &lt;stdio.h&gt;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#include &lt;conio.h&gt;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int 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rad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float 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ar,circ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clrscr();</a:t>
            </a:r>
          </a:p>
          <a:p>
            <a:pPr marL="1257300" lvl="2" indent="-342900"/>
            <a:endParaRPr lang="en-US" sz="1500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printf(“Enter radius:”);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scanf(“%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d”,&amp;rad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ar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=3.14*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rad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*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rad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circ=2*3.14*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rad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1257300" lvl="2" indent="-342900"/>
            <a:endParaRPr lang="en-US" sz="1500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printf(“Area is %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f”,ar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printf(“Circumference is %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f”,circ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getch();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}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Logical Operator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Solution : 2</a:t>
            </a:r>
          </a:p>
          <a:p>
            <a:pPr marL="3086100" lvl="6" indent="-342900"/>
            <a:r>
              <a:rPr lang="en-US" dirty="0" smtClean="0">
                <a:solidFill>
                  <a:srgbClr val="FFFFFF"/>
                </a:solidFill>
                <a:sym typeface="Wingdings" pitchFamily="2" charset="2"/>
              </a:rPr>
              <a:t>		</a:t>
            </a:r>
            <a:r>
              <a:rPr lang="en-US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endParaRPr lang="en-US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3086100" lvl="6" indent="-342900"/>
            <a:r>
              <a:rPr lang="en-US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endParaRPr lang="en-US" dirty="0" smtClean="0"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4612" y="1000114"/>
            <a:ext cx="3786214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5918" y="1000114"/>
            <a:ext cx="42862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#include &lt;stdio.h&gt;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#include &lt;conio.h&gt;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#include &lt;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math.h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&gt;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int 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rad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float 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ar,circ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clrscr();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printf(“Enter radius:”);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scanf(“%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d”,&amp;rad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endParaRPr lang="en-US" sz="1500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ar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=3.14*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pow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(rad,2);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circ=2*3.14*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rad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printf(“Area is %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f”,ar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printf(“Circumference is %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f”,circ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getch();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}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Logical Operator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Solution : 3</a:t>
            </a:r>
          </a:p>
          <a:p>
            <a:pPr marL="3086100" lvl="6" indent="-342900"/>
            <a:r>
              <a:rPr lang="en-US" dirty="0" smtClean="0">
                <a:solidFill>
                  <a:srgbClr val="FFFFFF"/>
                </a:solidFill>
                <a:sym typeface="Wingdings" pitchFamily="2" charset="2"/>
              </a:rPr>
              <a:t>		</a:t>
            </a:r>
            <a:r>
              <a:rPr lang="en-US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endParaRPr lang="en-US" dirty="0" smtClean="0">
              <a:solidFill>
                <a:srgbClr val="FFFFFF"/>
              </a:solidFill>
              <a:sym typeface="Wingdings" pitchFamily="2" charset="2"/>
            </a:endParaRPr>
          </a:p>
          <a:p>
            <a:pPr marL="3086100" lvl="6" indent="-342900"/>
            <a:r>
              <a:rPr lang="en-US" dirty="0" smtClean="0">
                <a:solidFill>
                  <a:srgbClr val="FFFFFF"/>
                </a:solidFill>
                <a:sym typeface="Wingdings" pitchFamily="2" charset="2"/>
              </a:rPr>
              <a:t>	</a:t>
            </a:r>
            <a:endParaRPr lang="en-US" dirty="0" smtClean="0"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4612" y="1214428"/>
            <a:ext cx="4643470" cy="3714776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5918" y="1172354"/>
            <a:ext cx="535785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#include &lt;stdio.h&gt;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#include &lt;conio.h&gt;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int 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rad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1257300" lvl="2" indent="-342900"/>
            <a:endParaRPr lang="en-US" sz="1500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clrscr();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printf(“Enter radius:”);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scanf(“%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d”,&amp;rad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endParaRPr lang="en-US" sz="1500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printf(“Area is %f”,3.14*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rad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*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rad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printf(“\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nCircumference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 is %f”,2*3.14*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rad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getch();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}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FFFFFF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30207</TotalTime>
  <Words>202</Words>
  <Application>Microsoft Office PowerPoint</Application>
  <PresentationFormat>On-screen Show (16:9)</PresentationFormat>
  <Paragraphs>232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Contents Slide Master</vt:lpstr>
      <vt:lpstr>Section Break Slide Master</vt:lpstr>
      <vt:lpstr>Office Theme</vt:lpstr>
      <vt:lpstr>Slide 1</vt:lpstr>
      <vt:lpstr>Today’s Agenda</vt:lpstr>
      <vt:lpstr>Developing Basic Programs in C</vt:lpstr>
      <vt:lpstr>Logical Operator</vt:lpstr>
      <vt:lpstr>Logical Operator</vt:lpstr>
      <vt:lpstr>Developing Basic Programs in C</vt:lpstr>
      <vt:lpstr>Logical Operator</vt:lpstr>
      <vt:lpstr>Logical Operator</vt:lpstr>
      <vt:lpstr>Logical Operator</vt:lpstr>
      <vt:lpstr>Logical Operator</vt:lpstr>
      <vt:lpstr>Exercise</vt:lpstr>
      <vt:lpstr>Exercise</vt:lpstr>
      <vt:lpstr>Exercise</vt:lpstr>
      <vt:lpstr>Exercise</vt:lpstr>
      <vt:lpstr>End of Lecture 15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AFROZ</cp:lastModifiedBy>
  <cp:revision>1018</cp:revision>
  <dcterms:created xsi:type="dcterms:W3CDTF">2016-12-05T23:26:54Z</dcterms:created>
  <dcterms:modified xsi:type="dcterms:W3CDTF">2021-01-21T20:08:22Z</dcterms:modified>
</cp:coreProperties>
</file>