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353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37" autoAdjust="0"/>
    <p:restoredTop sz="94624" autoAdjust="0"/>
  </p:normalViewPr>
  <p:slideViewPr>
    <p:cSldViewPr>
      <p:cViewPr>
        <p:scale>
          <a:sx n="90" d="100"/>
          <a:sy n="90" d="100"/>
        </p:scale>
        <p:origin x="-360" y="-13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16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Casting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endParaRPr lang="en-US" b="1" dirty="0" smtClean="0">
              <a:solidFill>
                <a:srgbClr val="FFFFFF"/>
              </a:solidFill>
            </a:endParaRPr>
          </a:p>
          <a:p>
            <a:pPr lvl="3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</a:rPr>
              <a:t>     An important point </a:t>
            </a:r>
            <a:r>
              <a:rPr lang="en-US" b="1" dirty="0" smtClean="0">
                <a:solidFill>
                  <a:srgbClr val="FFFF00"/>
                </a:solidFill>
              </a:rPr>
              <a:t>: </a:t>
            </a:r>
            <a:r>
              <a:rPr lang="en-US" b="1" dirty="0" smtClean="0">
                <a:solidFill>
                  <a:srgbClr val="002060"/>
                </a:solidFill>
              </a:rPr>
              <a:t>Using </a:t>
            </a:r>
            <a:r>
              <a:rPr lang="en-US" b="1" dirty="0" smtClean="0">
                <a:solidFill>
                  <a:srgbClr val="002060"/>
                </a:solidFill>
              </a:rPr>
              <a:t>type casting </a:t>
            </a:r>
            <a:r>
              <a:rPr lang="en-US" b="1" dirty="0" smtClean="0">
                <a:solidFill>
                  <a:srgbClr val="FFFF00"/>
                </a:solidFill>
              </a:rPr>
              <a:t>we can </a:t>
            </a:r>
            <a:r>
              <a:rPr lang="en-US" b="1" dirty="0" smtClean="0">
                <a:solidFill>
                  <a:schemeClr val="bg1"/>
                </a:solidFill>
              </a:rPr>
              <a:t>convert value of any type to 	any other type.</a:t>
            </a:r>
            <a:r>
              <a:rPr lang="en-US" b="1" dirty="0" smtClean="0">
                <a:solidFill>
                  <a:srgbClr val="FFFF00"/>
                </a:solidFill>
              </a:rPr>
              <a:t> Its not only limited to </a:t>
            </a:r>
            <a:r>
              <a:rPr lang="en-US" b="1" dirty="0" smtClean="0"/>
              <a:t>converting int to float.</a:t>
            </a:r>
          </a:p>
          <a:p>
            <a:pPr lvl="3">
              <a:buFont typeface="Courier New" pitchFamily="49" charset="0"/>
              <a:buChar char="o"/>
            </a:pPr>
            <a:endParaRPr lang="en-US" b="1" dirty="0" smtClean="0">
              <a:solidFill>
                <a:srgbClr val="FFFF00"/>
              </a:solidFill>
            </a:endParaRPr>
          </a:p>
          <a:p>
            <a:pPr lvl="3">
              <a:buFont typeface="Courier New" pitchFamily="49" charset="0"/>
              <a:buChar char="o"/>
            </a:pPr>
            <a:endParaRPr lang="en-US" b="1" dirty="0" smtClean="0">
              <a:solidFill>
                <a:srgbClr val="FFFF00"/>
              </a:solidFill>
            </a:endParaRPr>
          </a:p>
          <a:p>
            <a:pPr lvl="3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</a:rPr>
              <a:t>     Guess the Output :</a:t>
            </a:r>
          </a:p>
          <a:p>
            <a:pPr lvl="4"/>
            <a:endParaRPr lang="en-US" b="1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14744" y="2571750"/>
            <a:ext cx="2714644" cy="2428892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86050" y="2571883"/>
            <a:ext cx="4085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float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a,b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float c;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(“Enter 2 floats:”);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scanf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(“%f 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f”,&amp;a,&amp;b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c=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a%b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(“Reminder is 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f”,c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786314" y="421482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72766" y="4071948"/>
            <a:ext cx="4085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b="1" dirty="0" smtClean="0">
                <a:solidFill>
                  <a:srgbClr val="0000CC"/>
                </a:solidFill>
                <a:sym typeface="Wingdings" pitchFamily="2" charset="2"/>
              </a:rPr>
              <a:t>This line will give 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ERROR</a:t>
            </a:r>
          </a:p>
          <a:p>
            <a:pPr marL="1257300" lvl="2" indent="-342900"/>
            <a:r>
              <a:rPr lang="en-US" sz="1600" b="1" dirty="0" smtClean="0">
                <a:solidFill>
                  <a:srgbClr val="0000CC"/>
                </a:solidFill>
                <a:sym typeface="Wingdings" pitchFamily="2" charset="2"/>
              </a:rPr>
              <a:t>because </a:t>
            </a:r>
            <a:r>
              <a:rPr lang="en-US" sz="1600" b="1" dirty="0" smtClean="0">
                <a:solidFill>
                  <a:srgbClr val="FFFF00"/>
                </a:solidFill>
                <a:sym typeface="Wingdings" pitchFamily="2" charset="2"/>
              </a:rPr>
              <a:t>% does not work </a:t>
            </a:r>
          </a:p>
          <a:p>
            <a:pPr marL="1257300" lvl="2" indent="-342900"/>
            <a:r>
              <a:rPr lang="en-US" sz="1600" b="1" dirty="0" smtClean="0">
                <a:solidFill>
                  <a:srgbClr val="FFFF00"/>
                </a:solidFill>
                <a:sym typeface="Wingdings" pitchFamily="2" charset="2"/>
              </a:rPr>
              <a:t>with float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Casting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endParaRPr lang="en-US" b="1" dirty="0" smtClean="0">
              <a:solidFill>
                <a:srgbClr val="FFFFFF"/>
              </a:solidFill>
            </a:endParaRPr>
          </a:p>
          <a:p>
            <a:pPr lvl="3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</a:rPr>
              <a:t>     Now tell </a:t>
            </a:r>
            <a:r>
              <a:rPr lang="en-US" b="1" dirty="0" smtClean="0">
                <a:solidFill>
                  <a:srgbClr val="FFFF00"/>
                </a:solidFill>
              </a:rPr>
              <a:t>me. 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dirty="0" smtClean="0">
                <a:solidFill>
                  <a:srgbClr val="C00000"/>
                </a:solidFill>
              </a:rPr>
              <a:t>o </a:t>
            </a:r>
            <a:r>
              <a:rPr lang="en-US" b="1" dirty="0" smtClean="0">
                <a:solidFill>
                  <a:srgbClr val="C00000"/>
                </a:solidFill>
              </a:rPr>
              <a:t>we have some way ?</a:t>
            </a:r>
          </a:p>
          <a:p>
            <a:pPr lvl="3">
              <a:buFont typeface="Courier New" pitchFamily="49" charset="0"/>
              <a:buChar char="o"/>
            </a:pPr>
            <a:endParaRPr lang="en-US" b="1" dirty="0" smtClean="0">
              <a:solidFill>
                <a:srgbClr val="FFFF00"/>
              </a:solidFill>
            </a:endParaRPr>
          </a:p>
          <a:p>
            <a:pPr lvl="4"/>
            <a:r>
              <a:rPr lang="en-US" b="1" dirty="0" smtClean="0">
                <a:solidFill>
                  <a:srgbClr val="FFFF00"/>
                </a:solidFill>
              </a:rPr>
              <a:t>Yes, </a:t>
            </a:r>
            <a:r>
              <a:rPr lang="en-US" b="1" dirty="0" smtClean="0"/>
              <a:t>we can compile this </a:t>
            </a:r>
            <a:r>
              <a:rPr lang="en-US" b="1" dirty="0" smtClean="0">
                <a:solidFill>
                  <a:srgbClr val="FFFF00"/>
                </a:solidFill>
              </a:rPr>
              <a:t>code with the help of </a:t>
            </a:r>
            <a:r>
              <a:rPr lang="en-US" b="1" dirty="0" smtClean="0">
                <a:solidFill>
                  <a:srgbClr val="002060"/>
                </a:solidFill>
              </a:rPr>
              <a:t>Type Casting .</a:t>
            </a:r>
          </a:p>
          <a:p>
            <a:pPr lvl="4"/>
            <a:endParaRPr lang="en-US" b="1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4546" y="2571617"/>
            <a:ext cx="2714644" cy="2428892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85852" y="2571750"/>
            <a:ext cx="4085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float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a,b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float c;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(“Enter 2 floats:”);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scanf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(“%f 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f”,&amp;a,&amp;b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c=(int)a%(int)b;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(“Reminder is 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f”,c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Conversion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What is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Type Conversion ?</a:t>
            </a: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			int a;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			a=1.7;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Whenever we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assign a value of a different type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to a variable of another different 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type, then the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C/C++ compiler will automatically convert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the value on </a:t>
            </a:r>
            <a:r>
              <a:rPr lang="en-US" b="1" dirty="0" smtClean="0">
                <a:sym typeface="Wingdings" pitchFamily="2" charset="2"/>
              </a:rPr>
              <a:t>RHS of</a:t>
            </a: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	assignment operator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according to the variable on LHS.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This conversion done by</a:t>
            </a: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the compiler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is called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TYPE CONVERSION</a:t>
            </a: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So, in the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above case,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since the </a:t>
            </a:r>
            <a:r>
              <a:rPr lang="en-US" b="1" dirty="0" smtClean="0">
                <a:sym typeface="Wingdings" pitchFamily="2" charset="2"/>
              </a:rPr>
              <a:t>variable a is an integer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and it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cannot store or hold</a:t>
            </a: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1.7,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so the compiler will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automatically convert 1.7 to 1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and then assign it to the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variable a. This conversion is called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TYPE CONVERSION</a:t>
            </a: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Casting v/s Type Conversion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8" y="1071552"/>
          <a:ext cx="9001156" cy="38576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0578"/>
                <a:gridCol w="4500578"/>
              </a:tblGrid>
              <a:tr h="9644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Casting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Conversion</a:t>
                      </a:r>
                      <a:endParaRPr lang="en-US" dirty="0"/>
                    </a:p>
                  </a:txBody>
                  <a:tcPr anchor="ctr"/>
                </a:tc>
              </a:tr>
              <a:tr h="964413">
                <a:tc>
                  <a:txBody>
                    <a:bodyPr/>
                    <a:lstStyle/>
                    <a:p>
                      <a:r>
                        <a:rPr lang="en-US" dirty="0" smtClean="0"/>
                        <a:t>It is done by the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programmer</a:t>
                      </a:r>
                      <a:r>
                        <a:rPr lang="en-US" dirty="0" smtClean="0"/>
                        <a:t> and so it is also called</a:t>
                      </a:r>
                      <a:r>
                        <a:rPr lang="en-US" baseline="0" dirty="0" smtClean="0"/>
                        <a:t> as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EXPLICIT CONVERSION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done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automatically</a:t>
                      </a:r>
                      <a:r>
                        <a:rPr lang="en-US" baseline="0" dirty="0" smtClean="0"/>
                        <a:t> by the compiler and so it is called as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IMPLICIT CONVERSION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964413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has a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temporary effect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has a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permanent effect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964413">
                <a:tc>
                  <a:txBody>
                    <a:bodyPr/>
                    <a:lstStyle/>
                    <a:p>
                      <a:r>
                        <a:rPr lang="en-US" dirty="0" smtClean="0"/>
                        <a:t>It can be</a:t>
                      </a:r>
                      <a:r>
                        <a:rPr lang="en-US" baseline="0" dirty="0" smtClean="0"/>
                        <a:t> done with or 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without assignment operator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done in context of 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assignment operator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Casting v/s Type Conversion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Guess where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Type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Conversion (TC)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is being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done and where not ?</a:t>
            </a: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1.</a:t>
            </a: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int a;</a:t>
            </a: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a=10/4;</a:t>
            </a:r>
          </a:p>
          <a:p>
            <a:pPr marL="1714500" lvl="3" indent="-342900"/>
            <a:r>
              <a:rPr lang="en-US" b="1" dirty="0" smtClean="0">
                <a:sym typeface="Wingdings" pitchFamily="2" charset="2"/>
              </a:rPr>
              <a:t>NO  TC  DONE</a:t>
            </a:r>
          </a:p>
          <a:p>
            <a:pPr marL="1714500" lvl="3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2.</a:t>
            </a: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float a;</a:t>
            </a: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a=10/4;</a:t>
            </a:r>
          </a:p>
          <a:p>
            <a:pPr marL="1714500" lvl="3" indent="-342900"/>
            <a:r>
              <a:rPr lang="en-US" b="1" dirty="0" smtClean="0">
                <a:sym typeface="Wingdings" pitchFamily="2" charset="2"/>
              </a:rPr>
              <a:t>YES,  TC  IS  DONE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0496" y="1142990"/>
            <a:ext cx="5143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3.</a:t>
            </a: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int a</a:t>
            </a: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a=10/4.0;</a:t>
            </a:r>
          </a:p>
          <a:p>
            <a:pPr marL="1714500" lvl="3" indent="-342900"/>
            <a:r>
              <a:rPr lang="en-US" b="1" dirty="0" smtClean="0">
                <a:sym typeface="Wingdings" pitchFamily="2" charset="2"/>
              </a:rPr>
              <a:t>YES, HERE ALSO TC IS DONE</a:t>
            </a:r>
          </a:p>
          <a:p>
            <a:pPr marL="1714500" lvl="3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4.</a:t>
            </a: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float a;</a:t>
            </a: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a=10/4.0;</a:t>
            </a:r>
          </a:p>
          <a:p>
            <a:pPr marL="1714500" lvl="3" indent="-342900"/>
            <a:r>
              <a:rPr lang="en-US" b="1" dirty="0" smtClean="0">
                <a:sym typeface="Wingdings" pitchFamily="2" charset="2"/>
              </a:rPr>
              <a:t>YES, HERE TOO TC IS BEING DONE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Casting v/s Type Conversion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Various Types Constants</a:t>
            </a: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714500" lvl="3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In C language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what is a 25 ?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In C language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25 is a integer constant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and its size in </a:t>
            </a:r>
            <a:r>
              <a:rPr lang="en-US" b="1" dirty="0" smtClean="0">
                <a:sym typeface="Wingdings" pitchFamily="2" charset="2"/>
              </a:rPr>
              <a:t>Turbo Compiler is 2B.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Similarly</a:t>
            </a: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	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‘A’ --------&gt; char constant --------&gt; 1B in Turbo Compiler</a:t>
            </a: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	1.7 -------&gt; double constant ---- &gt; 8B in Turbo Compiler</a:t>
            </a: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1.7f </a:t>
            </a: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  or ------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&gt; float constant ------- &gt; 4B in Turbo Compiler</a:t>
            </a: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	1.7F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Casting v/s Type Conversion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What is data type of this value ?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1.7 ---------- &gt; </a:t>
            </a: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 Because , When we use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value as constant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then the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compiler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represent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it </a:t>
            </a:r>
          </a:p>
          <a:p>
            <a:pPr marL="1714500" lvl="3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 double data type.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32" y="3357568"/>
            <a:ext cx="914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float : Have a precision of 6 decimal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places in memory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double : Have a precision of 15 decimal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places in memory</a:t>
            </a:r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19881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double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Casting v/s Type Conversion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Guess the Output ?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1.        char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=‘A’;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(“%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f”,ch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Because </a:t>
            </a:r>
            <a:r>
              <a:rPr lang="en-US" b="1" dirty="0" smtClean="0">
                <a:sym typeface="Wingdings" pitchFamily="2" charset="2"/>
              </a:rPr>
              <a:t>character and integer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does not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understand format specifier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of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float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data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type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Any Solution ?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Yes : Type Casting </a:t>
            </a:r>
          </a:p>
          <a:p>
            <a:pPr marL="1714500" lvl="3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     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(“%f”,(float)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	          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1802" y="2000246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------------- &gt;  ABSURD</a:t>
            </a:r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868" y="4429138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------ &gt;  65.000000</a:t>
            </a: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Casting v/s Type Conversion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2.        float a=1.6;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(“%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d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”,a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Any Solution ?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Yes : Type Casting </a:t>
            </a: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           </a:t>
            </a: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     float a=1.6;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     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(“%d”,(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)a);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          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1802" y="171449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------------- &gt;  ABSURD</a:t>
            </a:r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554" y="385763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 smtClean="0">
                <a:sym typeface="Wingdings" pitchFamily="2" charset="2"/>
              </a:rPr>
              <a:t>-------- &gt;  1</a:t>
            </a:r>
            <a:endParaRPr lang="en-US" b="1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16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1714494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2571750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171449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260589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1857370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Type Casting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2786064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92D050"/>
                </a:solidFill>
              </a:rPr>
              <a:t>Type Conversion</a:t>
            </a:r>
            <a:endParaRPr lang="en-US" sz="2000" b="1" dirty="0" smtClean="0">
              <a:solidFill>
                <a:srgbClr val="92D050"/>
              </a:solidFill>
              <a:latin typeface="+mj-lt"/>
              <a:cs typeface="Georgia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57554" y="3500444"/>
            <a:ext cx="5256584" cy="720002"/>
            <a:chOff x="3131840" y="1491629"/>
            <a:chExt cx="5256584" cy="576065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351799" y="353458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1899" y="3714758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7030A0"/>
                </a:solidFill>
              </a:rPr>
              <a:t>Type Casting v/s Type Conversion</a:t>
            </a:r>
            <a:endParaRPr lang="en-US" sz="2000" b="1" dirty="0" smtClean="0">
              <a:solidFill>
                <a:srgbClr val="7030A0"/>
              </a:solidFill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Casting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Type Casting 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(Local Conversion)</a:t>
            </a: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	Before understanding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Type Casting,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	WAP to </a:t>
            </a:r>
            <a:r>
              <a:rPr lang="en-US" b="1" dirty="0" smtClean="0">
                <a:sym typeface="Wingdings" pitchFamily="2" charset="2"/>
              </a:rPr>
              <a:t>accept 2 integer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from user and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calculate its division.</a:t>
            </a: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Solution :</a:t>
            </a:r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0232" y="2643188"/>
            <a:ext cx="5357850" cy="2357454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38" y="2643188"/>
            <a:ext cx="40005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int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a,b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float c;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(“Enter 2 integer :”);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scanf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(“%d 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d,&amp;a,&amp;b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endParaRPr lang="en-US" sz="16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sz="160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4810" y="2646293"/>
            <a:ext cx="4000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c=a/b;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(“Div is 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f”,c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Casting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</a:rPr>
              <a:t>  The </a:t>
            </a:r>
            <a:r>
              <a:rPr lang="en-US" b="1" dirty="0" smtClean="0">
                <a:solidFill>
                  <a:srgbClr val="002060"/>
                </a:solidFill>
              </a:rPr>
              <a:t>Above code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is</a:t>
            </a:r>
            <a:r>
              <a:rPr lang="en-US" b="1" dirty="0" smtClean="0">
                <a:solidFill>
                  <a:srgbClr val="C00000"/>
                </a:solidFill>
              </a:rPr>
              <a:t> perfect ?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   	No, this code is </a:t>
            </a:r>
            <a:r>
              <a:rPr lang="en-US" b="1" dirty="0" smtClean="0">
                <a:solidFill>
                  <a:srgbClr val="FFFF00"/>
                </a:solidFill>
              </a:rPr>
              <a:t>not perfect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>
                <a:solidFill>
                  <a:srgbClr val="0000CC"/>
                </a:solidFill>
              </a:rPr>
              <a:t>Sample Output 1:		Enter 2 integer : 10  5</a:t>
            </a:r>
          </a:p>
          <a:p>
            <a:pPr lvl="2"/>
            <a:r>
              <a:rPr lang="en-US" b="1" dirty="0" smtClean="0">
                <a:solidFill>
                  <a:srgbClr val="0000CC"/>
                </a:solidFill>
              </a:rPr>
              <a:t>				Div is 2.000000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>
                <a:solidFill>
                  <a:srgbClr val="002060"/>
                </a:solidFill>
              </a:rPr>
              <a:t>Sample Output 2: 		Enter 2 integer : 10  4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				Div is 2.000000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FF"/>
                </a:solidFill>
              </a:rPr>
              <a:t>  This is happening because </a:t>
            </a:r>
            <a:r>
              <a:rPr lang="en-US" b="1" dirty="0" smtClean="0">
                <a:solidFill>
                  <a:srgbClr val="C00000"/>
                </a:solidFill>
              </a:rPr>
              <a:t>INTEGER/INTEGER</a:t>
            </a:r>
            <a:r>
              <a:rPr lang="en-US" b="1" dirty="0" smtClean="0">
                <a:solidFill>
                  <a:srgbClr val="FFFFFF"/>
                </a:solidFill>
              </a:rPr>
              <a:t> will always be an </a:t>
            </a:r>
            <a:r>
              <a:rPr lang="en-US" b="1" dirty="0" smtClean="0">
                <a:solidFill>
                  <a:srgbClr val="C00000"/>
                </a:solidFill>
              </a:rPr>
              <a:t>INTEGER.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Casting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b="1" dirty="0" smtClean="0">
                <a:solidFill>
                  <a:srgbClr val="FFFFFF"/>
                </a:solidFill>
              </a:rPr>
              <a:t>c = a/b;</a:t>
            </a:r>
          </a:p>
          <a:p>
            <a:pPr lvl="3"/>
            <a:endParaRPr lang="en-US" b="1" dirty="0" smtClean="0">
              <a:solidFill>
                <a:srgbClr val="FFFFFF"/>
              </a:solidFill>
            </a:endParaRPr>
          </a:p>
          <a:p>
            <a:pPr lvl="3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FF"/>
                </a:solidFill>
              </a:rPr>
              <a:t>	Don’t write the </a:t>
            </a:r>
            <a:r>
              <a:rPr lang="en-US" b="1" dirty="0" smtClean="0">
                <a:solidFill>
                  <a:srgbClr val="0000CC"/>
                </a:solidFill>
              </a:rPr>
              <a:t>above statement in this way.</a:t>
            </a:r>
          </a:p>
          <a:p>
            <a:pPr lvl="3"/>
            <a:endParaRPr lang="en-US" b="1" dirty="0" smtClean="0">
              <a:solidFill>
                <a:srgbClr val="FFFFFF"/>
              </a:solidFill>
            </a:endParaRP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</a:t>
            </a:r>
          </a:p>
          <a:p>
            <a:pPr lvl="3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FF"/>
                </a:solidFill>
              </a:rPr>
              <a:t>	Rather the compiler provides </a:t>
            </a:r>
            <a:r>
              <a:rPr lang="en-US" b="1" dirty="0" smtClean="0">
                <a:solidFill>
                  <a:srgbClr val="FFFF00"/>
                </a:solidFill>
              </a:rPr>
              <a:t>is 2 alternates to this :</a:t>
            </a:r>
          </a:p>
          <a:p>
            <a:pPr lvl="3"/>
            <a:endParaRPr lang="en-US" b="1" dirty="0" smtClean="0">
              <a:solidFill>
                <a:srgbClr val="FFFFFF"/>
              </a:solidFill>
            </a:endParaRP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/>
              <a:t>1.  c = (float)a/b;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		OR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>
                <a:solidFill>
                  <a:srgbClr val="002060"/>
                </a:solidFill>
              </a:rPr>
              <a:t>2.  c = a/(float)b;</a:t>
            </a:r>
          </a:p>
          <a:p>
            <a:pPr lvl="3"/>
            <a:endParaRPr lang="en-US" b="1" dirty="0" smtClean="0">
              <a:solidFill>
                <a:srgbClr val="FFFFFF"/>
              </a:solidFill>
            </a:endParaRPr>
          </a:p>
          <a:p>
            <a:pPr lvl="3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FF"/>
                </a:solidFill>
              </a:rPr>
              <a:t>      This technique is called </a:t>
            </a:r>
            <a:r>
              <a:rPr lang="en-US" b="1" dirty="0" smtClean="0">
                <a:solidFill>
                  <a:srgbClr val="C00000"/>
                </a:solidFill>
              </a:rPr>
              <a:t>Type Casting (Local Conversion)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Casting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endParaRPr lang="en-US" b="1" dirty="0" smtClean="0">
              <a:solidFill>
                <a:srgbClr val="FFFFFF"/>
              </a:solidFill>
            </a:endParaRPr>
          </a:p>
          <a:p>
            <a:pPr lvl="3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</a:rPr>
              <a:t>     What is </a:t>
            </a:r>
            <a:r>
              <a:rPr lang="en-US" b="1" dirty="0" smtClean="0">
                <a:solidFill>
                  <a:srgbClr val="002060"/>
                </a:solidFill>
              </a:rPr>
              <a:t>Type Casting ?</a:t>
            </a:r>
          </a:p>
          <a:p>
            <a:pPr lvl="3"/>
            <a:endParaRPr lang="en-US" b="1" dirty="0" smtClean="0">
              <a:solidFill>
                <a:srgbClr val="FFFFFF"/>
              </a:solidFill>
            </a:endParaRP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Type casting is a </a:t>
            </a:r>
            <a:r>
              <a:rPr lang="en-US" b="1" dirty="0" smtClean="0">
                <a:solidFill>
                  <a:srgbClr val="C00000"/>
                </a:solidFill>
              </a:rPr>
              <a:t>technique </a:t>
            </a:r>
            <a:r>
              <a:rPr lang="en-US" b="1" dirty="0" smtClean="0">
                <a:solidFill>
                  <a:srgbClr val="FFFFFF"/>
                </a:solidFill>
              </a:rPr>
              <a:t>using which a programmer can </a:t>
            </a:r>
            <a:r>
              <a:rPr lang="en-US" b="1" dirty="0" smtClean="0"/>
              <a:t>temporarily</a:t>
            </a:r>
          </a:p>
          <a:p>
            <a:pPr lvl="3"/>
            <a:r>
              <a:rPr lang="en-US" b="1" dirty="0" smtClean="0"/>
              <a:t>	convert / change </a:t>
            </a:r>
            <a:r>
              <a:rPr lang="en-US" b="1" dirty="0" smtClean="0">
                <a:solidFill>
                  <a:srgbClr val="FFFFFF"/>
                </a:solidFill>
              </a:rPr>
              <a:t>the data type of a </a:t>
            </a:r>
            <a:r>
              <a:rPr lang="en-US" b="1" dirty="0" smtClean="0">
                <a:solidFill>
                  <a:srgbClr val="FFFF00"/>
                </a:solidFill>
              </a:rPr>
              <a:t>variable to some other data type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during the </a:t>
            </a:r>
            <a:r>
              <a:rPr lang="en-US" b="1" dirty="0" smtClean="0">
                <a:solidFill>
                  <a:srgbClr val="0000CC"/>
                </a:solidFill>
              </a:rPr>
              <a:t>execution of an expression.</a:t>
            </a:r>
          </a:p>
          <a:p>
            <a:pPr lvl="3"/>
            <a:endParaRPr lang="en-US" b="1" dirty="0" smtClean="0">
              <a:solidFill>
                <a:srgbClr val="FFFFFF"/>
              </a:solidFill>
            </a:endParaRPr>
          </a:p>
          <a:p>
            <a:pPr lvl="3"/>
            <a:endParaRPr lang="en-US" b="1" dirty="0" smtClean="0">
              <a:solidFill>
                <a:srgbClr val="FFFFFF"/>
              </a:solidFill>
            </a:endParaRP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But as soon as the </a:t>
            </a:r>
            <a:r>
              <a:rPr lang="en-US" b="1" dirty="0" smtClean="0">
                <a:solidFill>
                  <a:srgbClr val="C00000"/>
                </a:solidFill>
              </a:rPr>
              <a:t>expression’s execution is over </a:t>
            </a:r>
            <a:r>
              <a:rPr lang="en-US" b="1" dirty="0" smtClean="0">
                <a:solidFill>
                  <a:srgbClr val="FFFFFF"/>
                </a:solidFill>
              </a:rPr>
              <a:t>the variable again gets 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>
                <a:solidFill>
                  <a:srgbClr val="002060"/>
                </a:solidFill>
              </a:rPr>
              <a:t>converted back to its original type.</a:t>
            </a:r>
          </a:p>
          <a:p>
            <a:pPr lvl="3"/>
            <a:endParaRPr lang="en-US" b="1" dirty="0" smtClean="0">
              <a:solidFill>
                <a:srgbClr val="FFFFFF"/>
              </a:solidFill>
            </a:endParaRPr>
          </a:p>
          <a:p>
            <a:pPr lvl="3"/>
            <a:endParaRPr lang="en-US" b="1" dirty="0" smtClean="0">
              <a:solidFill>
                <a:srgbClr val="FFFFFF"/>
              </a:solidFill>
            </a:endParaRP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Thus it is also called as </a:t>
            </a:r>
            <a:r>
              <a:rPr lang="en-US" b="1" dirty="0" smtClean="0"/>
              <a:t>LOCAL CONVERSION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Casting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Correct Solution :</a:t>
            </a:r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0232" y="1571618"/>
            <a:ext cx="5357850" cy="3429024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38" y="1532650"/>
            <a:ext cx="40005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int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a,b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float c;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(“Enter 2 integer :”);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scanf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(“%d 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d,&amp;a,&amp;b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c=(float)a/b;</a:t>
            </a:r>
          </a:p>
          <a:p>
            <a:pPr marL="1257300" lvl="2" indent="-342900"/>
            <a:endParaRPr lang="en-US" sz="16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(“Div is 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f”,c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Casting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endParaRPr lang="en-US" b="1" dirty="0" smtClean="0">
              <a:solidFill>
                <a:srgbClr val="FFFFFF"/>
              </a:solidFill>
            </a:endParaRPr>
          </a:p>
          <a:p>
            <a:pPr lvl="3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</a:rPr>
              <a:t>     What all things are </a:t>
            </a:r>
            <a:r>
              <a:rPr lang="en-US" b="1" dirty="0" smtClean="0">
                <a:solidFill>
                  <a:srgbClr val="002060"/>
                </a:solidFill>
              </a:rPr>
              <a:t>wrong in Type Casting ?</a:t>
            </a:r>
          </a:p>
          <a:p>
            <a:pPr lvl="3">
              <a:buFont typeface="Wingdings" pitchFamily="2" charset="2"/>
              <a:buChar char="q"/>
            </a:pPr>
            <a:endParaRPr lang="en-US" b="1" dirty="0" smtClean="0">
              <a:solidFill>
                <a:srgbClr val="FFFFFF"/>
              </a:solidFill>
            </a:endParaRP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1.  We </a:t>
            </a:r>
            <a:r>
              <a:rPr lang="en-US" b="1" dirty="0" smtClean="0">
                <a:solidFill>
                  <a:srgbClr val="C00000"/>
                </a:solidFill>
              </a:rPr>
              <a:t>cannot change</a:t>
            </a:r>
            <a:r>
              <a:rPr lang="en-US" b="1" dirty="0" smtClean="0">
                <a:solidFill>
                  <a:srgbClr val="FFFFFF"/>
                </a:solidFill>
              </a:rPr>
              <a:t> the syntax :</a:t>
            </a:r>
          </a:p>
          <a:p>
            <a:pPr lvl="3"/>
            <a:endParaRPr lang="en-US" b="1" dirty="0" smtClean="0">
              <a:solidFill>
                <a:srgbClr val="FFFFFF"/>
              </a:solidFill>
            </a:endParaRP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>
                <a:solidFill>
                  <a:srgbClr val="FFFF00"/>
                </a:solidFill>
              </a:rPr>
              <a:t>c = (float)a/b;   --------- &gt;  OK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	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>
                <a:solidFill>
                  <a:srgbClr val="0000CC"/>
                </a:solidFill>
              </a:rPr>
              <a:t>c = a(float)/b;   --------- &gt;  ERROR</a:t>
            </a:r>
          </a:p>
          <a:p>
            <a:pPr lvl="3"/>
            <a:endParaRPr lang="en-US" b="1" dirty="0" smtClean="0">
              <a:solidFill>
                <a:srgbClr val="FFFFFF"/>
              </a:solidFill>
            </a:endParaRP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2.  We </a:t>
            </a:r>
            <a:r>
              <a:rPr lang="en-US" b="1" dirty="0" smtClean="0">
                <a:solidFill>
                  <a:srgbClr val="002060"/>
                </a:solidFill>
              </a:rPr>
              <a:t>cannot drop/leave </a:t>
            </a:r>
            <a:r>
              <a:rPr lang="en-US" b="1" dirty="0" smtClean="0">
                <a:solidFill>
                  <a:srgbClr val="FFFFFF"/>
                </a:solidFill>
              </a:rPr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parenthesis around the data type name.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	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>
                <a:solidFill>
                  <a:srgbClr val="C00000"/>
                </a:solidFill>
              </a:rPr>
              <a:t>c = float a/b;    --------- &gt;  ERROR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Casting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b="1" dirty="0" smtClean="0">
                <a:solidFill>
                  <a:srgbClr val="FFFF00"/>
                </a:solidFill>
              </a:rPr>
              <a:t>3.  Type Casting </a:t>
            </a:r>
            <a:r>
              <a:rPr lang="en-US" b="1" dirty="0" smtClean="0">
                <a:solidFill>
                  <a:srgbClr val="FFFFFF"/>
                </a:solidFill>
              </a:rPr>
              <a:t>can only be applied to </a:t>
            </a:r>
            <a:r>
              <a:rPr lang="en-US" b="1" dirty="0" smtClean="0">
                <a:solidFill>
                  <a:srgbClr val="002060"/>
                </a:solidFill>
              </a:rPr>
              <a:t>right of assignment.</a:t>
            </a:r>
          </a:p>
          <a:p>
            <a:pPr lvl="3"/>
            <a:endParaRPr lang="en-US" b="1" dirty="0" smtClean="0">
              <a:solidFill>
                <a:srgbClr val="FFFFFF"/>
              </a:solidFill>
            </a:endParaRP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0232" y="1571618"/>
            <a:ext cx="3357586" cy="3429024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38" y="1532650"/>
            <a:ext cx="40005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int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a,b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int c;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(“Enter 2 integer :”);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scanf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(“%d 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d,&amp;a,&amp;b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endParaRPr lang="en-US" sz="16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(float)c=(float)a/b;</a:t>
            </a:r>
          </a:p>
          <a:p>
            <a:pPr marL="1257300" lvl="2" indent="-342900"/>
            <a:endParaRPr lang="en-US" sz="16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(“Div is 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f”,c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57422" y="3714758"/>
            <a:ext cx="1643074" cy="285752"/>
          </a:xfrm>
          <a:prstGeom prst="rect">
            <a:avLst/>
          </a:prstGeom>
          <a:solidFill>
            <a:srgbClr val="0000CC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sym typeface="Wingdings" pitchFamily="2" charset="2"/>
              </a:rPr>
              <a:t>(float)c=(float)a/b;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endCxn id="12" idx="3"/>
          </p:cNvCxnSpPr>
          <p:nvPr/>
        </p:nvCxnSpPr>
        <p:spPr>
          <a:xfrm rot="10800000">
            <a:off x="4000496" y="3857634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72066" y="3661956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b="1" dirty="0" smtClean="0">
                <a:solidFill>
                  <a:srgbClr val="0000CC"/>
                </a:solidFill>
                <a:sym typeface="Wingdings" pitchFamily="2" charset="2"/>
              </a:rPr>
              <a:t>ERROR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9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30752</TotalTime>
  <Words>416</Words>
  <Application>Microsoft Office PowerPoint</Application>
  <PresentationFormat>On-screen Show (16:9)</PresentationFormat>
  <Paragraphs>279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Contents Slide Master</vt:lpstr>
      <vt:lpstr>Section Break Slide Master</vt:lpstr>
      <vt:lpstr>Office Theme</vt:lpstr>
      <vt:lpstr>Slide 1</vt:lpstr>
      <vt:lpstr>Today’s Agenda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Type Conversion</vt:lpstr>
      <vt:lpstr>Type Casting v/s Type Conversion</vt:lpstr>
      <vt:lpstr>Type Casting v/s Type Conversion</vt:lpstr>
      <vt:lpstr>Type Casting v/s Type Conversion</vt:lpstr>
      <vt:lpstr>Type Casting v/s Type Conversion</vt:lpstr>
      <vt:lpstr>Type Casting v/s Type Conversion</vt:lpstr>
      <vt:lpstr>Type Casting v/s Type Conversion</vt:lpstr>
      <vt:lpstr>End of Lecture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1078</cp:revision>
  <dcterms:created xsi:type="dcterms:W3CDTF">2016-12-05T23:26:54Z</dcterms:created>
  <dcterms:modified xsi:type="dcterms:W3CDTF">2021-01-30T07:21:27Z</dcterms:modified>
</cp:coreProperties>
</file>