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sldIdLst>
    <p:sldId id="354" r:id="rId4"/>
    <p:sldId id="324" r:id="rId5"/>
    <p:sldId id="445" r:id="rId6"/>
    <p:sldId id="500" r:id="rId7"/>
    <p:sldId id="501" r:id="rId8"/>
    <p:sldId id="502" r:id="rId9"/>
    <p:sldId id="503" r:id="rId10"/>
    <p:sldId id="504" r:id="rId11"/>
    <p:sldId id="505" r:id="rId12"/>
    <p:sldId id="506" r:id="rId13"/>
    <p:sldId id="507" r:id="rId14"/>
    <p:sldId id="508" r:id="rId15"/>
    <p:sldId id="509" r:id="rId16"/>
    <p:sldId id="510" r:id="rId17"/>
    <p:sldId id="511" r:id="rId18"/>
    <p:sldId id="514" r:id="rId19"/>
    <p:sldId id="512" r:id="rId20"/>
    <p:sldId id="513" r:id="rId21"/>
    <p:sldId id="515" r:id="rId22"/>
    <p:sldId id="516" r:id="rId23"/>
    <p:sldId id="517" r:id="rId24"/>
    <p:sldId id="518" r:id="rId25"/>
    <p:sldId id="519" r:id="rId26"/>
    <p:sldId id="353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FF"/>
    <a:srgbClr val="F2A40D"/>
    <a:srgbClr val="08E64D"/>
    <a:srgbClr val="058D2F"/>
    <a:srgbClr val="32AEB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37" autoAdjust="0"/>
    <p:restoredTop sz="94624" autoAdjust="0"/>
  </p:normalViewPr>
  <p:slideViewPr>
    <p:cSldViewPr>
      <p:cViewPr>
        <p:scale>
          <a:sx n="90" d="100"/>
          <a:sy n="90" d="100"/>
        </p:scale>
        <p:origin x="-360" y="-13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=""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30-Jan-21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hyperlink" Target="mailto:scalive4u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17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Question 4.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WAP to </a:t>
            </a:r>
            <a:r>
              <a:rPr lang="en-US" b="1" dirty="0" smtClean="0">
                <a:sym typeface="Wingdings" pitchFamily="2" charset="2"/>
              </a:rPr>
              <a:t>ask the user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to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input seconds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and display it by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converting into minutes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and seconds.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For example: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	If the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input is 100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then output should be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1 minute 40 second.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	Assume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second to be unsigned int.</a:t>
            </a: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Decision Control Statements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What are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Decision Control Statements ? 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ym typeface="Wingdings" pitchFamily="2" charset="2"/>
              </a:rPr>
              <a:t>Decision </a:t>
            </a:r>
            <a:r>
              <a:rPr lang="en-US" b="1" dirty="0" smtClean="0">
                <a:sym typeface="Wingdings" pitchFamily="2" charset="2"/>
              </a:rPr>
              <a:t>Control Statement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in C language are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those keywords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using which a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p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rogrammer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can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decide the execution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flow of his program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.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That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is,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which part of the code should run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and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which part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should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not run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is </a:t>
            </a: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decided by these </a:t>
            </a:r>
            <a:r>
              <a:rPr lang="en-US" b="1" dirty="0" smtClean="0">
                <a:sym typeface="Wingdings" pitchFamily="2" charset="2"/>
              </a:rPr>
              <a:t>special </a:t>
            </a:r>
            <a:r>
              <a:rPr lang="en-US" b="1" dirty="0" smtClean="0">
                <a:sym typeface="Wingdings" pitchFamily="2" charset="2"/>
              </a:rPr>
              <a:t>keyword.</a:t>
            </a: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Decision Control Statements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14"/>
            <a:ext cx="914403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Overall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C language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provides us 7 decision control statements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:</a:t>
            </a: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	</a:t>
            </a: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1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.	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if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</a:p>
          <a:p>
            <a:pPr marL="1257300" lvl="2" indent="-342900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	2.	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if……else</a:t>
            </a: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	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3. 	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if……else if……else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4.	nested if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ym typeface="Wingdings" pitchFamily="2" charset="2"/>
              </a:rPr>
              <a:t>5.	</a:t>
            </a:r>
            <a:r>
              <a:rPr lang="en-US" b="1" dirty="0" smtClean="0">
                <a:sym typeface="Wingdings" pitchFamily="2" charset="2"/>
              </a:rPr>
              <a:t>switch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6.	ternary operator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7030A0"/>
                </a:solidFill>
                <a:sym typeface="Wingdings" pitchFamily="2" charset="2"/>
              </a:rPr>
              <a:t>7.	goto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if Statements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AutoNum type="arabicPeriod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Syntax of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“if” :</a:t>
            </a:r>
          </a:p>
          <a:p>
            <a:pPr marL="2628900" lvl="5" indent="-342900"/>
            <a:r>
              <a:rPr lang="en-US" sz="1400" b="1" dirty="0" smtClean="0">
                <a:solidFill>
                  <a:srgbClr val="002060"/>
                </a:solidFill>
                <a:sym typeface="Wingdings" pitchFamily="2" charset="2"/>
              </a:rPr>
              <a:t>		</a:t>
            </a:r>
            <a:endParaRPr lang="en-US" sz="1400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2628900" lvl="5" indent="-342900"/>
            <a:r>
              <a:rPr lang="en-US" sz="1400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r>
              <a:rPr lang="en-US" sz="1400" b="1" dirty="0" smtClean="0">
                <a:solidFill>
                  <a:srgbClr val="002060"/>
                </a:solidFill>
                <a:sym typeface="Wingdings" pitchFamily="2" charset="2"/>
              </a:rPr>
              <a:t>   </a:t>
            </a:r>
            <a:r>
              <a:rPr lang="en-US" sz="1400" b="1" dirty="0" smtClean="0">
                <a:sym typeface="Wingdings" pitchFamily="2" charset="2"/>
              </a:rPr>
              <a:t>void main()</a:t>
            </a:r>
          </a:p>
          <a:p>
            <a:pPr marL="1714500" lvl="3" indent="-342900"/>
            <a:r>
              <a:rPr lang="en-US" sz="1400" b="1" dirty="0" smtClean="0">
                <a:sym typeface="Wingdings" pitchFamily="2" charset="2"/>
              </a:rPr>
              <a:t>			{</a:t>
            </a:r>
          </a:p>
          <a:p>
            <a:pPr marL="1714500" lvl="3" indent="-342900"/>
            <a:r>
              <a:rPr lang="en-US" sz="1400" b="1" dirty="0" smtClean="0">
                <a:sym typeface="Wingdings" pitchFamily="2" charset="2"/>
              </a:rPr>
              <a:t>			        ………….</a:t>
            </a:r>
          </a:p>
          <a:p>
            <a:pPr marL="1714500" lvl="3" indent="-342900"/>
            <a:r>
              <a:rPr lang="en-US" sz="1400" b="1" dirty="0" smtClean="0">
                <a:sym typeface="Wingdings" pitchFamily="2" charset="2"/>
              </a:rPr>
              <a:t>			        ………….</a:t>
            </a:r>
          </a:p>
          <a:p>
            <a:pPr marL="1714500" lvl="3" indent="-342900"/>
            <a:r>
              <a:rPr lang="en-US" sz="1400" b="1" dirty="0" smtClean="0">
                <a:sym typeface="Wingdings" pitchFamily="2" charset="2"/>
              </a:rPr>
              <a:t>			        ………….</a:t>
            </a:r>
          </a:p>
          <a:p>
            <a:pPr marL="1714500" lvl="3" indent="-342900"/>
            <a:r>
              <a:rPr lang="en-US" sz="1400" b="1" dirty="0" smtClean="0">
                <a:sym typeface="Wingdings" pitchFamily="2" charset="2"/>
              </a:rPr>
              <a:t>			     </a:t>
            </a:r>
          </a:p>
          <a:p>
            <a:pPr marL="1714500" lvl="3" indent="-342900"/>
            <a:r>
              <a:rPr lang="en-US" sz="1400" b="1" dirty="0" smtClean="0">
                <a:sym typeface="Wingdings" pitchFamily="2" charset="2"/>
              </a:rPr>
              <a:t>			        </a:t>
            </a:r>
            <a:r>
              <a:rPr lang="en-US" sz="1400" b="1" dirty="0" smtClean="0">
                <a:solidFill>
                  <a:srgbClr val="0000CC"/>
                </a:solidFill>
                <a:sym typeface="Wingdings" pitchFamily="2" charset="2"/>
              </a:rPr>
              <a:t>if(</a:t>
            </a:r>
            <a:r>
              <a:rPr lang="en-US" sz="1400" b="1" dirty="0" err="1" smtClean="0">
                <a:solidFill>
                  <a:srgbClr val="0000CC"/>
                </a:solidFill>
                <a:sym typeface="Wingdings" pitchFamily="2" charset="2"/>
              </a:rPr>
              <a:t>test_conditon</a:t>
            </a:r>
            <a:r>
              <a:rPr lang="en-US" sz="1400" b="1" dirty="0" smtClean="0">
                <a:solidFill>
                  <a:srgbClr val="0000CC"/>
                </a:solidFill>
                <a:sym typeface="Wingdings" pitchFamily="2" charset="2"/>
              </a:rPr>
              <a:t>)</a:t>
            </a:r>
          </a:p>
          <a:p>
            <a:pPr marL="1714500" lvl="3" indent="-342900"/>
            <a:r>
              <a:rPr lang="en-US" sz="1400" b="1" dirty="0" smtClean="0">
                <a:solidFill>
                  <a:srgbClr val="0000CC"/>
                </a:solidFill>
                <a:sym typeface="Wingdings" pitchFamily="2" charset="2"/>
              </a:rPr>
              <a:t>			         {</a:t>
            </a:r>
          </a:p>
          <a:p>
            <a:pPr marL="1714500" lvl="3" indent="-342900"/>
            <a:r>
              <a:rPr lang="en-US" sz="1400" b="1" dirty="0" smtClean="0">
                <a:solidFill>
                  <a:srgbClr val="0000CC"/>
                </a:solidFill>
                <a:sym typeface="Wingdings" pitchFamily="2" charset="2"/>
              </a:rPr>
              <a:t>			               ………….</a:t>
            </a:r>
          </a:p>
          <a:p>
            <a:pPr marL="1714500" lvl="3" indent="-342900"/>
            <a:r>
              <a:rPr lang="en-US" sz="1400" b="1" dirty="0" smtClean="0">
                <a:solidFill>
                  <a:srgbClr val="0000CC"/>
                </a:solidFill>
                <a:sym typeface="Wingdings" pitchFamily="2" charset="2"/>
              </a:rPr>
              <a:t>			               ………….</a:t>
            </a:r>
          </a:p>
          <a:p>
            <a:pPr marL="1714500" lvl="3" indent="-342900"/>
            <a:endParaRPr lang="en-US" sz="1400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714500" lvl="3" indent="-342900"/>
            <a:r>
              <a:rPr lang="en-US" sz="1400" b="1" dirty="0" smtClean="0">
                <a:solidFill>
                  <a:srgbClr val="0000CC"/>
                </a:solidFill>
                <a:sym typeface="Wingdings" pitchFamily="2" charset="2"/>
              </a:rPr>
              <a:t>			          }</a:t>
            </a:r>
          </a:p>
          <a:p>
            <a:pPr marL="1714500" lvl="3" indent="-342900"/>
            <a:r>
              <a:rPr lang="en-US" sz="1400" b="1" dirty="0" smtClean="0">
                <a:sym typeface="Wingdings" pitchFamily="2" charset="2"/>
              </a:rPr>
              <a:t>			         ………….</a:t>
            </a:r>
          </a:p>
          <a:p>
            <a:pPr marL="1714500" lvl="3" indent="-342900"/>
            <a:r>
              <a:rPr lang="en-US" sz="1400" b="1" dirty="0" smtClean="0">
                <a:sym typeface="Wingdings" pitchFamily="2" charset="2"/>
              </a:rPr>
              <a:t>			         ………….</a:t>
            </a:r>
          </a:p>
          <a:p>
            <a:pPr marL="1714500" lvl="3" indent="-342900"/>
            <a:r>
              <a:rPr lang="en-US" sz="1400" b="1" dirty="0" smtClean="0">
                <a:sym typeface="Wingdings" pitchFamily="2" charset="2"/>
              </a:rPr>
              <a:t>			}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973572" y="2647507"/>
            <a:ext cx="1644503" cy="2009553"/>
          </a:xfrm>
          <a:custGeom>
            <a:avLst/>
            <a:gdLst>
              <a:gd name="connsiteX0" fmla="*/ 1109330 w 1644503"/>
              <a:gd name="connsiteY0" fmla="*/ 308344 h 2009553"/>
              <a:gd name="connsiteX1" fmla="*/ 1194391 w 1644503"/>
              <a:gd name="connsiteY1" fmla="*/ 85060 h 2009553"/>
              <a:gd name="connsiteX2" fmla="*/ 1545265 w 1644503"/>
              <a:gd name="connsiteY2" fmla="*/ 85060 h 2009553"/>
              <a:gd name="connsiteX3" fmla="*/ 1577163 w 1644503"/>
              <a:gd name="connsiteY3" fmla="*/ 595423 h 2009553"/>
              <a:gd name="connsiteX4" fmla="*/ 1141228 w 1644503"/>
              <a:gd name="connsiteY4" fmla="*/ 691116 h 2009553"/>
              <a:gd name="connsiteX5" fmla="*/ 1098698 w 1644503"/>
              <a:gd name="connsiteY5" fmla="*/ 1212112 h 2009553"/>
              <a:gd name="connsiteX6" fmla="*/ 173665 w 1644503"/>
              <a:gd name="connsiteY6" fmla="*/ 1275907 h 2009553"/>
              <a:gd name="connsiteX7" fmla="*/ 56707 w 1644503"/>
              <a:gd name="connsiteY7" fmla="*/ 2009553 h 200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44503" h="2009553">
                <a:moveTo>
                  <a:pt x="1109330" y="308344"/>
                </a:moveTo>
                <a:cubicBezTo>
                  <a:pt x="1115532" y="215309"/>
                  <a:pt x="1121735" y="122274"/>
                  <a:pt x="1194391" y="85060"/>
                </a:cubicBezTo>
                <a:cubicBezTo>
                  <a:pt x="1267047" y="47846"/>
                  <a:pt x="1481470" y="0"/>
                  <a:pt x="1545265" y="85060"/>
                </a:cubicBezTo>
                <a:cubicBezTo>
                  <a:pt x="1609060" y="170120"/>
                  <a:pt x="1644503" y="494414"/>
                  <a:pt x="1577163" y="595423"/>
                </a:cubicBezTo>
                <a:cubicBezTo>
                  <a:pt x="1509824" y="696432"/>
                  <a:pt x="1220972" y="588335"/>
                  <a:pt x="1141228" y="691116"/>
                </a:cubicBezTo>
                <a:cubicBezTo>
                  <a:pt x="1061484" y="793897"/>
                  <a:pt x="1259959" y="1114647"/>
                  <a:pt x="1098698" y="1212112"/>
                </a:cubicBezTo>
                <a:cubicBezTo>
                  <a:pt x="937437" y="1309577"/>
                  <a:pt x="347330" y="1143000"/>
                  <a:pt x="173665" y="1275907"/>
                </a:cubicBezTo>
                <a:cubicBezTo>
                  <a:pt x="0" y="1408814"/>
                  <a:pt x="28353" y="1709183"/>
                  <a:pt x="56707" y="2009553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732028" y="2268278"/>
            <a:ext cx="1561214" cy="2518049"/>
          </a:xfrm>
          <a:custGeom>
            <a:avLst/>
            <a:gdLst>
              <a:gd name="connsiteX0" fmla="*/ 191386 w 1561214"/>
              <a:gd name="connsiteY0" fmla="*/ 730102 h 2516372"/>
              <a:gd name="connsiteX1" fmla="*/ 255181 w 1561214"/>
              <a:gd name="connsiteY1" fmla="*/ 134679 h 2516372"/>
              <a:gd name="connsiteX2" fmla="*/ 680484 w 1561214"/>
              <a:gd name="connsiteY2" fmla="*/ 70884 h 2516372"/>
              <a:gd name="connsiteX3" fmla="*/ 1286539 w 1561214"/>
              <a:gd name="connsiteY3" fmla="*/ 81516 h 2516372"/>
              <a:gd name="connsiteX4" fmla="*/ 1350335 w 1561214"/>
              <a:gd name="connsiteY4" fmla="*/ 559981 h 2516372"/>
              <a:gd name="connsiteX5" fmla="*/ 1371600 w 1561214"/>
              <a:gd name="connsiteY5" fmla="*/ 1601972 h 2516372"/>
              <a:gd name="connsiteX6" fmla="*/ 212651 w 1561214"/>
              <a:gd name="connsiteY6" fmla="*/ 1793358 h 2516372"/>
              <a:gd name="connsiteX7" fmla="*/ 95693 w 1561214"/>
              <a:gd name="connsiteY7" fmla="*/ 2516372 h 251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1214" h="2516372">
                <a:moveTo>
                  <a:pt x="191386" y="730102"/>
                </a:moveTo>
                <a:cubicBezTo>
                  <a:pt x="182525" y="487325"/>
                  <a:pt x="173665" y="244549"/>
                  <a:pt x="255181" y="134679"/>
                </a:cubicBezTo>
                <a:cubicBezTo>
                  <a:pt x="336697" y="24809"/>
                  <a:pt x="508591" y="79745"/>
                  <a:pt x="680484" y="70884"/>
                </a:cubicBezTo>
                <a:cubicBezTo>
                  <a:pt x="852377" y="62024"/>
                  <a:pt x="1174897" y="0"/>
                  <a:pt x="1286539" y="81516"/>
                </a:cubicBezTo>
                <a:cubicBezTo>
                  <a:pt x="1398181" y="163032"/>
                  <a:pt x="1336158" y="306572"/>
                  <a:pt x="1350335" y="559981"/>
                </a:cubicBezTo>
                <a:cubicBezTo>
                  <a:pt x="1364512" y="813390"/>
                  <a:pt x="1561214" y="1396409"/>
                  <a:pt x="1371600" y="1601972"/>
                </a:cubicBezTo>
                <a:cubicBezTo>
                  <a:pt x="1181986" y="1807535"/>
                  <a:pt x="425302" y="1640958"/>
                  <a:pt x="212651" y="1793358"/>
                </a:cubicBezTo>
                <a:cubicBezTo>
                  <a:pt x="0" y="1945758"/>
                  <a:pt x="47846" y="2231065"/>
                  <a:pt x="95693" y="2516372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9" idx="7"/>
          </p:cNvCxnSpPr>
          <p:nvPr/>
        </p:nvCxnSpPr>
        <p:spPr>
          <a:xfrm>
            <a:off x="3827721" y="4786327"/>
            <a:ext cx="29899" cy="142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7"/>
          </p:cNvCxnSpPr>
          <p:nvPr/>
        </p:nvCxnSpPr>
        <p:spPr>
          <a:xfrm>
            <a:off x="3030279" y="4657060"/>
            <a:ext cx="41523" cy="272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43240" y="328613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True</a:t>
            </a:r>
            <a:endParaRPr lang="en-US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3372" y="235743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False</a:t>
            </a:r>
            <a:endParaRPr lang="en-US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29" name="Left Bracket 28"/>
          <p:cNvSpPr/>
          <p:nvPr/>
        </p:nvSpPr>
        <p:spPr>
          <a:xfrm>
            <a:off x="2928926" y="2285998"/>
            <a:ext cx="142876" cy="357190"/>
          </a:xfrm>
          <a:prstGeom prst="leftBracket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57158" y="2285998"/>
            <a:ext cx="3143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smtClean="0">
                <a:solidFill>
                  <a:srgbClr val="FFFF00"/>
                </a:solidFill>
                <a:sym typeface="Wingdings" pitchFamily="2" charset="2"/>
              </a:rPr>
              <a:t>General Statement</a:t>
            </a:r>
            <a:endParaRPr lang="en-US" sz="1600" dirty="0" smtClean="0">
              <a:solidFill>
                <a:srgbClr val="FFFF00"/>
              </a:solidFill>
              <a:sym typeface="Wingdings" pitchFamily="2" charset="2"/>
            </a:endParaRPr>
          </a:p>
        </p:txBody>
      </p:sp>
      <p:sp>
        <p:nvSpPr>
          <p:cNvPr id="32" name="Left Bracket 31"/>
          <p:cNvSpPr/>
          <p:nvPr/>
        </p:nvSpPr>
        <p:spPr>
          <a:xfrm>
            <a:off x="3143240" y="3429006"/>
            <a:ext cx="142876" cy="357190"/>
          </a:xfrm>
          <a:prstGeom prst="leftBracket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57158" y="3429006"/>
            <a:ext cx="3143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smtClean="0">
                <a:solidFill>
                  <a:srgbClr val="FFFF00"/>
                </a:solidFill>
                <a:sym typeface="Wingdings" pitchFamily="2" charset="2"/>
              </a:rPr>
              <a:t>Condition Statement</a:t>
            </a:r>
            <a:endParaRPr lang="en-US" sz="1600" dirty="0" smtClean="0">
              <a:solidFill>
                <a:srgbClr val="FFFF00"/>
              </a:solidFill>
              <a:sym typeface="Wingdings" pitchFamily="2" charset="2"/>
            </a:endParaRPr>
          </a:p>
        </p:txBody>
      </p:sp>
      <p:cxnSp>
        <p:nvCxnSpPr>
          <p:cNvPr id="36" name="Curved Connector 35"/>
          <p:cNvCxnSpPr/>
          <p:nvPr/>
        </p:nvCxnSpPr>
        <p:spPr>
          <a:xfrm rot="16200000" flipH="1">
            <a:off x="3214678" y="2357436"/>
            <a:ext cx="928694" cy="214314"/>
          </a:xfrm>
          <a:prstGeom prst="curvedConnector3">
            <a:avLst>
              <a:gd name="adj1" fmla="val 4204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7" grpId="0"/>
      <p:bldP spid="28" grpId="0"/>
      <p:bldP spid="29" grpId="0" animBg="1"/>
      <p:bldP spid="30" grpId="0"/>
      <p:bldP spid="32" grpId="0" animBg="1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if Statements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WAP to </a:t>
            </a:r>
            <a:r>
              <a:rPr lang="en-US" b="1" dirty="0" smtClean="0">
                <a:sym typeface="Wingdings" pitchFamily="2" charset="2"/>
              </a:rPr>
              <a:t>accept an integer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 from the user and check whether it is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positive or 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negative.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 Assume that the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user will not input 0.</a:t>
            </a: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	</a:t>
            </a: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57290" y="2428874"/>
            <a:ext cx="2786082" cy="257176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8596" y="2428874"/>
            <a:ext cx="43577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stdio.h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&gt;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conio.h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&gt;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int a;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float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b,c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(“Enter a no : “);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scanf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(“%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d”,&amp;a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endParaRPr lang="en-US" sz="1600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86380" y="2428874"/>
            <a:ext cx="3286148" cy="257176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57686" y="2446097"/>
            <a:ext cx="41434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if(a&gt;0)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{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    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(“Number is positive”);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}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if(a&lt;0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)</a:t>
            </a:r>
            <a:endParaRPr lang="en-US" sz="1600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{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    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(“Number is negative”);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}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7158" y="207168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Solution :</a:t>
            </a:r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 animBg="1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f….else Statements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AutoNum type="arabicPeriod" startAt="2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Syntax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of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“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if……else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”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:</a:t>
            </a:r>
          </a:p>
          <a:p>
            <a:pPr marL="1257300" lvl="2" indent="-342900">
              <a:buAutoNum type="arabicPeriod" startAt="2"/>
            </a:pP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AutoNum type="arabicPeriod" startAt="2"/>
            </a:pP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9058" y="1029195"/>
            <a:ext cx="457203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400" b="1" dirty="0" smtClean="0">
                <a:sym typeface="Wingdings" pitchFamily="2" charset="2"/>
              </a:rPr>
              <a:t>void main</a:t>
            </a:r>
            <a:r>
              <a:rPr lang="en-US" sz="1400" b="1" dirty="0" smtClean="0">
                <a:sym typeface="Wingdings" pitchFamily="2" charset="2"/>
              </a:rPr>
              <a:t>()</a:t>
            </a:r>
          </a:p>
          <a:p>
            <a:pPr marL="1257300" lvl="2" indent="-342900"/>
            <a:r>
              <a:rPr lang="en-US" sz="1400" b="1" dirty="0" smtClean="0">
                <a:sym typeface="Wingdings" pitchFamily="2" charset="2"/>
              </a:rPr>
              <a:t>{ 	</a:t>
            </a:r>
          </a:p>
          <a:p>
            <a:pPr marL="1257300" lvl="2" indent="-342900"/>
            <a:r>
              <a:rPr lang="en-US" sz="1400" b="1" dirty="0" smtClean="0">
                <a:sym typeface="Wingdings" pitchFamily="2" charset="2"/>
              </a:rPr>
              <a:t>	</a:t>
            </a:r>
            <a:r>
              <a:rPr lang="en-US" sz="1400" b="1" dirty="0" smtClean="0">
                <a:sym typeface="Wingdings" pitchFamily="2" charset="2"/>
              </a:rPr>
              <a:t>………….</a:t>
            </a:r>
          </a:p>
          <a:p>
            <a:pPr marL="1257300" lvl="2" indent="-342900"/>
            <a:r>
              <a:rPr lang="en-US" sz="1400" b="1" dirty="0" smtClean="0">
                <a:sym typeface="Wingdings" pitchFamily="2" charset="2"/>
              </a:rPr>
              <a:t>	</a:t>
            </a:r>
            <a:r>
              <a:rPr lang="en-US" sz="1400" b="1" dirty="0" smtClean="0">
                <a:sym typeface="Wingdings" pitchFamily="2" charset="2"/>
              </a:rPr>
              <a:t>………….</a:t>
            </a:r>
          </a:p>
          <a:p>
            <a:pPr marL="1257300" lvl="2" indent="-342900"/>
            <a:r>
              <a:rPr lang="en-US" sz="1400" b="1" dirty="0" smtClean="0">
                <a:sym typeface="Wingdings" pitchFamily="2" charset="2"/>
              </a:rPr>
              <a:t>	</a:t>
            </a:r>
            <a:r>
              <a:rPr lang="en-US" sz="1400" b="1" dirty="0" smtClean="0">
                <a:solidFill>
                  <a:schemeClr val="bg1"/>
                </a:solidFill>
                <a:sym typeface="Wingdings" pitchFamily="2" charset="2"/>
              </a:rPr>
              <a:t>if(</a:t>
            </a:r>
            <a:r>
              <a:rPr lang="en-US" sz="1400" b="1" dirty="0" err="1" smtClean="0">
                <a:solidFill>
                  <a:schemeClr val="bg1"/>
                </a:solidFill>
                <a:sym typeface="Wingdings" pitchFamily="2" charset="2"/>
              </a:rPr>
              <a:t>test_conditon</a:t>
            </a:r>
            <a:r>
              <a:rPr lang="en-US" sz="1400" b="1" dirty="0" smtClean="0">
                <a:solidFill>
                  <a:schemeClr val="bg1"/>
                </a:solidFill>
                <a:sym typeface="Wingdings" pitchFamily="2" charset="2"/>
              </a:rPr>
              <a:t>)</a:t>
            </a:r>
          </a:p>
          <a:p>
            <a:pPr marL="1714500" lvl="3" indent="-342900"/>
            <a:r>
              <a:rPr lang="en-US" sz="1400" b="1" dirty="0" smtClean="0">
                <a:solidFill>
                  <a:schemeClr val="bg1"/>
                </a:solidFill>
                <a:sym typeface="Wingdings" pitchFamily="2" charset="2"/>
              </a:rPr>
              <a:t>{</a:t>
            </a:r>
            <a:endParaRPr lang="en-US" sz="1400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714500" lvl="3" indent="-342900"/>
            <a:r>
              <a:rPr lang="en-US" sz="1400" b="1" dirty="0" smtClean="0">
                <a:solidFill>
                  <a:schemeClr val="bg1"/>
                </a:solidFill>
                <a:sym typeface="Wingdings" pitchFamily="2" charset="2"/>
              </a:rPr>
              <a:t>         </a:t>
            </a:r>
            <a:r>
              <a:rPr lang="en-US" sz="1400" b="1" dirty="0" smtClean="0">
                <a:solidFill>
                  <a:schemeClr val="bg1"/>
                </a:solidFill>
                <a:sym typeface="Wingdings" pitchFamily="2" charset="2"/>
              </a:rPr>
              <a:t>………….</a:t>
            </a:r>
          </a:p>
          <a:p>
            <a:pPr marL="1714500" lvl="3" indent="-342900"/>
            <a:r>
              <a:rPr lang="en-US" sz="1400" b="1" dirty="0" smtClean="0">
                <a:solidFill>
                  <a:schemeClr val="bg1"/>
                </a:solidFill>
                <a:sym typeface="Wingdings" pitchFamily="2" charset="2"/>
              </a:rPr>
              <a:t>         </a:t>
            </a:r>
            <a:r>
              <a:rPr lang="en-US" sz="1400" b="1" dirty="0" smtClean="0">
                <a:solidFill>
                  <a:schemeClr val="bg1"/>
                </a:solidFill>
                <a:sym typeface="Wingdings" pitchFamily="2" charset="2"/>
              </a:rPr>
              <a:t>………….</a:t>
            </a:r>
          </a:p>
          <a:p>
            <a:pPr marL="1714500" lvl="3" indent="-342900"/>
            <a:r>
              <a:rPr lang="en-US" sz="1400" b="1" dirty="0" smtClean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400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714500" lvl="3" indent="-342900"/>
            <a:r>
              <a:rPr lang="en-US" sz="1400" b="1" dirty="0" smtClean="0">
                <a:solidFill>
                  <a:srgbClr val="FFFF00"/>
                </a:solidFill>
                <a:sym typeface="Wingdings" pitchFamily="2" charset="2"/>
              </a:rPr>
              <a:t>e</a:t>
            </a:r>
            <a:r>
              <a:rPr lang="en-US" sz="1400" b="1" dirty="0" smtClean="0">
                <a:solidFill>
                  <a:srgbClr val="FFFF00"/>
                </a:solidFill>
                <a:sym typeface="Wingdings" pitchFamily="2" charset="2"/>
              </a:rPr>
              <a:t>lse</a:t>
            </a:r>
            <a:endParaRPr lang="en-US" sz="1400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714500" lvl="3" indent="-342900"/>
            <a:r>
              <a:rPr lang="en-US" sz="1400" b="1" dirty="0" smtClean="0">
                <a:solidFill>
                  <a:srgbClr val="FFFF00"/>
                </a:solidFill>
                <a:sym typeface="Wingdings" pitchFamily="2" charset="2"/>
              </a:rPr>
              <a:t>{</a:t>
            </a:r>
            <a:endParaRPr lang="en-US" sz="1400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714500" lvl="3" indent="-342900"/>
            <a:r>
              <a:rPr lang="en-US" sz="1400" b="1" dirty="0" smtClean="0">
                <a:solidFill>
                  <a:srgbClr val="FFFF00"/>
                </a:solidFill>
                <a:sym typeface="Wingdings" pitchFamily="2" charset="2"/>
              </a:rPr>
              <a:t>         </a:t>
            </a:r>
            <a:r>
              <a:rPr lang="en-US" sz="1400" b="1" dirty="0" smtClean="0">
                <a:solidFill>
                  <a:srgbClr val="FFFF00"/>
                </a:solidFill>
                <a:sym typeface="Wingdings" pitchFamily="2" charset="2"/>
              </a:rPr>
              <a:t>………….</a:t>
            </a:r>
          </a:p>
          <a:p>
            <a:pPr marL="1714500" lvl="3" indent="-342900"/>
            <a:r>
              <a:rPr lang="en-US" sz="1400" b="1" dirty="0" smtClean="0">
                <a:solidFill>
                  <a:srgbClr val="FFFF00"/>
                </a:solidFill>
                <a:sym typeface="Wingdings" pitchFamily="2" charset="2"/>
              </a:rPr>
              <a:t>         </a:t>
            </a:r>
            <a:r>
              <a:rPr lang="en-US" sz="1400" b="1" dirty="0" smtClean="0">
                <a:solidFill>
                  <a:srgbClr val="FFFF00"/>
                </a:solidFill>
                <a:sym typeface="Wingdings" pitchFamily="2" charset="2"/>
              </a:rPr>
              <a:t>………….</a:t>
            </a:r>
          </a:p>
          <a:p>
            <a:pPr marL="1714500" lvl="3" indent="-342900"/>
            <a:r>
              <a:rPr lang="en-US" sz="1400" b="1" dirty="0" smtClean="0">
                <a:solidFill>
                  <a:srgbClr val="FFFF00"/>
                </a:solidFill>
                <a:sym typeface="Wingdings" pitchFamily="2" charset="2"/>
              </a:rPr>
              <a:t>}</a:t>
            </a:r>
            <a:endParaRPr lang="en-US" sz="1400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sz="1400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400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r>
              <a:rPr lang="en-US" sz="1400" b="1" dirty="0" smtClean="0">
                <a:solidFill>
                  <a:srgbClr val="002060"/>
                </a:solidFill>
                <a:sym typeface="Wingdings" pitchFamily="2" charset="2"/>
              </a:rPr>
              <a:t>…………..</a:t>
            </a:r>
            <a:endParaRPr lang="en-US" sz="1400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400" b="1" dirty="0" smtClean="0">
                <a:solidFill>
                  <a:srgbClr val="002060"/>
                </a:solidFill>
                <a:sym typeface="Wingdings" pitchFamily="2" charset="2"/>
              </a:rPr>
              <a:t>	…………..</a:t>
            </a:r>
            <a:endParaRPr lang="en-US" sz="1400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400" b="1" dirty="0" smtClean="0">
                <a:solidFill>
                  <a:srgbClr val="002060"/>
                </a:solidFill>
                <a:sym typeface="Wingdings" pitchFamily="2" charset="2"/>
              </a:rPr>
              <a:t>}</a:t>
            </a:r>
            <a:endParaRPr lang="en-US" sz="1400" b="1" dirty="0" smtClean="0">
              <a:sym typeface="Wingdings" pitchFamily="2" charset="2"/>
            </a:endParaRPr>
          </a:p>
          <a:p>
            <a:pPr marL="1714500" lvl="3" indent="-342900"/>
            <a:r>
              <a:rPr lang="en-US" sz="1400" dirty="0" smtClean="0">
                <a:sym typeface="Wingdings" pitchFamily="2" charset="2"/>
              </a:rPr>
              <a:t>	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16200000" flipH="1">
            <a:off x="5464975" y="1464461"/>
            <a:ext cx="571504" cy="500066"/>
          </a:xfrm>
          <a:prstGeom prst="curvedConnector3">
            <a:avLst>
              <a:gd name="adj1" fmla="val 18372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5183372" y="1729563"/>
            <a:ext cx="1635642" cy="2746744"/>
          </a:xfrm>
          <a:custGeom>
            <a:avLst/>
            <a:gdLst>
              <a:gd name="connsiteX0" fmla="*/ 1153633 w 1635642"/>
              <a:gd name="connsiteY0" fmla="*/ 237460 h 2746744"/>
              <a:gd name="connsiteX1" fmla="*/ 1174898 w 1635642"/>
              <a:gd name="connsiteY1" fmla="*/ 35442 h 2746744"/>
              <a:gd name="connsiteX2" fmla="*/ 1451344 w 1635642"/>
              <a:gd name="connsiteY2" fmla="*/ 24809 h 2746744"/>
              <a:gd name="connsiteX3" fmla="*/ 1525772 w 1635642"/>
              <a:gd name="connsiteY3" fmla="*/ 35442 h 2746744"/>
              <a:gd name="connsiteX4" fmla="*/ 1568302 w 1635642"/>
              <a:gd name="connsiteY4" fmla="*/ 184297 h 2746744"/>
              <a:gd name="connsiteX5" fmla="*/ 1578935 w 1635642"/>
              <a:gd name="connsiteY5" fmla="*/ 503274 h 2746744"/>
              <a:gd name="connsiteX6" fmla="*/ 1228061 w 1635642"/>
              <a:gd name="connsiteY6" fmla="*/ 620232 h 2746744"/>
              <a:gd name="connsiteX7" fmla="*/ 1174898 w 1635642"/>
              <a:gd name="connsiteY7" fmla="*/ 790353 h 2746744"/>
              <a:gd name="connsiteX8" fmla="*/ 1174898 w 1635642"/>
              <a:gd name="connsiteY8" fmla="*/ 1056167 h 2746744"/>
              <a:gd name="connsiteX9" fmla="*/ 419986 w 1635642"/>
              <a:gd name="connsiteY9" fmla="*/ 1077432 h 2746744"/>
              <a:gd name="connsiteX10" fmla="*/ 101009 w 1635642"/>
              <a:gd name="connsiteY10" fmla="*/ 1024270 h 2746744"/>
              <a:gd name="connsiteX11" fmla="*/ 15949 w 1635642"/>
              <a:gd name="connsiteY11" fmla="*/ 1119963 h 2746744"/>
              <a:gd name="connsiteX12" fmla="*/ 5316 w 1635642"/>
              <a:gd name="connsiteY12" fmla="*/ 1300716 h 2746744"/>
              <a:gd name="connsiteX13" fmla="*/ 37214 w 1635642"/>
              <a:gd name="connsiteY13" fmla="*/ 2161953 h 2746744"/>
              <a:gd name="connsiteX14" fmla="*/ 47847 w 1635642"/>
              <a:gd name="connsiteY14" fmla="*/ 2746744 h 2746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35642" h="2746744">
                <a:moveTo>
                  <a:pt x="1153633" y="237460"/>
                </a:moveTo>
                <a:cubicBezTo>
                  <a:pt x="1139456" y="154172"/>
                  <a:pt x="1125280" y="70884"/>
                  <a:pt x="1174898" y="35442"/>
                </a:cubicBezTo>
                <a:cubicBezTo>
                  <a:pt x="1224516" y="0"/>
                  <a:pt x="1392865" y="24809"/>
                  <a:pt x="1451344" y="24809"/>
                </a:cubicBezTo>
                <a:cubicBezTo>
                  <a:pt x="1509823" y="24809"/>
                  <a:pt x="1506279" y="8861"/>
                  <a:pt x="1525772" y="35442"/>
                </a:cubicBezTo>
                <a:cubicBezTo>
                  <a:pt x="1545265" y="62023"/>
                  <a:pt x="1559442" y="106325"/>
                  <a:pt x="1568302" y="184297"/>
                </a:cubicBezTo>
                <a:cubicBezTo>
                  <a:pt x="1577162" y="262269"/>
                  <a:pt x="1635642" y="430618"/>
                  <a:pt x="1578935" y="503274"/>
                </a:cubicBezTo>
                <a:cubicBezTo>
                  <a:pt x="1522228" y="575930"/>
                  <a:pt x="1295400" y="572386"/>
                  <a:pt x="1228061" y="620232"/>
                </a:cubicBezTo>
                <a:cubicBezTo>
                  <a:pt x="1160722" y="668078"/>
                  <a:pt x="1183758" y="717697"/>
                  <a:pt x="1174898" y="790353"/>
                </a:cubicBezTo>
                <a:cubicBezTo>
                  <a:pt x="1166038" y="863009"/>
                  <a:pt x="1300717" y="1008321"/>
                  <a:pt x="1174898" y="1056167"/>
                </a:cubicBezTo>
                <a:cubicBezTo>
                  <a:pt x="1049079" y="1104013"/>
                  <a:pt x="598967" y="1082748"/>
                  <a:pt x="419986" y="1077432"/>
                </a:cubicBezTo>
                <a:cubicBezTo>
                  <a:pt x="241005" y="1072116"/>
                  <a:pt x="168349" y="1017182"/>
                  <a:pt x="101009" y="1024270"/>
                </a:cubicBezTo>
                <a:cubicBezTo>
                  <a:pt x="33670" y="1031359"/>
                  <a:pt x="31898" y="1073889"/>
                  <a:pt x="15949" y="1119963"/>
                </a:cubicBezTo>
                <a:cubicBezTo>
                  <a:pt x="0" y="1166037"/>
                  <a:pt x="1772" y="1127051"/>
                  <a:pt x="5316" y="1300716"/>
                </a:cubicBezTo>
                <a:cubicBezTo>
                  <a:pt x="8860" y="1474381"/>
                  <a:pt x="30126" y="1920948"/>
                  <a:pt x="37214" y="2161953"/>
                </a:cubicBezTo>
                <a:cubicBezTo>
                  <a:pt x="44302" y="2402958"/>
                  <a:pt x="46074" y="2574851"/>
                  <a:pt x="47847" y="2746744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5635255" y="1244010"/>
            <a:ext cx="1814624" cy="2870790"/>
          </a:xfrm>
          <a:custGeom>
            <a:avLst/>
            <a:gdLst>
              <a:gd name="connsiteX0" fmla="*/ 531629 w 1814624"/>
              <a:gd name="connsiteY0" fmla="*/ 669850 h 2870790"/>
              <a:gd name="connsiteX1" fmla="*/ 691117 w 1814624"/>
              <a:gd name="connsiteY1" fmla="*/ 138223 h 2870790"/>
              <a:gd name="connsiteX2" fmla="*/ 1637415 w 1814624"/>
              <a:gd name="connsiteY2" fmla="*/ 159488 h 2870790"/>
              <a:gd name="connsiteX3" fmla="*/ 1754373 w 1814624"/>
              <a:gd name="connsiteY3" fmla="*/ 1095153 h 2870790"/>
              <a:gd name="connsiteX4" fmla="*/ 1360968 w 1814624"/>
              <a:gd name="connsiteY4" fmla="*/ 1807534 h 2870790"/>
              <a:gd name="connsiteX5" fmla="*/ 723015 w 1814624"/>
              <a:gd name="connsiteY5" fmla="*/ 2052083 h 2870790"/>
              <a:gd name="connsiteX6" fmla="*/ 669852 w 1814624"/>
              <a:gd name="connsiteY6" fmla="*/ 2200939 h 2870790"/>
              <a:gd name="connsiteX7" fmla="*/ 680485 w 1814624"/>
              <a:gd name="connsiteY7" fmla="*/ 2668771 h 2870790"/>
              <a:gd name="connsiteX8" fmla="*/ 106326 w 1814624"/>
              <a:gd name="connsiteY8" fmla="*/ 2753832 h 2870790"/>
              <a:gd name="connsiteX9" fmla="*/ 42531 w 1814624"/>
              <a:gd name="connsiteY9" fmla="*/ 2870790 h 287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4624" h="2870790">
                <a:moveTo>
                  <a:pt x="531629" y="669850"/>
                </a:moveTo>
                <a:cubicBezTo>
                  <a:pt x="519224" y="446566"/>
                  <a:pt x="506819" y="223283"/>
                  <a:pt x="691117" y="138223"/>
                </a:cubicBezTo>
                <a:cubicBezTo>
                  <a:pt x="875415" y="53163"/>
                  <a:pt x="1460206" y="0"/>
                  <a:pt x="1637415" y="159488"/>
                </a:cubicBezTo>
                <a:cubicBezTo>
                  <a:pt x="1814624" y="318976"/>
                  <a:pt x="1800448" y="820479"/>
                  <a:pt x="1754373" y="1095153"/>
                </a:cubicBezTo>
                <a:cubicBezTo>
                  <a:pt x="1708298" y="1369827"/>
                  <a:pt x="1532861" y="1648046"/>
                  <a:pt x="1360968" y="1807534"/>
                </a:cubicBezTo>
                <a:cubicBezTo>
                  <a:pt x="1189075" y="1967022"/>
                  <a:pt x="838201" y="1986516"/>
                  <a:pt x="723015" y="2052083"/>
                </a:cubicBezTo>
                <a:cubicBezTo>
                  <a:pt x="607829" y="2117650"/>
                  <a:pt x="676940" y="2098158"/>
                  <a:pt x="669852" y="2200939"/>
                </a:cubicBezTo>
                <a:cubicBezTo>
                  <a:pt x="662764" y="2303720"/>
                  <a:pt x="774406" y="2576622"/>
                  <a:pt x="680485" y="2668771"/>
                </a:cubicBezTo>
                <a:cubicBezTo>
                  <a:pt x="586564" y="2760920"/>
                  <a:pt x="212652" y="2720162"/>
                  <a:pt x="106326" y="2753832"/>
                </a:cubicBezTo>
                <a:cubicBezTo>
                  <a:pt x="0" y="2787502"/>
                  <a:pt x="21265" y="2829146"/>
                  <a:pt x="42531" y="287079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3" idx="14"/>
          </p:cNvCxnSpPr>
          <p:nvPr/>
        </p:nvCxnSpPr>
        <p:spPr>
          <a:xfrm flipH="1">
            <a:off x="5214942" y="4476307"/>
            <a:ext cx="16277" cy="238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643570" y="4071948"/>
            <a:ext cx="16277" cy="238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00826" y="171449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False</a:t>
            </a: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29256" y="235743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True</a:t>
            </a: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31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f….else Statements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Modify the previous program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using “if…..else”.</a:t>
            </a: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	</a:t>
            </a: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57290" y="2214560"/>
            <a:ext cx="2786082" cy="2786082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8596" y="2214560"/>
            <a:ext cx="43577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stdio.h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&gt;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conio.h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&gt;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int a;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float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b,c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(“Enter a no : “);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scanf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(“%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d”,&amp;a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endParaRPr lang="en-US" sz="1600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86380" y="2214560"/>
            <a:ext cx="3286148" cy="2786082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57686" y="2231783"/>
            <a:ext cx="41434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if(a&gt;0)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{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    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(“Number is positive”);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}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else</a:t>
            </a:r>
            <a:endParaRPr lang="en-US" sz="1600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{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    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(“Number is negative”);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}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7158" y="1845228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Solution :</a:t>
            </a:r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 animBg="1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f….else Statements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Points to Remember About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“if…else”:</a:t>
            </a: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1.   We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never apply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any condition with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“else”.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So this is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syntax error: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		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else(</a:t>
            </a:r>
            <a:r>
              <a:rPr lang="en-US" b="1" dirty="0" err="1" smtClean="0">
                <a:solidFill>
                  <a:srgbClr val="0000CC"/>
                </a:solidFill>
                <a:sym typeface="Wingdings" pitchFamily="2" charset="2"/>
              </a:rPr>
              <a:t>test_condition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)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 --------- &gt;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WRONG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2.   </a:t>
            </a:r>
            <a:r>
              <a:rPr lang="en-US" b="1" dirty="0" smtClean="0">
                <a:sym typeface="Wingdings" pitchFamily="2" charset="2"/>
              </a:rPr>
              <a:t>“else”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always represents the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FALSE part of “if”,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thus whenever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“if”</a:t>
            </a: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       becomes FALSE,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the compiler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runs “else” part.</a:t>
            </a:r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AutoNum type="arabicPeriod" startAt="2"/>
            </a:pP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AutoNum type="arabicPeriod" startAt="2"/>
            </a:pP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f….else Statements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3.   An </a:t>
            </a:r>
            <a:r>
              <a:rPr lang="en-US" b="1" dirty="0" smtClean="0">
                <a:sym typeface="Wingdings" pitchFamily="2" charset="2"/>
              </a:rPr>
              <a:t>“else”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can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never appear without an “if”,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but </a:t>
            </a:r>
            <a:r>
              <a:rPr lang="en-US" b="1" dirty="0" smtClean="0">
                <a:sym typeface="Wingdings" pitchFamily="2" charset="2"/>
              </a:rPr>
              <a:t>vice versa is possible.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4.   </a:t>
            </a:r>
            <a:r>
              <a:rPr lang="en-US" b="1" dirty="0" smtClean="0">
                <a:sym typeface="Wingdings" pitchFamily="2" charset="2"/>
              </a:rPr>
              <a:t>“if”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and </a:t>
            </a:r>
            <a:r>
              <a:rPr lang="en-US" b="1" dirty="0" smtClean="0">
                <a:sym typeface="Wingdings" pitchFamily="2" charset="2"/>
              </a:rPr>
              <a:t>“else”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must always appear in a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CONTINUOUS FLOW.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	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For example :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	</a:t>
            </a: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AutoNum type="arabicPeriod" startAt="2"/>
            </a:pP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AutoNum type="arabicPeriod" startAt="2"/>
            </a:pP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282" y="2261431"/>
            <a:ext cx="771527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		</a:t>
            </a:r>
            <a:r>
              <a:rPr lang="en-US" sz="1400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r>
              <a:rPr lang="en-US" sz="1400" b="1" dirty="0" smtClean="0">
                <a:sym typeface="Wingdings" pitchFamily="2" charset="2"/>
              </a:rPr>
              <a:t>if(</a:t>
            </a:r>
            <a:r>
              <a:rPr lang="en-US" sz="1400" b="1" dirty="0" err="1" smtClean="0">
                <a:sym typeface="Wingdings" pitchFamily="2" charset="2"/>
              </a:rPr>
              <a:t>test_condition</a:t>
            </a:r>
            <a:r>
              <a:rPr lang="en-US" sz="1400" b="1" dirty="0" smtClean="0">
                <a:sym typeface="Wingdings" pitchFamily="2" charset="2"/>
              </a:rPr>
              <a:t>)</a:t>
            </a:r>
          </a:p>
          <a:p>
            <a:pPr marL="1257300" lvl="2" indent="-342900"/>
            <a:r>
              <a:rPr lang="en-US" sz="1400" b="1" dirty="0" smtClean="0">
                <a:sym typeface="Wingdings" pitchFamily="2" charset="2"/>
              </a:rPr>
              <a:t>				{</a:t>
            </a:r>
          </a:p>
          <a:p>
            <a:pPr marL="1257300" lvl="2" indent="-342900"/>
            <a:r>
              <a:rPr lang="en-US" sz="1400" b="1" dirty="0" smtClean="0">
                <a:sym typeface="Wingdings" pitchFamily="2" charset="2"/>
              </a:rPr>
              <a:t>				       ………..</a:t>
            </a:r>
          </a:p>
          <a:p>
            <a:pPr marL="1257300" lvl="2" indent="-342900"/>
            <a:r>
              <a:rPr lang="en-US" sz="1400" b="1" dirty="0" smtClean="0">
                <a:sym typeface="Wingdings" pitchFamily="2" charset="2"/>
              </a:rPr>
              <a:t>				       ………..</a:t>
            </a:r>
          </a:p>
          <a:p>
            <a:pPr marL="1257300" lvl="2" indent="-342900"/>
            <a:r>
              <a:rPr lang="en-US" sz="1400" b="1" dirty="0" smtClean="0">
                <a:sym typeface="Wingdings" pitchFamily="2" charset="2"/>
              </a:rPr>
              <a:t>				}</a:t>
            </a:r>
          </a:p>
          <a:p>
            <a:pPr marL="1257300" lvl="2" indent="-342900"/>
            <a:r>
              <a:rPr lang="en-US" sz="1400" b="1" dirty="0" smtClean="0">
                <a:sym typeface="Wingdings" pitchFamily="2" charset="2"/>
              </a:rPr>
              <a:t>				</a:t>
            </a:r>
            <a:r>
              <a:rPr lang="en-US" sz="1400" b="1" dirty="0" smtClean="0">
                <a:solidFill>
                  <a:srgbClr val="C00000"/>
                </a:solidFill>
                <a:sym typeface="Wingdings" pitchFamily="2" charset="2"/>
              </a:rPr>
              <a:t>............</a:t>
            </a:r>
          </a:p>
          <a:p>
            <a:pPr marL="1257300" lvl="2" indent="-342900"/>
            <a:r>
              <a:rPr lang="en-US" sz="1400" b="1" dirty="0" smtClean="0">
                <a:solidFill>
                  <a:srgbClr val="C00000"/>
                </a:solidFill>
                <a:sym typeface="Wingdings" pitchFamily="2" charset="2"/>
              </a:rPr>
              <a:t>				…………..</a:t>
            </a:r>
          </a:p>
          <a:p>
            <a:pPr marL="1257300" lvl="2" indent="-342900"/>
            <a:r>
              <a:rPr lang="en-US" sz="1400" b="1" dirty="0" smtClean="0">
                <a:sym typeface="Wingdings" pitchFamily="2" charset="2"/>
              </a:rPr>
              <a:t>				else</a:t>
            </a:r>
          </a:p>
          <a:p>
            <a:pPr marL="1257300" lvl="2" indent="-342900"/>
            <a:r>
              <a:rPr lang="en-US" sz="1400" b="1" dirty="0" smtClean="0">
                <a:sym typeface="Wingdings" pitchFamily="2" charset="2"/>
              </a:rPr>
              <a:t>				{</a:t>
            </a:r>
          </a:p>
          <a:p>
            <a:pPr marL="1257300" lvl="2" indent="-342900"/>
            <a:r>
              <a:rPr lang="en-US" sz="1400" b="1" dirty="0" smtClean="0">
                <a:sym typeface="Wingdings" pitchFamily="2" charset="2"/>
              </a:rPr>
              <a:t>				       ………..</a:t>
            </a:r>
          </a:p>
          <a:p>
            <a:pPr marL="1257300" lvl="2" indent="-342900"/>
            <a:r>
              <a:rPr lang="en-US" sz="1400" b="1" dirty="0" smtClean="0">
                <a:sym typeface="Wingdings" pitchFamily="2" charset="2"/>
              </a:rPr>
              <a:t>				       ………..</a:t>
            </a:r>
          </a:p>
          <a:p>
            <a:pPr marL="1257300" lvl="2" indent="-342900"/>
            <a:r>
              <a:rPr lang="en-US" sz="1400" b="1" dirty="0" smtClean="0">
                <a:sym typeface="Wingdings" pitchFamily="2" charset="2"/>
              </a:rPr>
              <a:t>				}</a:t>
            </a:r>
          </a:p>
        </p:txBody>
      </p:sp>
      <p:pic>
        <p:nvPicPr>
          <p:cNvPr id="8" name="Picture 7" descr="28028-5-red-cross-clipar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6314" y="3429006"/>
            <a:ext cx="1000132" cy="10001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52962" y="3764171"/>
            <a:ext cx="241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Syntax Error</a:t>
            </a: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f….else if….else Statements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AutoNum type="arabicPeriod" startAt="2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Syntax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of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“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if……else if……..else” :</a:t>
            </a:r>
          </a:p>
          <a:p>
            <a:pPr marL="1257300" lvl="2" indent="-342900">
              <a:buAutoNum type="arabicPeriod" startAt="2"/>
            </a:pP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AutoNum type="arabicPeriod" startAt="2"/>
            </a:pP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9058" y="1173200"/>
            <a:ext cx="457203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400" b="1" dirty="0" smtClean="0">
                <a:sym typeface="Wingdings" pitchFamily="2" charset="2"/>
              </a:rPr>
              <a:t>void main</a:t>
            </a:r>
            <a:r>
              <a:rPr lang="en-US" sz="1400" b="1" dirty="0" smtClean="0">
                <a:sym typeface="Wingdings" pitchFamily="2" charset="2"/>
              </a:rPr>
              <a:t>()</a:t>
            </a:r>
          </a:p>
          <a:p>
            <a:pPr marL="1257300" lvl="2" indent="-342900"/>
            <a:r>
              <a:rPr lang="en-US" sz="1400" b="1" dirty="0" smtClean="0">
                <a:sym typeface="Wingdings" pitchFamily="2" charset="2"/>
              </a:rPr>
              <a:t>{    …………. 	</a:t>
            </a:r>
          </a:p>
          <a:p>
            <a:pPr marL="1257300" lvl="2" indent="-342900"/>
            <a:r>
              <a:rPr lang="en-US" sz="1400" b="1" dirty="0" smtClean="0">
                <a:sym typeface="Wingdings" pitchFamily="2" charset="2"/>
              </a:rPr>
              <a:t>      ………….</a:t>
            </a:r>
          </a:p>
          <a:p>
            <a:pPr marL="1257300" lvl="2" indent="-342900"/>
            <a:r>
              <a:rPr lang="en-US" sz="1400" b="1" dirty="0" smtClean="0">
                <a:sym typeface="Wingdings" pitchFamily="2" charset="2"/>
              </a:rPr>
              <a:t>	</a:t>
            </a:r>
            <a:r>
              <a:rPr lang="en-US" sz="1400" b="1" dirty="0" smtClean="0">
                <a:solidFill>
                  <a:srgbClr val="FFFF00"/>
                </a:solidFill>
                <a:sym typeface="Wingdings" pitchFamily="2" charset="2"/>
              </a:rPr>
              <a:t>   if(</a:t>
            </a:r>
            <a:r>
              <a:rPr lang="en-US" sz="1400" b="1" dirty="0" err="1" smtClean="0">
                <a:solidFill>
                  <a:srgbClr val="FFFF00"/>
                </a:solidFill>
                <a:sym typeface="Wingdings" pitchFamily="2" charset="2"/>
              </a:rPr>
              <a:t>test_conditon</a:t>
            </a:r>
            <a:r>
              <a:rPr lang="en-US" sz="1400" b="1" dirty="0" smtClean="0">
                <a:solidFill>
                  <a:srgbClr val="FFFF00"/>
                </a:solidFill>
                <a:sym typeface="Wingdings" pitchFamily="2" charset="2"/>
              </a:rPr>
              <a:t>)</a:t>
            </a:r>
          </a:p>
          <a:p>
            <a:pPr marL="1714500" lvl="3" indent="-342900"/>
            <a:r>
              <a:rPr lang="en-US" sz="1400" b="1" dirty="0" smtClean="0">
                <a:solidFill>
                  <a:srgbClr val="FFFF00"/>
                </a:solidFill>
                <a:sym typeface="Wingdings" pitchFamily="2" charset="2"/>
              </a:rPr>
              <a:t>{</a:t>
            </a:r>
          </a:p>
          <a:p>
            <a:pPr marL="1714500" lvl="3" indent="-342900"/>
            <a:r>
              <a:rPr lang="en-US" sz="1400" b="1" dirty="0" smtClean="0">
                <a:solidFill>
                  <a:srgbClr val="FFFF00"/>
                </a:solidFill>
                <a:sym typeface="Wingdings" pitchFamily="2" charset="2"/>
              </a:rPr>
              <a:t>	………….</a:t>
            </a:r>
            <a:endParaRPr lang="en-US" sz="1400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714500" lvl="3" indent="-342900"/>
            <a:r>
              <a:rPr lang="en-US" sz="1400" b="1" dirty="0" smtClean="0">
                <a:solidFill>
                  <a:srgbClr val="FFFF00"/>
                </a:solidFill>
                <a:sym typeface="Wingdings" pitchFamily="2" charset="2"/>
              </a:rPr>
              <a:t>}</a:t>
            </a:r>
            <a:endParaRPr lang="en-US" sz="1400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714500" lvl="3" indent="-342900"/>
            <a:r>
              <a:rPr lang="en-US" sz="1400" b="1" dirty="0" smtClean="0">
                <a:solidFill>
                  <a:srgbClr val="C00000"/>
                </a:solidFill>
                <a:sym typeface="Wingdings" pitchFamily="2" charset="2"/>
              </a:rPr>
              <a:t>else if(</a:t>
            </a:r>
            <a:r>
              <a:rPr lang="en-US" sz="1400" b="1" dirty="0" err="1" smtClean="0">
                <a:solidFill>
                  <a:srgbClr val="C00000"/>
                </a:solidFill>
                <a:sym typeface="Wingdings" pitchFamily="2" charset="2"/>
              </a:rPr>
              <a:t>test_condition</a:t>
            </a:r>
            <a:r>
              <a:rPr lang="en-US" sz="1400" b="1" dirty="0" smtClean="0">
                <a:solidFill>
                  <a:srgbClr val="C00000"/>
                </a:solidFill>
                <a:sym typeface="Wingdings" pitchFamily="2" charset="2"/>
              </a:rPr>
              <a:t>)</a:t>
            </a:r>
            <a:endParaRPr lang="en-US" sz="1400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714500" lvl="3" indent="-342900"/>
            <a:r>
              <a:rPr lang="en-US" sz="1400" b="1" dirty="0" smtClean="0">
                <a:solidFill>
                  <a:srgbClr val="C00000"/>
                </a:solidFill>
                <a:sym typeface="Wingdings" pitchFamily="2" charset="2"/>
              </a:rPr>
              <a:t>{</a:t>
            </a:r>
            <a:endParaRPr lang="en-US" sz="1400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714500" lvl="3" indent="-342900"/>
            <a:r>
              <a:rPr lang="en-US" sz="1400" b="1" dirty="0" smtClean="0">
                <a:solidFill>
                  <a:srgbClr val="C00000"/>
                </a:solidFill>
                <a:sym typeface="Wingdings" pitchFamily="2" charset="2"/>
              </a:rPr>
              <a:t>	………….</a:t>
            </a:r>
            <a:endParaRPr lang="en-US" sz="1400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714500" lvl="3" indent="-342900"/>
            <a:r>
              <a:rPr lang="en-US" sz="1400" b="1" dirty="0" smtClean="0">
                <a:solidFill>
                  <a:srgbClr val="C00000"/>
                </a:solidFill>
                <a:sym typeface="Wingdings" pitchFamily="2" charset="2"/>
              </a:rPr>
              <a:t>}</a:t>
            </a:r>
          </a:p>
          <a:p>
            <a:pPr marL="1714500" lvl="3" indent="-342900"/>
            <a:r>
              <a:rPr lang="en-US" sz="1400" b="1" dirty="0" smtClean="0">
                <a:solidFill>
                  <a:srgbClr val="0000CC"/>
                </a:solidFill>
                <a:sym typeface="Wingdings" pitchFamily="2" charset="2"/>
              </a:rPr>
              <a:t>else</a:t>
            </a:r>
          </a:p>
          <a:p>
            <a:pPr marL="1714500" lvl="3" indent="-342900"/>
            <a:r>
              <a:rPr lang="en-US" sz="1400" b="1" dirty="0" smtClean="0">
                <a:solidFill>
                  <a:srgbClr val="0000CC"/>
                </a:solidFill>
                <a:sym typeface="Wingdings" pitchFamily="2" charset="2"/>
              </a:rPr>
              <a:t>{</a:t>
            </a:r>
          </a:p>
          <a:p>
            <a:pPr marL="1714500" lvl="3" indent="-342900"/>
            <a:r>
              <a:rPr lang="en-US" sz="1400" b="1" dirty="0" smtClean="0">
                <a:solidFill>
                  <a:srgbClr val="0000CC"/>
                </a:solidFill>
                <a:sym typeface="Wingdings" pitchFamily="2" charset="2"/>
              </a:rPr>
              <a:t>	</a:t>
            </a:r>
            <a:r>
              <a:rPr lang="en-US" sz="1400" b="1" dirty="0" smtClean="0">
                <a:solidFill>
                  <a:srgbClr val="0000CC"/>
                </a:solidFill>
                <a:sym typeface="Wingdings" pitchFamily="2" charset="2"/>
              </a:rPr>
              <a:t>………….</a:t>
            </a:r>
          </a:p>
          <a:p>
            <a:pPr marL="1714500" lvl="3" indent="-342900"/>
            <a:r>
              <a:rPr lang="en-US" sz="1400" b="1" dirty="0" smtClean="0">
                <a:solidFill>
                  <a:srgbClr val="0000CC"/>
                </a:solidFill>
                <a:sym typeface="Wingdings" pitchFamily="2" charset="2"/>
              </a:rPr>
              <a:t>}</a:t>
            </a:r>
            <a:endParaRPr lang="en-US" sz="1400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400" b="1" dirty="0" smtClean="0">
                <a:sym typeface="Wingdings" pitchFamily="2" charset="2"/>
              </a:rPr>
              <a:t> </a:t>
            </a:r>
            <a:r>
              <a:rPr lang="en-US" sz="1400" b="1" dirty="0" smtClean="0">
                <a:sym typeface="Wingdings" pitchFamily="2" charset="2"/>
              </a:rPr>
              <a:t>      </a:t>
            </a:r>
            <a:r>
              <a:rPr lang="en-US" sz="1400" b="1" dirty="0" smtClean="0">
                <a:sym typeface="Wingdings" pitchFamily="2" charset="2"/>
              </a:rPr>
              <a:t>…………..</a:t>
            </a:r>
            <a:endParaRPr lang="en-US" sz="1400" b="1" dirty="0" smtClean="0">
              <a:sym typeface="Wingdings" pitchFamily="2" charset="2"/>
            </a:endParaRPr>
          </a:p>
          <a:p>
            <a:pPr marL="1257300" lvl="2" indent="-342900"/>
            <a:r>
              <a:rPr lang="en-US" sz="1400" b="1" dirty="0" smtClean="0">
                <a:sym typeface="Wingdings" pitchFamily="2" charset="2"/>
              </a:rPr>
              <a:t>}</a:t>
            </a:r>
            <a:r>
              <a:rPr lang="en-US" sz="1400" dirty="0" smtClean="0">
                <a:sym typeface="Wingdings" pitchFamily="2" charset="2"/>
              </a:rPr>
              <a:t>	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15074" y="1428742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400" b="1" dirty="0" smtClean="0">
                <a:solidFill>
                  <a:srgbClr val="FFFF00"/>
                </a:solidFill>
                <a:sym typeface="Wingdings" pitchFamily="2" charset="2"/>
              </a:rPr>
              <a:t>False</a:t>
            </a:r>
            <a:endParaRPr lang="en-US" sz="1400" b="1" dirty="0" smtClean="0">
              <a:solidFill>
                <a:srgbClr val="FFFF00"/>
              </a:solidFill>
              <a:sym typeface="Wingdings" pitchFamily="2" charset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29256" y="2143122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400" b="1" dirty="0" smtClean="0">
                <a:solidFill>
                  <a:srgbClr val="FFFF00"/>
                </a:solidFill>
                <a:sym typeface="Wingdings" pitchFamily="2" charset="2"/>
              </a:rPr>
              <a:t>True</a:t>
            </a:r>
            <a:endParaRPr lang="en-US" sz="1400" b="1" dirty="0" smtClean="0">
              <a:solidFill>
                <a:srgbClr val="FFFF00"/>
              </a:solidFill>
              <a:sym typeface="Wingdings" pitchFamily="2" charset="2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5261344" y="1612605"/>
            <a:ext cx="1726019" cy="2736111"/>
          </a:xfrm>
          <a:custGeom>
            <a:avLst/>
            <a:gdLst>
              <a:gd name="connsiteX0" fmla="*/ 1054396 w 1726019"/>
              <a:gd name="connsiteY0" fmla="*/ 258725 h 2736111"/>
              <a:gd name="connsiteX1" fmla="*/ 1139456 w 1726019"/>
              <a:gd name="connsiteY1" fmla="*/ 67339 h 2736111"/>
              <a:gd name="connsiteX2" fmla="*/ 1586023 w 1726019"/>
              <a:gd name="connsiteY2" fmla="*/ 77972 h 2736111"/>
              <a:gd name="connsiteX3" fmla="*/ 1639186 w 1726019"/>
              <a:gd name="connsiteY3" fmla="*/ 535172 h 2736111"/>
              <a:gd name="connsiteX4" fmla="*/ 1065028 w 1726019"/>
              <a:gd name="connsiteY4" fmla="*/ 620232 h 2736111"/>
              <a:gd name="connsiteX5" fmla="*/ 1001233 w 1726019"/>
              <a:gd name="connsiteY5" fmla="*/ 917944 h 2736111"/>
              <a:gd name="connsiteX6" fmla="*/ 469605 w 1726019"/>
              <a:gd name="connsiteY6" fmla="*/ 949842 h 2736111"/>
              <a:gd name="connsiteX7" fmla="*/ 76200 w 1726019"/>
              <a:gd name="connsiteY7" fmla="*/ 864781 h 2736111"/>
              <a:gd name="connsiteX8" fmla="*/ 12405 w 1726019"/>
              <a:gd name="connsiteY8" fmla="*/ 1194390 h 2736111"/>
              <a:gd name="connsiteX9" fmla="*/ 12405 w 1726019"/>
              <a:gd name="connsiteY9" fmla="*/ 2736111 h 273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6019" h="2736111">
                <a:moveTo>
                  <a:pt x="1054396" y="258725"/>
                </a:moveTo>
                <a:cubicBezTo>
                  <a:pt x="1052624" y="178094"/>
                  <a:pt x="1050852" y="97464"/>
                  <a:pt x="1139456" y="67339"/>
                </a:cubicBezTo>
                <a:cubicBezTo>
                  <a:pt x="1228060" y="37214"/>
                  <a:pt x="1502735" y="0"/>
                  <a:pt x="1586023" y="77972"/>
                </a:cubicBezTo>
                <a:cubicBezTo>
                  <a:pt x="1669311" y="155944"/>
                  <a:pt x="1726019" y="444795"/>
                  <a:pt x="1639186" y="535172"/>
                </a:cubicBezTo>
                <a:cubicBezTo>
                  <a:pt x="1552353" y="625549"/>
                  <a:pt x="1171353" y="556437"/>
                  <a:pt x="1065028" y="620232"/>
                </a:cubicBezTo>
                <a:cubicBezTo>
                  <a:pt x="958703" y="684027"/>
                  <a:pt x="1100470" y="863009"/>
                  <a:pt x="1001233" y="917944"/>
                </a:cubicBezTo>
                <a:cubicBezTo>
                  <a:pt x="901996" y="972879"/>
                  <a:pt x="623777" y="958703"/>
                  <a:pt x="469605" y="949842"/>
                </a:cubicBezTo>
                <a:cubicBezTo>
                  <a:pt x="315433" y="940982"/>
                  <a:pt x="152400" y="824023"/>
                  <a:pt x="76200" y="864781"/>
                </a:cubicBezTo>
                <a:cubicBezTo>
                  <a:pt x="0" y="905539"/>
                  <a:pt x="23038" y="882502"/>
                  <a:pt x="12405" y="1194390"/>
                </a:cubicBezTo>
                <a:cubicBezTo>
                  <a:pt x="1772" y="1506278"/>
                  <a:pt x="7088" y="2121194"/>
                  <a:pt x="12405" y="2736111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7" idx="9"/>
          </p:cNvCxnSpPr>
          <p:nvPr/>
        </p:nvCxnSpPr>
        <p:spPr>
          <a:xfrm>
            <a:off x="5273749" y="4348716"/>
            <a:ext cx="11043" cy="2232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3" idx="6"/>
          </p:cNvCxnSpPr>
          <p:nvPr/>
        </p:nvCxnSpPr>
        <p:spPr>
          <a:xfrm flipH="1">
            <a:off x="6440431" y="2488019"/>
            <a:ext cx="2899" cy="2355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6080051" y="1359195"/>
            <a:ext cx="1174898" cy="1128824"/>
          </a:xfrm>
          <a:custGeom>
            <a:avLst/>
            <a:gdLst>
              <a:gd name="connsiteX0" fmla="*/ 44302 w 1174898"/>
              <a:gd name="connsiteY0" fmla="*/ 501503 h 1128824"/>
              <a:gd name="connsiteX1" fmla="*/ 161261 w 1174898"/>
              <a:gd name="connsiteY1" fmla="*/ 129363 h 1128824"/>
              <a:gd name="connsiteX2" fmla="*/ 1011865 w 1174898"/>
              <a:gd name="connsiteY2" fmla="*/ 108098 h 1128824"/>
              <a:gd name="connsiteX3" fmla="*/ 1139456 w 1174898"/>
              <a:gd name="connsiteY3" fmla="*/ 777949 h 1128824"/>
              <a:gd name="connsiteX4" fmla="*/ 884275 w 1174898"/>
              <a:gd name="connsiteY4" fmla="*/ 1033131 h 1128824"/>
              <a:gd name="connsiteX5" fmla="*/ 416442 w 1174898"/>
              <a:gd name="connsiteY5" fmla="*/ 1054396 h 1128824"/>
              <a:gd name="connsiteX6" fmla="*/ 363279 w 1174898"/>
              <a:gd name="connsiteY6" fmla="*/ 1128824 h 112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4898" h="1128824">
                <a:moveTo>
                  <a:pt x="44302" y="501503"/>
                </a:moveTo>
                <a:cubicBezTo>
                  <a:pt x="22151" y="348217"/>
                  <a:pt x="0" y="194931"/>
                  <a:pt x="161261" y="129363"/>
                </a:cubicBezTo>
                <a:cubicBezTo>
                  <a:pt x="322522" y="63795"/>
                  <a:pt x="848833" y="0"/>
                  <a:pt x="1011865" y="108098"/>
                </a:cubicBezTo>
                <a:cubicBezTo>
                  <a:pt x="1174898" y="216196"/>
                  <a:pt x="1160721" y="623777"/>
                  <a:pt x="1139456" y="777949"/>
                </a:cubicBezTo>
                <a:cubicBezTo>
                  <a:pt x="1118191" y="932121"/>
                  <a:pt x="1004777" y="987057"/>
                  <a:pt x="884275" y="1033131"/>
                </a:cubicBezTo>
                <a:cubicBezTo>
                  <a:pt x="763773" y="1079206"/>
                  <a:pt x="503275" y="1038447"/>
                  <a:pt x="416442" y="1054396"/>
                </a:cubicBezTo>
                <a:cubicBezTo>
                  <a:pt x="329609" y="1070345"/>
                  <a:pt x="346444" y="1099584"/>
                  <a:pt x="363279" y="1128824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582093" y="2604977"/>
            <a:ext cx="1685261" cy="818707"/>
          </a:xfrm>
          <a:custGeom>
            <a:avLst/>
            <a:gdLst>
              <a:gd name="connsiteX0" fmla="*/ 1275907 w 1685261"/>
              <a:gd name="connsiteY0" fmla="*/ 148856 h 818707"/>
              <a:gd name="connsiteX1" fmla="*/ 1339702 w 1685261"/>
              <a:gd name="connsiteY1" fmla="*/ 53163 h 818707"/>
              <a:gd name="connsiteX2" fmla="*/ 1616149 w 1685261"/>
              <a:gd name="connsiteY2" fmla="*/ 42530 h 818707"/>
              <a:gd name="connsiteX3" fmla="*/ 1669312 w 1685261"/>
              <a:gd name="connsiteY3" fmla="*/ 308344 h 818707"/>
              <a:gd name="connsiteX4" fmla="*/ 1648047 w 1685261"/>
              <a:gd name="connsiteY4" fmla="*/ 446567 h 818707"/>
              <a:gd name="connsiteX5" fmla="*/ 1446028 w 1685261"/>
              <a:gd name="connsiteY5" fmla="*/ 446567 h 818707"/>
              <a:gd name="connsiteX6" fmla="*/ 797442 w 1685261"/>
              <a:gd name="connsiteY6" fmla="*/ 467832 h 818707"/>
              <a:gd name="connsiteX7" fmla="*/ 754912 w 1685261"/>
              <a:gd name="connsiteY7" fmla="*/ 765544 h 818707"/>
              <a:gd name="connsiteX8" fmla="*/ 425302 w 1685261"/>
              <a:gd name="connsiteY8" fmla="*/ 786809 h 818707"/>
              <a:gd name="connsiteX9" fmla="*/ 0 w 1685261"/>
              <a:gd name="connsiteY9" fmla="*/ 754911 h 818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5261" h="818707">
                <a:moveTo>
                  <a:pt x="1275907" y="148856"/>
                </a:moveTo>
                <a:cubicBezTo>
                  <a:pt x="1279451" y="109870"/>
                  <a:pt x="1282995" y="70884"/>
                  <a:pt x="1339702" y="53163"/>
                </a:cubicBezTo>
                <a:cubicBezTo>
                  <a:pt x="1396409" y="35442"/>
                  <a:pt x="1561214" y="0"/>
                  <a:pt x="1616149" y="42530"/>
                </a:cubicBezTo>
                <a:cubicBezTo>
                  <a:pt x="1671084" y="85060"/>
                  <a:pt x="1663996" y="241005"/>
                  <a:pt x="1669312" y="308344"/>
                </a:cubicBezTo>
                <a:cubicBezTo>
                  <a:pt x="1674628" y="375683"/>
                  <a:pt x="1685261" y="423530"/>
                  <a:pt x="1648047" y="446567"/>
                </a:cubicBezTo>
                <a:cubicBezTo>
                  <a:pt x="1610833" y="469604"/>
                  <a:pt x="1446028" y="446567"/>
                  <a:pt x="1446028" y="446567"/>
                </a:cubicBezTo>
                <a:cubicBezTo>
                  <a:pt x="1304261" y="450111"/>
                  <a:pt x="912628" y="414669"/>
                  <a:pt x="797442" y="467832"/>
                </a:cubicBezTo>
                <a:cubicBezTo>
                  <a:pt x="682256" y="520995"/>
                  <a:pt x="816935" y="712381"/>
                  <a:pt x="754912" y="765544"/>
                </a:cubicBezTo>
                <a:cubicBezTo>
                  <a:pt x="692889" y="818707"/>
                  <a:pt x="551121" y="788581"/>
                  <a:pt x="425302" y="786809"/>
                </a:cubicBezTo>
                <a:cubicBezTo>
                  <a:pt x="299483" y="785037"/>
                  <a:pt x="149741" y="769974"/>
                  <a:pt x="0" y="754911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6" idx="9"/>
          </p:cNvCxnSpPr>
          <p:nvPr/>
        </p:nvCxnSpPr>
        <p:spPr>
          <a:xfrm flipH="1">
            <a:off x="5286380" y="3359888"/>
            <a:ext cx="295713" cy="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5518298" y="2413591"/>
            <a:ext cx="1975883" cy="1917404"/>
          </a:xfrm>
          <a:custGeom>
            <a:avLst/>
            <a:gdLst>
              <a:gd name="connsiteX0" fmla="*/ 1169581 w 1975883"/>
              <a:gd name="connsiteY0" fmla="*/ 308344 h 1917404"/>
              <a:gd name="connsiteX1" fmla="*/ 1275907 w 1975883"/>
              <a:gd name="connsiteY1" fmla="*/ 106325 h 1917404"/>
              <a:gd name="connsiteX2" fmla="*/ 1860697 w 1975883"/>
              <a:gd name="connsiteY2" fmla="*/ 74428 h 1917404"/>
              <a:gd name="connsiteX3" fmla="*/ 1967023 w 1975883"/>
              <a:gd name="connsiteY3" fmla="*/ 552893 h 1917404"/>
              <a:gd name="connsiteX4" fmla="*/ 1828800 w 1975883"/>
              <a:gd name="connsiteY4" fmla="*/ 893135 h 1917404"/>
              <a:gd name="connsiteX5" fmla="*/ 1414130 w 1975883"/>
              <a:gd name="connsiteY5" fmla="*/ 1446028 h 1917404"/>
              <a:gd name="connsiteX6" fmla="*/ 978195 w 1975883"/>
              <a:gd name="connsiteY6" fmla="*/ 1488558 h 1917404"/>
              <a:gd name="connsiteX7" fmla="*/ 839972 w 1975883"/>
              <a:gd name="connsiteY7" fmla="*/ 1509823 h 1917404"/>
              <a:gd name="connsiteX8" fmla="*/ 808074 w 1975883"/>
              <a:gd name="connsiteY8" fmla="*/ 1860697 h 1917404"/>
              <a:gd name="connsiteX9" fmla="*/ 435935 w 1975883"/>
              <a:gd name="connsiteY9" fmla="*/ 1850065 h 1917404"/>
              <a:gd name="connsiteX10" fmla="*/ 0 w 1975883"/>
              <a:gd name="connsiteY10" fmla="*/ 1796902 h 191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75883" h="1917404">
                <a:moveTo>
                  <a:pt x="1169581" y="308344"/>
                </a:moveTo>
                <a:cubicBezTo>
                  <a:pt x="1165151" y="226827"/>
                  <a:pt x="1160721" y="145311"/>
                  <a:pt x="1275907" y="106325"/>
                </a:cubicBezTo>
                <a:cubicBezTo>
                  <a:pt x="1391093" y="67339"/>
                  <a:pt x="1745511" y="0"/>
                  <a:pt x="1860697" y="74428"/>
                </a:cubicBezTo>
                <a:cubicBezTo>
                  <a:pt x="1975883" y="148856"/>
                  <a:pt x="1972339" y="416442"/>
                  <a:pt x="1967023" y="552893"/>
                </a:cubicBezTo>
                <a:cubicBezTo>
                  <a:pt x="1961707" y="689344"/>
                  <a:pt x="1920949" y="744279"/>
                  <a:pt x="1828800" y="893135"/>
                </a:cubicBezTo>
                <a:cubicBezTo>
                  <a:pt x="1736651" y="1041991"/>
                  <a:pt x="1555898" y="1346791"/>
                  <a:pt x="1414130" y="1446028"/>
                </a:cubicBezTo>
                <a:cubicBezTo>
                  <a:pt x="1272363" y="1545265"/>
                  <a:pt x="1073888" y="1477926"/>
                  <a:pt x="978195" y="1488558"/>
                </a:cubicBezTo>
                <a:cubicBezTo>
                  <a:pt x="882502" y="1499191"/>
                  <a:pt x="868326" y="1447800"/>
                  <a:pt x="839972" y="1509823"/>
                </a:cubicBezTo>
                <a:cubicBezTo>
                  <a:pt x="811619" y="1571846"/>
                  <a:pt x="875413" y="1803990"/>
                  <a:pt x="808074" y="1860697"/>
                </a:cubicBezTo>
                <a:cubicBezTo>
                  <a:pt x="740735" y="1917404"/>
                  <a:pt x="570614" y="1860697"/>
                  <a:pt x="435935" y="1850065"/>
                </a:cubicBezTo>
                <a:cubicBezTo>
                  <a:pt x="301256" y="1839433"/>
                  <a:pt x="150628" y="1818167"/>
                  <a:pt x="0" y="1796902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3" idx="10"/>
          </p:cNvCxnSpPr>
          <p:nvPr/>
        </p:nvCxnSpPr>
        <p:spPr>
          <a:xfrm flipH="1">
            <a:off x="5286381" y="4210493"/>
            <a:ext cx="231917" cy="11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6" y="3000378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400" b="1" dirty="0" smtClean="0">
                <a:solidFill>
                  <a:srgbClr val="C00000"/>
                </a:solidFill>
                <a:sym typeface="Wingdings" pitchFamily="2" charset="2"/>
              </a:rPr>
              <a:t>True</a:t>
            </a:r>
            <a:endParaRPr lang="en-US" sz="1400" b="1" dirty="0" smtClean="0">
              <a:solidFill>
                <a:srgbClr val="C00000"/>
              </a:solidFill>
              <a:sym typeface="Wingdings" pitchFamily="2" charset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00826" y="2500312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400" b="1" dirty="0" smtClean="0">
                <a:solidFill>
                  <a:srgbClr val="C00000"/>
                </a:solidFill>
                <a:sym typeface="Wingdings" pitchFamily="2" charset="2"/>
              </a:rPr>
              <a:t>False</a:t>
            </a:r>
            <a:endParaRPr lang="en-US" sz="1400" b="1" dirty="0" smtClean="0">
              <a:solidFill>
                <a:srgbClr val="C0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17" grpId="0" animBg="1"/>
      <p:bldP spid="33" grpId="0" animBg="1"/>
      <p:bldP spid="36" grpId="0" animBg="1"/>
      <p:bldP spid="43" grpId="0" animBg="1"/>
      <p:bldP spid="46" grpId="0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357554" y="2214560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1799" y="3071816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221456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6044" y="310595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6144" y="2357436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 smtClean="0">
                <a:solidFill>
                  <a:srgbClr val="0070C0"/>
                </a:solidFill>
                <a:cs typeface="Georgia"/>
              </a:rPr>
              <a:t>Type Promotion</a:t>
            </a: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26144" y="3286130"/>
            <a:ext cx="500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 smtClean="0">
                <a:solidFill>
                  <a:srgbClr val="92D050"/>
                </a:solidFill>
                <a:latin typeface="+mj-lt"/>
                <a:cs typeface="Georgia"/>
              </a:rPr>
              <a:t>Decision Control Statement</a:t>
            </a:r>
            <a:endParaRPr lang="en-US" sz="2000" b="1" dirty="0" smtClean="0">
              <a:solidFill>
                <a:srgbClr val="92D050"/>
              </a:solidFill>
              <a:latin typeface="+mj-lt"/>
              <a:cs typeface="Georgi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f….else if….else Statements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Modify the previous program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using “if…..else if…….else”.</a:t>
            </a: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Assume that the </a:t>
            </a:r>
            <a:r>
              <a:rPr lang="en-US" b="1" dirty="0" smtClean="0">
                <a:sym typeface="Wingdings" pitchFamily="2" charset="2"/>
              </a:rPr>
              <a:t>user will input 0.</a:t>
            </a:r>
            <a:endParaRPr lang="en-US" b="1" dirty="0" smtClean="0"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	</a:t>
            </a: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57290" y="2214560"/>
            <a:ext cx="2786082" cy="2786082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8596" y="2214560"/>
            <a:ext cx="43577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stdio.h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&gt;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conio.h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&gt;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int a;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float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b,c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(“Enter a no : “);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scanf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(“%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d”,&amp;a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endParaRPr lang="en-US" sz="1600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86380" y="1643056"/>
            <a:ext cx="3286148" cy="3357586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57686" y="1643056"/>
            <a:ext cx="41434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if(a&gt;0)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{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     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(“Number is positive”);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}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else if(a&lt;0)</a:t>
            </a:r>
            <a:endParaRPr lang="en-US" sz="1500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{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     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(“Number is negative”);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else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 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(“Number is zero”);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dirty="0" err="1" smtClean="0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();</a:t>
            </a:r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r>
              <a:rPr lang="en-US" sz="1500" dirty="0" smtClean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500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7158" y="1857370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dirty="0" smtClean="0">
                <a:sym typeface="Wingdings" pitchFamily="2" charset="2"/>
              </a:rPr>
              <a:t>Solution :</a:t>
            </a:r>
            <a:endParaRPr lang="en-US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 animBg="1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f….else if….else Statements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Points to Remember About “if…else if…..else”:</a:t>
            </a: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1.   We can have </a:t>
            </a:r>
            <a:r>
              <a:rPr lang="en-US" b="1" dirty="0" smtClean="0">
                <a:sym typeface="Wingdings" pitchFamily="2" charset="2"/>
              </a:rPr>
              <a:t>multiple “else if”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with one if but we can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use only</a:t>
            </a: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       one “else”.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2.   All </a:t>
            </a:r>
            <a:r>
              <a:rPr lang="en-US" b="1" dirty="0" smtClean="0">
                <a:sym typeface="Wingdings" pitchFamily="2" charset="2"/>
              </a:rPr>
              <a:t>three of them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must be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continuous.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AutoNum type="arabicPeriod" startAt="2"/>
            </a:pP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AutoNum type="arabicPeriod" startAt="2"/>
            </a:pP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f….else if….else Statements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3.   </a:t>
            </a:r>
            <a:r>
              <a:rPr lang="en-US" b="1" dirty="0" smtClean="0">
                <a:sym typeface="Wingdings" pitchFamily="2" charset="2"/>
              </a:rPr>
              <a:t>“else if”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always requires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“TEST CONDITION”.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4.   It is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NOT AT ALL COMPULSORY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that we end else if sequence with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     else.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We also can have an else if at the end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but in that case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    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condition must be given.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	</a:t>
            </a: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AutoNum type="arabicPeriod" startAt="2"/>
            </a:pP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AutoNum type="arabicPeriod" startAt="2"/>
            </a:pP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Question</a:t>
            </a:r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WAP to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accept an integer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from the user and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check whether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it is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ym typeface="Wingdings" pitchFamily="2" charset="2"/>
              </a:rPr>
              <a:t>EVEN or ODD.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Make sure that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if 0 is entered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then your code should display </a:t>
            </a:r>
            <a:r>
              <a:rPr lang="en-US" b="1" dirty="0" smtClean="0">
                <a:sym typeface="Wingdings" pitchFamily="2" charset="2"/>
              </a:rPr>
              <a:t>EVEN NO.</a:t>
            </a:r>
            <a:endParaRPr lang="en-US" b="1" dirty="0" smtClean="0"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17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=""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=""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=""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=""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=""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=""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=""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=""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=""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=""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=""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=""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=""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=""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=""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=""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=""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=""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=""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=""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=""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=""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Type Promotion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What is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Type Promotion ?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714500" lvl="3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714500" lvl="3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In C language whenever we perform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arithmetic operations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on variable les of </a:t>
            </a:r>
          </a:p>
          <a:p>
            <a:pPr marL="1714500" lvl="3" indent="-342900"/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2 different data types,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then before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performing that operation,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the compiler</a:t>
            </a:r>
          </a:p>
          <a:p>
            <a:pPr marL="1714500" lvl="3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automatically  upgrades the variable of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lower type or smaller type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to the data</a:t>
            </a:r>
          </a:p>
          <a:p>
            <a:pPr marL="1714500" lvl="3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type of </a:t>
            </a:r>
            <a:r>
              <a:rPr lang="en-US" b="1" dirty="0" smtClean="0">
                <a:sym typeface="Wingdings" pitchFamily="2" charset="2"/>
              </a:rPr>
              <a:t>corresponding higher operand.</a:t>
            </a: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Type Promotion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For example :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	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	If we add an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int to a float,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then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before adding these two,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the compiler will 	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upgrade the int variable to float value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and then </a:t>
            </a:r>
            <a:r>
              <a:rPr lang="en-US" b="1" dirty="0" smtClean="0">
                <a:sym typeface="Wingdings" pitchFamily="2" charset="2"/>
              </a:rPr>
              <a:t>perform the addition. 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	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	After the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operation is over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, the compiler will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automatically convert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the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	int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variable back to its original type.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	This behavior is called </a:t>
            </a:r>
            <a:r>
              <a:rPr lang="en-US" b="1" dirty="0" smtClean="0">
                <a:sym typeface="Wingdings" pitchFamily="2" charset="2"/>
              </a:rPr>
              <a:t>TYPE PROMOTION.</a:t>
            </a: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Type Promotion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1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Guess the Output ?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7290" y="1785932"/>
            <a:ext cx="3357586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8596" y="1746964"/>
            <a:ext cx="43577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stdio.h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&gt;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conio.h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&gt;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int a;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float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b,c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();	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a=300*300/300;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b=300*300/300.0;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c=300*300.0/300;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(“a=%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d,b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=%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f,c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=%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f”,a,b,c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marL="1257300" lvl="2" indent="-342900"/>
            <a:endParaRPr lang="en-US" sz="1600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6182" y="1714494"/>
            <a:ext cx="53578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   Output : 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a=?,b=?,c=300.000000</a:t>
            </a:r>
          </a:p>
          <a:p>
            <a:pPr marL="1257300" lvl="2" indent="-342900"/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  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Because </a:t>
            </a:r>
            <a:r>
              <a:rPr lang="en-US" b="1" dirty="0" smtClean="0">
                <a:sym typeface="Wingdings" pitchFamily="2" charset="2"/>
              </a:rPr>
              <a:t>300*300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will become </a:t>
            </a:r>
            <a:r>
              <a:rPr lang="en-US" b="1" dirty="0" smtClean="0">
                <a:sym typeface="Wingdings" pitchFamily="2" charset="2"/>
              </a:rPr>
              <a:t>90000</a:t>
            </a:r>
          </a:p>
          <a:p>
            <a:pPr marL="1257300" lvl="2" indent="-342900"/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  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this is integer value and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in Turbo compiler 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 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range of int data type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is </a:t>
            </a:r>
            <a:r>
              <a:rPr lang="en-US" b="1" dirty="0" smtClean="0"/>
              <a:t>–32768 to 32767 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</a:rPr>
              <a:t>   </a:t>
            </a:r>
            <a:r>
              <a:rPr lang="en-US" b="1" dirty="0" smtClean="0">
                <a:solidFill>
                  <a:srgbClr val="FFFF00"/>
                </a:solidFill>
              </a:rPr>
              <a:t>so 90000 is out of range, 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</a:rPr>
              <a:t>   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</a:rPr>
              <a:t>   </a:t>
            </a:r>
            <a:r>
              <a:rPr lang="en-US" b="1" dirty="0" smtClean="0">
                <a:solidFill>
                  <a:srgbClr val="0000CC"/>
                </a:solidFill>
              </a:rPr>
              <a:t>Therefore a and b are becoming absurd.  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Type Promotion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1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Solution :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7290" y="1785932"/>
            <a:ext cx="3500462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8596" y="1746964"/>
            <a:ext cx="43577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stdio.h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&gt;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conio.h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&gt;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int a;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float 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b,c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();	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a=300*(300/300);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b=300*(300/300.0);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c=300*300.0/300;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(“a=%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d,b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=%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f,c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=%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f”,a,b,c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 smtClean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marL="1257300" lvl="2" indent="-342900"/>
            <a:endParaRPr lang="en-US" sz="1600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86182" y="1714494"/>
            <a:ext cx="5357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   		             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Output :  </a:t>
            </a:r>
          </a:p>
          <a:p>
            <a:pPr marL="1257300" lvl="2" indent="-342900"/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a=300,b=300.000000,c=300.000000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Question 1.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A company provides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10% of the basic salary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TA (Touring Allowance)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and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20% of</a:t>
            </a: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the basic salary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as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HRA (House Rent Allowance).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WAP to </a:t>
            </a:r>
            <a:r>
              <a:rPr lang="en-US" b="1" dirty="0" smtClean="0">
                <a:sym typeface="Wingdings" pitchFamily="2" charset="2"/>
              </a:rPr>
              <a:t>ask the user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to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input his basic salary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and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calculate his total salary.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Assume that the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basic salary is unsigned int.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Means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basic salary will not be more</a:t>
            </a: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than 65535</a:t>
            </a: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Sample Output :</a:t>
            </a: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714500" lvl="3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Enter your basic salary : 3000</a:t>
            </a:r>
          </a:p>
          <a:p>
            <a:pPr marL="1714500" lvl="3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Your total salary is 3900</a:t>
            </a:r>
          </a:p>
          <a:p>
            <a:pPr marL="1714500" lvl="3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714500" lvl="3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Sample Output :</a:t>
            </a:r>
          </a:p>
          <a:p>
            <a:pPr marL="1257300" lvl="2" indent="-342900"/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714500" lvl="3" indent="-342900"/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Enter your basic salary : 5000</a:t>
            </a:r>
          </a:p>
          <a:p>
            <a:pPr marL="1714500" lvl="3" indent="-342900"/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Your total salary is 6500</a:t>
            </a:r>
          </a:p>
          <a:p>
            <a:pPr marL="1714500" lvl="3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Question 2.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WAP to </a:t>
            </a:r>
            <a:r>
              <a:rPr lang="en-US" b="1" dirty="0" smtClean="0">
                <a:sym typeface="Wingdings" pitchFamily="2" charset="2"/>
              </a:rPr>
              <a:t>ask the user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to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input principal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,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rate and time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and calculate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SIMPLE INTEREST.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Assume that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p, r and t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will be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unsigned int.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Question 3.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WAP to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accept a temperature in Fahrenheit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from the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user and calculate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and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print it in </a:t>
            </a:r>
            <a:r>
              <a:rPr lang="en-US" b="1" dirty="0" smtClean="0">
                <a:sym typeface="Wingdings" pitchFamily="2" charset="2"/>
              </a:rPr>
              <a:t>Celsius,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Assume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Fahrenheit to be int.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Formula :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ym typeface="Wingdings" pitchFamily="2" charset="2"/>
              </a:rPr>
              <a:t>c</a:t>
            </a:r>
            <a:r>
              <a:rPr lang="en-US" b="1" dirty="0" smtClean="0">
                <a:sym typeface="Wingdings" pitchFamily="2" charset="2"/>
              </a:rPr>
              <a:t>=(f-32)*5/9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38677</TotalTime>
  <Words>447</Words>
  <Application>Microsoft Office PowerPoint</Application>
  <PresentationFormat>On-screen Show (16:9)</PresentationFormat>
  <Paragraphs>472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Contents Slide Master</vt:lpstr>
      <vt:lpstr>Section Break Slide Master</vt:lpstr>
      <vt:lpstr>Office Theme</vt:lpstr>
      <vt:lpstr>Slide 1</vt:lpstr>
      <vt:lpstr>Today’s Agenda</vt:lpstr>
      <vt:lpstr>Type Promotion</vt:lpstr>
      <vt:lpstr>Type Promotion</vt:lpstr>
      <vt:lpstr>Type Promotion</vt:lpstr>
      <vt:lpstr>Type Promotion</vt:lpstr>
      <vt:lpstr>Exercise</vt:lpstr>
      <vt:lpstr>Exercise</vt:lpstr>
      <vt:lpstr>Exercise</vt:lpstr>
      <vt:lpstr>Exercise</vt:lpstr>
      <vt:lpstr>Decision Control Statements</vt:lpstr>
      <vt:lpstr>Decision Control Statements</vt:lpstr>
      <vt:lpstr>if Statements</vt:lpstr>
      <vt:lpstr>if Statements</vt:lpstr>
      <vt:lpstr>if….else Statements</vt:lpstr>
      <vt:lpstr>if….else Statements</vt:lpstr>
      <vt:lpstr>if….else Statements</vt:lpstr>
      <vt:lpstr>if….else Statements</vt:lpstr>
      <vt:lpstr>if….else if….else Statements</vt:lpstr>
      <vt:lpstr>if….else if….else Statements</vt:lpstr>
      <vt:lpstr>if….else if….else Statements</vt:lpstr>
      <vt:lpstr>if….else if….else Statements</vt:lpstr>
      <vt:lpstr>Exercise</vt:lpstr>
      <vt:lpstr>End of Lecture 17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AFROZ</cp:lastModifiedBy>
  <cp:revision>1384</cp:revision>
  <dcterms:created xsi:type="dcterms:W3CDTF">2016-12-05T23:26:54Z</dcterms:created>
  <dcterms:modified xsi:type="dcterms:W3CDTF">2021-01-31T07:24:52Z</dcterms:modified>
</cp:coreProperties>
</file>