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9"/>
  </p:notesMasterIdLst>
  <p:sldIdLst>
    <p:sldId id="354" r:id="rId4"/>
    <p:sldId id="324" r:id="rId5"/>
    <p:sldId id="520" r:id="rId6"/>
    <p:sldId id="445" r:id="rId7"/>
    <p:sldId id="523" r:id="rId8"/>
    <p:sldId id="499" r:id="rId9"/>
    <p:sldId id="506" r:id="rId10"/>
    <p:sldId id="517" r:id="rId11"/>
    <p:sldId id="516" r:id="rId12"/>
    <p:sldId id="507" r:id="rId13"/>
    <p:sldId id="508" r:id="rId14"/>
    <p:sldId id="509" r:id="rId15"/>
    <p:sldId id="518" r:id="rId16"/>
    <p:sldId id="510" r:id="rId17"/>
    <p:sldId id="353"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FF"/>
    <a:srgbClr val="F2A40D"/>
    <a:srgbClr val="08E64D"/>
    <a:srgbClr val="058D2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624" autoAdjust="0"/>
  </p:normalViewPr>
  <p:slideViewPr>
    <p:cSldViewPr>
      <p:cViewPr varScale="1">
        <p:scale>
          <a:sx n="58" d="100"/>
          <a:sy n="58" d="100"/>
        </p:scale>
        <p:origin x="72" y="60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52FEF-51A3-4D97-9E4A-7A47150B8D7D}" type="datetimeFigureOut">
              <a:rPr lang="en-US" smtClean="0"/>
              <a:t>09-Apr-21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4ECFC-15D0-4598-BA9B-21FCB786F7CE}" type="slidenum">
              <a:rPr lang="en-US" smtClean="0"/>
              <a:t>‹#›</a:t>
            </a:fld>
            <a:endParaRPr lang="en-US"/>
          </a:p>
        </p:txBody>
      </p:sp>
    </p:spTree>
    <p:extLst>
      <p:ext uri="{BB962C8B-B14F-4D97-AF65-F5344CB8AC3E}">
        <p14:creationId xmlns:p14="http://schemas.microsoft.com/office/powerpoint/2010/main" val="261432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14ECFC-15D0-4598-BA9B-21FCB786F7CE}" type="slidenum">
              <a:rPr lang="en-US" smtClean="0"/>
              <a:t>11</a:t>
            </a:fld>
            <a:endParaRPr lang="en-US"/>
          </a:p>
        </p:txBody>
      </p:sp>
    </p:spTree>
    <p:extLst>
      <p:ext uri="{BB962C8B-B14F-4D97-AF65-F5344CB8AC3E}">
        <p14:creationId xmlns:p14="http://schemas.microsoft.com/office/powerpoint/2010/main" val="1439392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09-Apr-21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09-Apr-21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09-Apr-21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09-Apr-21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09-Apr-21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09-Apr-21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09-Apr-21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hyperlink" Target="mailto:scalive4u@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pic>
        <p:nvPicPr>
          <p:cNvPr id="31" name="Picture 30" descr="cccccccccccccccccccccccc.png"/>
          <p:cNvPicPr>
            <a:picLocks noChangeAspect="1"/>
          </p:cNvPicPr>
          <p:nvPr/>
        </p:nvPicPr>
        <p:blipFill>
          <a:blip r:embed="rId2" cstate="print"/>
          <a:stretch>
            <a:fillRect/>
          </a:stretch>
        </p:blipFill>
        <p:spPr>
          <a:xfrm>
            <a:off x="3428992" y="0"/>
            <a:ext cx="2510595" cy="2786082"/>
          </a:xfrm>
          <a:prstGeom prst="rect">
            <a:avLst/>
          </a:prstGeom>
        </p:spPr>
      </p:pic>
      <p:sp>
        <p:nvSpPr>
          <p:cNvPr id="33" name="Rectangle 32"/>
          <p:cNvSpPr/>
          <p:nvPr/>
        </p:nvSpPr>
        <p:spPr>
          <a:xfrm>
            <a:off x="2143108" y="2857502"/>
            <a:ext cx="5072098" cy="1754326"/>
          </a:xfrm>
          <a:prstGeom prst="rect">
            <a:avLst/>
          </a:prstGeom>
          <a:noFill/>
        </p:spPr>
        <p:txBody>
          <a:bodyPr wrap="squar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 Language</a:t>
            </a: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19</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23940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77121" y="1000114"/>
            <a:ext cx="8989758"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226748" y="915566"/>
            <a:ext cx="8377700" cy="4108817"/>
          </a:xfrm>
          <a:prstGeom prst="rect">
            <a:avLst/>
          </a:prstGeom>
          <a:noFill/>
        </p:spPr>
        <p:txBody>
          <a:bodyPr wrap="square" numCol="2" rtlCol="0">
            <a:spAutoFit/>
          </a:bodyPr>
          <a:lstStyle/>
          <a:p>
            <a:pPr marL="342900" indent="-342900"/>
            <a:r>
              <a:rPr lang="en-US" sz="1600" dirty="0">
                <a:solidFill>
                  <a:schemeClr val="bg1"/>
                </a:solidFill>
                <a:sym typeface="Wingdings" pitchFamily="2" charset="2"/>
              </a:rPr>
              <a:t>void main()</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p, c, m;</a:t>
            </a:r>
          </a:p>
          <a:p>
            <a:pPr marL="342900" indent="-342900"/>
            <a:r>
              <a:rPr lang="en-US" sz="1600" dirty="0">
                <a:solidFill>
                  <a:schemeClr val="bg1"/>
                </a:solidFill>
                <a:sym typeface="Wingdings" pitchFamily="2" charset="2"/>
              </a:rPr>
              <a:t>    </a:t>
            </a:r>
            <a:r>
              <a:rPr lang="en-US" sz="1600" dirty="0" err="1">
                <a:solidFill>
                  <a:schemeClr val="bg1"/>
                </a:solidFill>
                <a:sym typeface="Wingdings" pitchFamily="2" charset="2"/>
              </a:rPr>
              <a:t>clrscr</a:t>
            </a:r>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printf("Enter marks of p, c, m:");</a:t>
            </a:r>
          </a:p>
          <a:p>
            <a:pPr marL="342900" indent="-342900"/>
            <a:r>
              <a:rPr lang="en-US" sz="1600" dirty="0">
                <a:solidFill>
                  <a:schemeClr val="bg1"/>
                </a:solidFill>
                <a:sym typeface="Wingdings" pitchFamily="2" charset="2"/>
              </a:rPr>
              <a:t>    scanf("%d %d %d", &amp;p, &amp;c, &amp;m);</a:t>
            </a:r>
          </a:p>
          <a:p>
            <a:pPr marL="342900" indent="-342900"/>
            <a:r>
              <a:rPr lang="en-US" sz="1600" dirty="0">
                <a:solidFill>
                  <a:schemeClr val="bg1"/>
                </a:solidFill>
                <a:sym typeface="Wingdings" pitchFamily="2" charset="2"/>
              </a:rPr>
              <a:t>    if(p &gt;= 50)</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if(c &gt;= 55)</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if(m &gt;= 60)</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if(p + c + m &gt;= 220)</a:t>
            </a:r>
          </a:p>
          <a:p>
            <a:pPr marL="342900" indent="-342900"/>
            <a:r>
              <a:rPr lang="en-US" sz="1600" dirty="0">
                <a:solidFill>
                  <a:schemeClr val="bg1"/>
                </a:solidFill>
                <a:sym typeface="Wingdings" pitchFamily="2" charset="2"/>
              </a:rPr>
              <a:t>                    printf("Admission Given");</a:t>
            </a:r>
          </a:p>
          <a:p>
            <a:pPr marL="342900" indent="-342900"/>
            <a:r>
              <a:rPr lang="en-US" sz="1600" dirty="0">
                <a:solidFill>
                  <a:schemeClr val="bg1"/>
                </a:solidFill>
                <a:sym typeface="Wingdings" pitchFamily="2" charset="2"/>
              </a:rPr>
              <a:t>                else if(p + m &gt;= 130)</a:t>
            </a:r>
          </a:p>
          <a:p>
            <a:pPr marL="342900" indent="-342900"/>
            <a:r>
              <a:rPr lang="en-US" sz="1600" dirty="0">
                <a:solidFill>
                  <a:schemeClr val="bg1"/>
                </a:solidFill>
                <a:sym typeface="Wingdings" pitchFamily="2" charset="2"/>
              </a:rPr>
              <a:t>                    printf("Admission Given");</a:t>
            </a:r>
          </a:p>
          <a:p>
            <a:pPr marL="342900" indent="-342900"/>
            <a:r>
              <a:rPr lang="en-US" sz="1600" dirty="0">
                <a:solidFill>
                  <a:schemeClr val="bg1"/>
                </a:solidFill>
                <a:sym typeface="Wingdings" pitchFamily="2" charset="2"/>
              </a:rPr>
              <a:t>                else</a:t>
            </a:r>
          </a:p>
          <a:p>
            <a:pPr marL="342900" indent="-342900"/>
            <a:r>
              <a:rPr lang="en-US" sz="1600" dirty="0">
                <a:solidFill>
                  <a:schemeClr val="bg1"/>
                </a:solidFill>
                <a:sym typeface="Wingdings" pitchFamily="2" charset="2"/>
              </a:rPr>
              <a:t>                    printf("Admission not Given");</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else</a:t>
            </a:r>
          </a:p>
          <a:p>
            <a:pPr marL="342900" indent="-342900"/>
            <a:r>
              <a:rPr lang="en-US" sz="1600" dirty="0">
                <a:solidFill>
                  <a:schemeClr val="bg1"/>
                </a:solidFill>
                <a:sym typeface="Wingdings" pitchFamily="2" charset="2"/>
              </a:rPr>
              <a:t>                printf("Admission not Given");</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else</a:t>
            </a:r>
          </a:p>
          <a:p>
            <a:pPr marL="342900" indent="-342900"/>
            <a:r>
              <a:rPr lang="en-US" sz="1600" dirty="0">
                <a:solidFill>
                  <a:schemeClr val="bg1"/>
                </a:solidFill>
                <a:sym typeface="Wingdings" pitchFamily="2" charset="2"/>
              </a:rPr>
              <a:t>            printf("Admission not Given");</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else</a:t>
            </a:r>
          </a:p>
          <a:p>
            <a:pPr marL="342900" indent="-342900"/>
            <a:r>
              <a:rPr lang="en-US" sz="1600" dirty="0">
                <a:solidFill>
                  <a:schemeClr val="bg1"/>
                </a:solidFill>
                <a:sym typeface="Wingdings" pitchFamily="2" charset="2"/>
              </a:rPr>
              <a:t>        printf("Admission not Given");</a:t>
            </a:r>
          </a:p>
          <a:p>
            <a:pPr marL="342900" indent="-342900"/>
            <a:r>
              <a:rPr lang="en-US" sz="1600" dirty="0">
                <a:solidFill>
                  <a:schemeClr val="bg1"/>
                </a:solidFill>
                <a:sym typeface="Wingdings" pitchFamily="2" charset="2"/>
              </a:rPr>
              <a:t>    </a:t>
            </a:r>
            <a:r>
              <a:rPr lang="en-US" sz="1600" dirty="0" err="1">
                <a:solidFill>
                  <a:schemeClr val="bg1"/>
                </a:solidFill>
                <a:sym typeface="Wingdings" pitchFamily="2" charset="2"/>
              </a:rPr>
              <a:t>getch</a:t>
            </a:r>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a:t>
            </a:r>
            <a:endParaRPr lang="en-US" sz="1600" b="1" dirty="0">
              <a:solidFill>
                <a:srgbClr val="0000CC"/>
              </a:solidFill>
              <a:sym typeface="Wingdings" pitchFamily="2" charset="2"/>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solidFill>
                <a:srgbClr val="FFFF00"/>
              </a:solidFill>
            </a:endParaRPr>
          </a:p>
          <a:p>
            <a:pPr algn="ctr"/>
            <a:endParaRPr lang="en-US" sz="2400" b="1" dirty="0">
              <a:solidFill>
                <a:srgbClr val="FFFF00"/>
              </a:solidFill>
            </a:endParaRPr>
          </a:p>
          <a:p>
            <a:pPr algn="ctr"/>
            <a:r>
              <a:rPr lang="en-US" sz="2400" b="1" dirty="0">
                <a:solidFill>
                  <a:srgbClr val="FFFF00"/>
                </a:solidFill>
              </a:rPr>
              <a:t>Previous program using logical operator</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181956"/>
            <a:ext cx="7429552" cy="363684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42844" y="1264568"/>
            <a:ext cx="4429156" cy="3539430"/>
          </a:xfrm>
          <a:prstGeom prst="rect">
            <a:avLst/>
          </a:prstGeom>
          <a:noFill/>
        </p:spPr>
        <p:txBody>
          <a:bodyPr wrap="square" rtlCol="0">
            <a:spAutoFit/>
          </a:bodyPr>
          <a:lstStyle/>
          <a:p>
            <a:pPr marL="1257300" lvl="2" indent="-342900"/>
            <a:r>
              <a:rPr lang="en-US" sz="1600" dirty="0">
                <a:solidFill>
                  <a:schemeClr val="bg1"/>
                </a:solidFill>
                <a:sym typeface="Wingdings" pitchFamily="2" charset="2"/>
              </a:rPr>
              <a:t>void main()</a:t>
            </a:r>
          </a:p>
          <a:p>
            <a:pPr marL="1257300" lvl="2" indent="-342900"/>
            <a:r>
              <a:rPr lang="en-US" sz="1600" dirty="0">
                <a:solidFill>
                  <a:schemeClr val="bg1"/>
                </a:solidFill>
                <a:sym typeface="Wingdings" pitchFamily="2" charset="2"/>
              </a:rPr>
              <a:t>{</a:t>
            </a:r>
          </a:p>
          <a:p>
            <a:pPr marL="1257300" lvl="2" indent="-342900"/>
            <a:r>
              <a:rPr lang="en-US" sz="1600" dirty="0">
                <a:solidFill>
                  <a:schemeClr val="bg1"/>
                </a:solidFill>
                <a:sym typeface="Wingdings" pitchFamily="2" charset="2"/>
              </a:rPr>
              <a:t>    int p, c, m;</a:t>
            </a:r>
          </a:p>
          <a:p>
            <a:pPr marL="1257300" lvl="2" indent="-342900"/>
            <a:r>
              <a:rPr lang="en-US" sz="1600" dirty="0">
                <a:solidFill>
                  <a:schemeClr val="bg1"/>
                </a:solidFill>
                <a:sym typeface="Wingdings" pitchFamily="2" charset="2"/>
              </a:rPr>
              <a:t>    </a:t>
            </a:r>
            <a:r>
              <a:rPr lang="en-US" sz="1600" dirty="0" err="1">
                <a:solidFill>
                  <a:schemeClr val="bg1"/>
                </a:solidFill>
                <a:sym typeface="Wingdings" pitchFamily="2" charset="2"/>
              </a:rPr>
              <a:t>clrscr</a:t>
            </a:r>
            <a:r>
              <a:rPr lang="en-US" sz="1600" dirty="0">
                <a:solidFill>
                  <a:schemeClr val="bg1"/>
                </a:solidFill>
                <a:sym typeface="Wingdings" pitchFamily="2" charset="2"/>
              </a:rPr>
              <a:t>();</a:t>
            </a:r>
          </a:p>
          <a:p>
            <a:pPr marL="1257300" lvl="2" indent="-342900"/>
            <a:r>
              <a:rPr lang="en-US" sz="1600" dirty="0">
                <a:solidFill>
                  <a:schemeClr val="bg1"/>
                </a:solidFill>
                <a:sym typeface="Wingdings" pitchFamily="2" charset="2"/>
              </a:rPr>
              <a:t>    printf("Enter 3 int:");</a:t>
            </a:r>
          </a:p>
          <a:p>
            <a:pPr marL="1257300" lvl="2" indent="-342900"/>
            <a:r>
              <a:rPr lang="en-US" sz="1600" dirty="0">
                <a:solidFill>
                  <a:schemeClr val="bg1"/>
                </a:solidFill>
                <a:sym typeface="Wingdings" pitchFamily="2" charset="2"/>
              </a:rPr>
              <a:t>    scanf("%d %d %d", &amp;p, &amp;c, &amp;m);</a:t>
            </a:r>
          </a:p>
          <a:p>
            <a:pPr marL="1257300" lvl="2" indent="-342900"/>
            <a:r>
              <a:rPr lang="en-US" sz="1600" dirty="0">
                <a:solidFill>
                  <a:schemeClr val="bg1"/>
                </a:solidFill>
                <a:sym typeface="Wingdings" pitchFamily="2" charset="2"/>
              </a:rPr>
              <a:t>    if((p &gt;= 50 &amp;&amp; c &gt;= 55 &amp;&amp; m &gt;= 60) &amp;&amp; (p + c + m &gt;= 220 || p + m &gt;= 130))</a:t>
            </a:r>
          </a:p>
          <a:p>
            <a:pPr marL="1257300" lvl="2" indent="-342900"/>
            <a:r>
              <a:rPr lang="en-US" sz="1600" dirty="0">
                <a:solidFill>
                  <a:schemeClr val="bg1"/>
                </a:solidFill>
                <a:sym typeface="Wingdings" pitchFamily="2" charset="2"/>
              </a:rPr>
              <a:t>        printf("Admission Given");</a:t>
            </a:r>
          </a:p>
          <a:p>
            <a:pPr marL="1257300" lvl="2" indent="-342900"/>
            <a:r>
              <a:rPr lang="en-US" sz="1600" dirty="0">
                <a:solidFill>
                  <a:schemeClr val="bg1"/>
                </a:solidFill>
                <a:sym typeface="Wingdings" pitchFamily="2" charset="2"/>
              </a:rPr>
              <a:t>    else</a:t>
            </a:r>
          </a:p>
          <a:p>
            <a:pPr marL="1257300" lvl="2" indent="-342900"/>
            <a:r>
              <a:rPr lang="en-US" sz="1600" dirty="0">
                <a:solidFill>
                  <a:schemeClr val="bg1"/>
                </a:solidFill>
                <a:sym typeface="Wingdings" pitchFamily="2" charset="2"/>
              </a:rPr>
              <a:t>        printf("Admission not Given");</a:t>
            </a:r>
          </a:p>
          <a:p>
            <a:pPr marL="1257300" lvl="2" indent="-342900"/>
            <a:r>
              <a:rPr lang="en-US" sz="1600" dirty="0">
                <a:solidFill>
                  <a:schemeClr val="bg1"/>
                </a:solidFill>
                <a:sym typeface="Wingdings" pitchFamily="2" charset="2"/>
              </a:rPr>
              <a:t>    </a:t>
            </a:r>
            <a:r>
              <a:rPr lang="en-US" sz="1600" dirty="0" err="1">
                <a:solidFill>
                  <a:schemeClr val="bg1"/>
                </a:solidFill>
                <a:sym typeface="Wingdings" pitchFamily="2" charset="2"/>
              </a:rPr>
              <a:t>gethc</a:t>
            </a:r>
            <a:r>
              <a:rPr lang="en-US" sz="1600" dirty="0">
                <a:solidFill>
                  <a:schemeClr val="bg1"/>
                </a:solidFill>
                <a:sym typeface="Wingdings" pitchFamily="2" charset="2"/>
              </a:rPr>
              <a:t>();</a:t>
            </a:r>
          </a:p>
          <a:p>
            <a:pPr marL="1257300" lvl="2" indent="-342900"/>
            <a:r>
              <a:rPr lang="en-US" sz="1600" dirty="0">
                <a:solidFill>
                  <a:schemeClr val="bg1"/>
                </a:solidFill>
                <a:sym typeface="Wingdings" pitchFamily="2" charset="2"/>
              </a:rPr>
              <a:t>}</a:t>
            </a:r>
            <a:endParaRPr lang="en-US" b="1" dirty="0">
              <a:solidFill>
                <a:srgbClr val="0000CC"/>
              </a:solidFill>
              <a:sym typeface="Wingdings" pitchFamily="2" charset="2"/>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Think!</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just"/>
            <a:r>
              <a:rPr lang="en-US" sz="1600" b="1" dirty="0">
                <a:solidFill>
                  <a:schemeClr val="tx1"/>
                </a:solidFill>
              </a:rPr>
              <a:t>Is it compulsory in nested if that every if there should be a corresponding else also?</a:t>
            </a:r>
          </a:p>
          <a:p>
            <a:pPr algn="just"/>
            <a:endParaRPr lang="en-US" sz="1600" b="1" dirty="0">
              <a:solidFill>
                <a:schemeClr val="tx1"/>
              </a:solidFill>
            </a:endParaRPr>
          </a:p>
          <a:p>
            <a:pPr algn="just"/>
            <a:r>
              <a:rPr lang="en-US" sz="1600" b="1" dirty="0">
                <a:solidFill>
                  <a:schemeClr val="tx1"/>
                </a:solidFill>
              </a:rPr>
              <a:t>In general there is no compulsion but while using nested if we should provide corresponding elves to the every if statement otherwise the output of the program will be absurd or no output for some test conditions</a:t>
            </a:r>
          </a:p>
        </p:txBody>
      </p:sp>
    </p:spTree>
    <p:extLst>
      <p:ext uri="{BB962C8B-B14F-4D97-AF65-F5344CB8AC3E}">
        <p14:creationId xmlns:p14="http://schemas.microsoft.com/office/powerpoint/2010/main" val="198874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dirty="0">
                <a:solidFill>
                  <a:srgbClr val="FFFF00"/>
                </a:solidFill>
              </a:rPr>
              <a:t>An insurance company provides insurance to it’s employees according to the following criteria:</a:t>
            </a:r>
          </a:p>
          <a:p>
            <a:pPr marL="457200" indent="-457200" algn="just">
              <a:buAutoNum type="arabicPeriod"/>
            </a:pPr>
            <a:r>
              <a:rPr lang="en-US" sz="1600" b="1" dirty="0">
                <a:solidFill>
                  <a:srgbClr val="FFFF00"/>
                </a:solidFill>
              </a:rPr>
              <a:t>If the employee is married.</a:t>
            </a:r>
          </a:p>
          <a:p>
            <a:pPr marL="457200" indent="-457200" algn="just">
              <a:buAutoNum type="arabicPeriod"/>
            </a:pPr>
            <a:r>
              <a:rPr lang="en-US" sz="1600" b="1" dirty="0">
                <a:solidFill>
                  <a:srgbClr val="FFFF00"/>
                </a:solidFill>
              </a:rPr>
              <a:t>If the employee is unmarried, male and above 35 years of age</a:t>
            </a:r>
          </a:p>
          <a:p>
            <a:pPr marL="457200" indent="-457200" algn="just">
              <a:buAutoNum type="arabicPeriod"/>
            </a:pPr>
            <a:r>
              <a:rPr lang="en-US" sz="1600" b="1" dirty="0">
                <a:solidFill>
                  <a:srgbClr val="FFFF00"/>
                </a:solidFill>
              </a:rPr>
              <a:t>If the employee is unmarried, female and above 30 years of age</a:t>
            </a:r>
          </a:p>
          <a:p>
            <a:pPr algn="just"/>
            <a:r>
              <a:rPr lang="en-US" sz="1600" b="1" dirty="0">
                <a:solidFill>
                  <a:srgbClr val="FFFF00"/>
                </a:solidFill>
              </a:rPr>
              <a:t>In all the other cases insurance is not given.</a:t>
            </a:r>
          </a:p>
          <a:p>
            <a:pPr algn="just"/>
            <a:r>
              <a:rPr lang="en-US" sz="1600" b="1" dirty="0">
                <a:solidFill>
                  <a:srgbClr val="FFFF00"/>
                </a:solidFill>
              </a:rPr>
              <a:t>WAP to ask the user to input age, gender and marital status and check whether the user is eligible for insurance or not. DO NOT USE ANY LOGICAL OPERATOR</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19</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05137" y="682740"/>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4"/>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5" name="Picture 34" descr="cccccccccccccccccccccccc.png"/>
          <p:cNvPicPr>
            <a:picLocks noChangeAspect="1"/>
          </p:cNvPicPr>
          <p:nvPr/>
        </p:nvPicPr>
        <p:blipFill>
          <a:blip r:embed="rId5" cstate="print"/>
          <a:stretch>
            <a:fillRect/>
          </a:stretch>
        </p:blipFill>
        <p:spPr>
          <a:xfrm>
            <a:off x="3929058" y="1857370"/>
            <a:ext cx="1428760" cy="158553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grpSp>
        <p:nvGrpSpPr>
          <p:cNvPr id="12" name="Group 11"/>
          <p:cNvGrpSpPr/>
          <p:nvPr/>
        </p:nvGrpSpPr>
        <p:grpSpPr>
          <a:xfrm>
            <a:off x="3357554" y="2214560"/>
            <a:ext cx="5256584" cy="720000"/>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5" name="Group 14"/>
          <p:cNvGrpSpPr/>
          <p:nvPr/>
        </p:nvGrpSpPr>
        <p:grpSpPr>
          <a:xfrm>
            <a:off x="3351799" y="3071816"/>
            <a:ext cx="5256584" cy="720002"/>
            <a:chOff x="3131840" y="1491629"/>
            <a:chExt cx="5256584" cy="576065"/>
          </a:xfrm>
        </p:grpSpPr>
        <p:sp>
          <p:nvSpPr>
            <p:cNvPr id="16" name="Rectangle 15"/>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ight Triangle 16"/>
            <p:cNvSpPr/>
            <p:nvPr/>
          </p:nvSpPr>
          <p:spPr>
            <a:xfrm rot="5400000">
              <a:off x="3203840" y="1419629"/>
              <a:ext cx="576000" cy="720000"/>
            </a:xfrm>
            <a:prstGeom prst="rtTriangle">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1" name="TextBox 20"/>
          <p:cNvSpPr txBox="1"/>
          <p:nvPr/>
        </p:nvSpPr>
        <p:spPr>
          <a:xfrm>
            <a:off x="3357554" y="221456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346044" y="310595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4" name="TextBox 23"/>
          <p:cNvSpPr txBox="1"/>
          <p:nvPr/>
        </p:nvSpPr>
        <p:spPr>
          <a:xfrm>
            <a:off x="3726144" y="2357436"/>
            <a:ext cx="4857784" cy="387798"/>
          </a:xfrm>
          <a:prstGeom prst="rect">
            <a:avLst/>
          </a:prstGeom>
          <a:noFill/>
        </p:spPr>
        <p:txBody>
          <a:bodyPr wrap="square" rtlCol="0">
            <a:spAutoFit/>
          </a:bodyPr>
          <a:lstStyle/>
          <a:p>
            <a:pPr marL="190500">
              <a:lnSpc>
                <a:spcPct val="95825"/>
              </a:lnSpc>
              <a:spcBef>
                <a:spcPts val="4183"/>
              </a:spcBef>
            </a:pPr>
            <a:r>
              <a:rPr lang="en-US" sz="2000" b="1" dirty="0">
                <a:solidFill>
                  <a:srgbClr val="0070C0"/>
                </a:solidFill>
                <a:cs typeface="Georgia"/>
              </a:rPr>
              <a:t>NESTED if</a:t>
            </a:r>
          </a:p>
        </p:txBody>
      </p:sp>
      <p:pic>
        <p:nvPicPr>
          <p:cNvPr id="31" name="Picture 30" descr="cccccccccccccccccccccccc.png"/>
          <p:cNvPicPr>
            <a:picLocks noChangeAspect="1"/>
          </p:cNvPicPr>
          <p:nvPr/>
        </p:nvPicPr>
        <p:blipFill>
          <a:blip r:embed="rId4" cstate="print"/>
          <a:stretch>
            <a:fillRect/>
          </a:stretch>
        </p:blipFill>
        <p:spPr>
          <a:xfrm>
            <a:off x="571472" y="1500180"/>
            <a:ext cx="2510595" cy="2786082"/>
          </a:xfrm>
          <a:prstGeom prst="rect">
            <a:avLst/>
          </a:prstGeom>
        </p:spPr>
      </p:pic>
      <p:sp>
        <p:nvSpPr>
          <p:cNvPr id="26" name="TextBox 25"/>
          <p:cNvSpPr txBox="1"/>
          <p:nvPr/>
        </p:nvSpPr>
        <p:spPr>
          <a:xfrm>
            <a:off x="3726144" y="3286130"/>
            <a:ext cx="5000660" cy="387798"/>
          </a:xfrm>
          <a:prstGeom prst="rect">
            <a:avLst/>
          </a:prstGeom>
          <a:noFill/>
        </p:spPr>
        <p:txBody>
          <a:bodyPr wrap="square" rtlCol="0">
            <a:spAutoFit/>
          </a:bodyPr>
          <a:lstStyle/>
          <a:p>
            <a:pPr marL="190500">
              <a:lnSpc>
                <a:spcPct val="95825"/>
              </a:lnSpc>
              <a:spcBef>
                <a:spcPts val="4183"/>
              </a:spcBef>
            </a:pPr>
            <a:r>
              <a:rPr lang="en-US" sz="2000" b="1" dirty="0">
                <a:solidFill>
                  <a:srgbClr val="92D050"/>
                </a:solidFill>
                <a:latin typeface="+mj-lt"/>
                <a:cs typeface="Georgia"/>
              </a:rPr>
              <a:t>Some Examples</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nested “if”</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215992" y="1059582"/>
            <a:ext cx="8604480" cy="1938992"/>
          </a:xfrm>
          <a:prstGeom prst="rect">
            <a:avLst/>
          </a:prstGeom>
          <a:noFill/>
        </p:spPr>
        <p:txBody>
          <a:bodyPr wrap="square" rtlCol="0">
            <a:spAutoFit/>
          </a:bodyPr>
          <a:lstStyle/>
          <a:p>
            <a:r>
              <a:rPr lang="en-US" sz="2000" dirty="0">
                <a:solidFill>
                  <a:schemeClr val="bg1"/>
                </a:solidFill>
              </a:rPr>
              <a:t>If we write an entire if-else construct within</a:t>
            </a:r>
          </a:p>
          <a:p>
            <a:r>
              <a:rPr lang="en-US" sz="2000" dirty="0">
                <a:solidFill>
                  <a:schemeClr val="bg1"/>
                </a:solidFill>
              </a:rPr>
              <a:t>either the body of the if statement or the body of an else statement.</a:t>
            </a:r>
          </a:p>
          <a:p>
            <a:endParaRPr lang="en-US" sz="2000" dirty="0">
              <a:solidFill>
                <a:schemeClr val="bg1"/>
              </a:solidFill>
            </a:endParaRPr>
          </a:p>
          <a:p>
            <a:r>
              <a:rPr lang="en-US" sz="2000" dirty="0">
                <a:solidFill>
                  <a:schemeClr val="bg1"/>
                </a:solidFill>
              </a:rPr>
              <a:t>This is called nesting of if.</a:t>
            </a:r>
          </a:p>
          <a:p>
            <a:r>
              <a:rPr lang="en-US" sz="2000" dirty="0">
                <a:solidFill>
                  <a:srgbClr val="0000CC"/>
                </a:solidFill>
              </a:rPr>
              <a:t>There is no limit on how deeply the if and the else can be nested.</a:t>
            </a:r>
          </a:p>
          <a:p>
            <a:endParaRPr lang="en-US" sz="2000" dirty="0">
              <a:solidFill>
                <a:schemeClr val="bg1"/>
              </a:solidFill>
            </a:endParaRPr>
          </a:p>
        </p:txBody>
      </p:sp>
    </p:spTree>
    <p:extLst>
      <p:ext uri="{BB962C8B-B14F-4D97-AF65-F5344CB8AC3E}">
        <p14:creationId xmlns:p14="http://schemas.microsoft.com/office/powerpoint/2010/main" val="6743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nodePh="1">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nodePh="1">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nodePh="1">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1898" y="1054585"/>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19175" y="67429"/>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The if statement can take any of the following forms:</a:t>
            </a:r>
          </a:p>
        </p:txBody>
      </p:sp>
      <p:pic>
        <p:nvPicPr>
          <p:cNvPr id="41" name="Picture 40" descr="sca.png"/>
          <p:cNvPicPr>
            <a:picLocks noChangeAspect="1"/>
          </p:cNvPicPr>
          <p:nvPr/>
        </p:nvPicPr>
        <p:blipFill>
          <a:blip r:embed="rId2"/>
          <a:stretch>
            <a:fillRect/>
          </a:stretch>
        </p:blipFill>
        <p:spPr>
          <a:xfrm>
            <a:off x="162019" y="138849"/>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41008" y="138867"/>
            <a:ext cx="820089" cy="785800"/>
          </a:xfrm>
          <a:prstGeom prst="rect">
            <a:avLst/>
          </a:prstGeom>
        </p:spPr>
      </p:pic>
      <p:sp>
        <p:nvSpPr>
          <p:cNvPr id="2" name="TextBox 1">
            <a:extLst>
              <a:ext uri="{FF2B5EF4-FFF2-40B4-BE49-F238E27FC236}">
                <a16:creationId xmlns:a16="http://schemas.microsoft.com/office/drawing/2014/main" id="{88369787-9D63-41E1-A45B-FB83657A002B}"/>
              </a:ext>
            </a:extLst>
          </p:cNvPr>
          <p:cNvSpPr txBox="1"/>
          <p:nvPr/>
        </p:nvSpPr>
        <p:spPr>
          <a:xfrm>
            <a:off x="4149447" y="2131838"/>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BE1CA69-3617-4D48-986A-8A3F9662A324}"/>
              </a:ext>
            </a:extLst>
          </p:cNvPr>
          <p:cNvSpPr txBox="1"/>
          <p:nvPr/>
        </p:nvSpPr>
        <p:spPr>
          <a:xfrm>
            <a:off x="131519" y="1051198"/>
            <a:ext cx="2376265" cy="4093428"/>
          </a:xfrm>
          <a:prstGeom prst="rect">
            <a:avLst/>
          </a:prstGeom>
          <a:noFill/>
        </p:spPr>
        <p:txBody>
          <a:bodyPr wrap="square" numCol="2" rtlCol="0">
            <a:spAutoFit/>
          </a:bodyPr>
          <a:lstStyle/>
          <a:p>
            <a:r>
              <a:rPr lang="en-US" sz="1000" dirty="0">
                <a:solidFill>
                  <a:schemeClr val="bg1"/>
                </a:solidFill>
              </a:rPr>
              <a:t>if(&lt;</a:t>
            </a:r>
            <a:r>
              <a:rPr lang="en-US" sz="1000" dirty="0" err="1">
                <a:solidFill>
                  <a:schemeClr val="bg1"/>
                </a:solidFill>
              </a:rPr>
              <a:t>test_cond</a:t>
            </a:r>
            <a:r>
              <a:rPr lang="en-US" sz="1000" dirty="0">
                <a:solidFill>
                  <a:schemeClr val="bg1"/>
                </a:solidFill>
              </a:rPr>
              <a:t>&gt;)</a:t>
            </a:r>
          </a:p>
          <a:p>
            <a:r>
              <a:rPr lang="en-US" sz="1000" dirty="0">
                <a:solidFill>
                  <a:schemeClr val="bg1"/>
                </a:solidFill>
              </a:rPr>
              <a:t>{</a:t>
            </a:r>
          </a:p>
          <a:p>
            <a:r>
              <a:rPr lang="en-US" sz="1000" dirty="0">
                <a:solidFill>
                  <a:schemeClr val="bg1"/>
                </a:solidFill>
              </a:rPr>
              <a:t>    if(&lt;</a:t>
            </a:r>
            <a:r>
              <a:rPr lang="en-US" sz="1000" dirty="0" err="1">
                <a:solidFill>
                  <a:schemeClr val="bg1"/>
                </a:solidFill>
              </a:rPr>
              <a:t>test_cond</a:t>
            </a:r>
            <a:r>
              <a:rPr lang="en-US" sz="1000" dirty="0">
                <a:solidFill>
                  <a:schemeClr val="bg1"/>
                </a:solidFill>
              </a:rPr>
              <a:t>&gt;)</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else</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a:t>
            </a:r>
          </a:p>
          <a:p>
            <a:r>
              <a:rPr lang="en-US" sz="1000" dirty="0">
                <a:solidFill>
                  <a:schemeClr val="bg1"/>
                </a:solidFill>
              </a:rPr>
              <a:t>else</a:t>
            </a:r>
          </a:p>
          <a:p>
            <a:r>
              <a:rPr lang="en-US" sz="1000" dirty="0">
                <a:solidFill>
                  <a:schemeClr val="bg1"/>
                </a:solidFill>
              </a:rPr>
              <a:t>{</a:t>
            </a:r>
          </a:p>
          <a:p>
            <a:r>
              <a:rPr lang="en-US" sz="1000" dirty="0">
                <a:solidFill>
                  <a:schemeClr val="bg1"/>
                </a:solidFill>
              </a:rPr>
              <a:t>    if(&lt;</a:t>
            </a:r>
            <a:r>
              <a:rPr lang="en-US" sz="1000" dirty="0" err="1">
                <a:solidFill>
                  <a:schemeClr val="bg1"/>
                </a:solidFill>
              </a:rPr>
              <a:t>test_cond</a:t>
            </a:r>
            <a:r>
              <a:rPr lang="en-US" sz="1000" dirty="0">
                <a:solidFill>
                  <a:schemeClr val="bg1"/>
                </a:solidFill>
              </a:rPr>
              <a:t>&gt;)</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else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a:t>
            </a:r>
          </a:p>
        </p:txBody>
      </p:sp>
      <p:sp>
        <p:nvSpPr>
          <p:cNvPr id="4" name="TextBox 3">
            <a:extLst>
              <a:ext uri="{FF2B5EF4-FFF2-40B4-BE49-F238E27FC236}">
                <a16:creationId xmlns:a16="http://schemas.microsoft.com/office/drawing/2014/main" id="{D6A85766-A2E8-40F7-9B3E-133867F88929}"/>
              </a:ext>
            </a:extLst>
          </p:cNvPr>
          <p:cNvSpPr txBox="1"/>
          <p:nvPr/>
        </p:nvSpPr>
        <p:spPr>
          <a:xfrm>
            <a:off x="5107409" y="2131838"/>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B070CCA7-897B-4CFF-BC94-69721F2E5196}"/>
              </a:ext>
            </a:extLst>
          </p:cNvPr>
          <p:cNvSpPr txBox="1"/>
          <p:nvPr/>
        </p:nvSpPr>
        <p:spPr>
          <a:xfrm>
            <a:off x="2939830" y="1203598"/>
            <a:ext cx="2376265" cy="2862322"/>
          </a:xfrm>
          <a:prstGeom prst="rect">
            <a:avLst/>
          </a:prstGeom>
          <a:noFill/>
        </p:spPr>
        <p:txBody>
          <a:bodyPr wrap="square" numCol="2" rtlCol="0">
            <a:spAutoFit/>
          </a:bodyPr>
          <a:lstStyle/>
          <a:p>
            <a:r>
              <a:rPr lang="en-US" sz="1000" dirty="0">
                <a:solidFill>
                  <a:schemeClr val="bg1"/>
                </a:solidFill>
              </a:rPr>
              <a:t>if ( condition )</a:t>
            </a:r>
          </a:p>
          <a:p>
            <a:r>
              <a:rPr lang="en-US" sz="1000" dirty="0">
                <a:solidFill>
                  <a:schemeClr val="bg1"/>
                </a:solidFill>
              </a:rPr>
              <a:t>{</a:t>
            </a:r>
          </a:p>
          <a:p>
            <a:r>
              <a:rPr lang="en-US" sz="1000" dirty="0">
                <a:solidFill>
                  <a:schemeClr val="bg1"/>
                </a:solidFill>
              </a:rPr>
              <a:t>    if ( condition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else</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a:t>
            </a:r>
          </a:p>
          <a:p>
            <a:r>
              <a:rPr lang="en-US" sz="1000" dirty="0">
                <a:solidFill>
                  <a:schemeClr val="bg1"/>
                </a:solidFill>
              </a:rPr>
              <a:t>else</a:t>
            </a:r>
          </a:p>
          <a:p>
            <a:r>
              <a:rPr lang="en-US" sz="1000" dirty="0">
                <a:solidFill>
                  <a:schemeClr val="bg1"/>
                </a:solidFill>
              </a:rPr>
              <a:t>{</a:t>
            </a:r>
          </a:p>
          <a:p>
            <a:r>
              <a:rPr lang="en-US" sz="1000" dirty="0">
                <a:solidFill>
                  <a:schemeClr val="bg1"/>
                </a:solidFill>
              </a:rPr>
              <a:t>    ....</a:t>
            </a:r>
          </a:p>
          <a:p>
            <a:r>
              <a:rPr lang="en-US" sz="1000" dirty="0">
                <a:solidFill>
                  <a:schemeClr val="bg1"/>
                </a:solidFill>
              </a:rPr>
              <a:t>    ....</a:t>
            </a:r>
          </a:p>
          <a:p>
            <a:r>
              <a:rPr lang="en-US" sz="1000" dirty="0">
                <a:solidFill>
                  <a:schemeClr val="bg1"/>
                </a:solidFill>
              </a:rPr>
              <a:t>}</a:t>
            </a:r>
          </a:p>
        </p:txBody>
      </p:sp>
      <p:sp>
        <p:nvSpPr>
          <p:cNvPr id="19" name="TextBox 18">
            <a:extLst>
              <a:ext uri="{FF2B5EF4-FFF2-40B4-BE49-F238E27FC236}">
                <a16:creationId xmlns:a16="http://schemas.microsoft.com/office/drawing/2014/main" id="{1E24981C-9BC3-471F-A456-049BE01E86AD}"/>
              </a:ext>
            </a:extLst>
          </p:cNvPr>
          <p:cNvSpPr txBox="1"/>
          <p:nvPr/>
        </p:nvSpPr>
        <p:spPr>
          <a:xfrm>
            <a:off x="6372199" y="1275606"/>
            <a:ext cx="2376265" cy="2862322"/>
          </a:xfrm>
          <a:prstGeom prst="rect">
            <a:avLst/>
          </a:prstGeom>
          <a:noFill/>
        </p:spPr>
        <p:txBody>
          <a:bodyPr wrap="square" numCol="2" rtlCol="0">
            <a:spAutoFit/>
          </a:bodyPr>
          <a:lstStyle/>
          <a:p>
            <a:r>
              <a:rPr lang="en-US" sz="1000" dirty="0">
                <a:solidFill>
                  <a:schemeClr val="bg1"/>
                </a:solidFill>
              </a:rPr>
              <a:t>if(&lt;</a:t>
            </a:r>
            <a:r>
              <a:rPr lang="en-US" sz="1000" dirty="0" err="1">
                <a:solidFill>
                  <a:schemeClr val="bg1"/>
                </a:solidFill>
              </a:rPr>
              <a:t>test_cond</a:t>
            </a:r>
            <a:r>
              <a:rPr lang="en-US" sz="1000" dirty="0">
                <a:solidFill>
                  <a:schemeClr val="bg1"/>
                </a:solidFill>
              </a:rPr>
              <a:t>&gt;)</a:t>
            </a:r>
          </a:p>
          <a:p>
            <a:r>
              <a:rPr lang="en-US" sz="1000" dirty="0">
                <a:solidFill>
                  <a:schemeClr val="bg1"/>
                </a:solidFill>
              </a:rPr>
              <a:t>{</a:t>
            </a:r>
          </a:p>
          <a:p>
            <a:r>
              <a:rPr lang="en-US" sz="1000" dirty="0">
                <a:solidFill>
                  <a:schemeClr val="bg1"/>
                </a:solidFill>
              </a:rPr>
              <a:t>    ....</a:t>
            </a:r>
          </a:p>
          <a:p>
            <a:r>
              <a:rPr lang="en-US" sz="1000" dirty="0">
                <a:solidFill>
                  <a:schemeClr val="bg1"/>
                </a:solidFill>
              </a:rPr>
              <a:t>    ....</a:t>
            </a:r>
          </a:p>
          <a:p>
            <a:r>
              <a:rPr lang="en-US" sz="1000" dirty="0">
                <a:solidFill>
                  <a:schemeClr val="bg1"/>
                </a:solidFill>
              </a:rPr>
              <a:t>}</a:t>
            </a:r>
          </a:p>
          <a:p>
            <a:r>
              <a:rPr lang="en-US" sz="1000" dirty="0">
                <a:solidFill>
                  <a:schemeClr val="bg1"/>
                </a:solidFill>
              </a:rPr>
              <a:t>else</a:t>
            </a:r>
          </a:p>
          <a:p>
            <a:r>
              <a:rPr lang="en-US" sz="1000" dirty="0">
                <a:solidFill>
                  <a:schemeClr val="bg1"/>
                </a:solidFill>
              </a:rPr>
              <a:t>{</a:t>
            </a:r>
          </a:p>
          <a:p>
            <a:r>
              <a:rPr lang="en-US" sz="1000" dirty="0">
                <a:solidFill>
                  <a:schemeClr val="bg1"/>
                </a:solidFill>
              </a:rPr>
              <a:t>    if(&lt;</a:t>
            </a:r>
            <a:r>
              <a:rPr lang="en-US" sz="1000" dirty="0" err="1">
                <a:solidFill>
                  <a:schemeClr val="bg1"/>
                </a:solidFill>
              </a:rPr>
              <a:t>test_cond</a:t>
            </a:r>
            <a:r>
              <a:rPr lang="en-US" sz="1000" dirty="0">
                <a:solidFill>
                  <a:schemeClr val="bg1"/>
                </a:solidFill>
              </a:rPr>
              <a:t>&gt;)</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else</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    }</a:t>
            </a:r>
          </a:p>
          <a:p>
            <a:r>
              <a:rPr lang="en-US" sz="1000" dirty="0">
                <a:solidFill>
                  <a:schemeClr val="bg1"/>
                </a:solidFill>
              </a:rPr>
              <a:t>}</a:t>
            </a:r>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Is “nested if” is compulsory?</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215992" y="1079902"/>
            <a:ext cx="8748496" cy="341632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rgbClr val="0000CC"/>
                </a:solidFill>
              </a:rPr>
              <a:t>There is no restriction that the programmer should always choose the nested if statement it depends upon the logic and situation of the desired problem</a:t>
            </a:r>
          </a:p>
          <a:p>
            <a:endParaRPr lang="en-US" sz="2400" dirty="0">
              <a:solidFill>
                <a:srgbClr val="0000CC"/>
              </a:solidFill>
            </a:endParaRPr>
          </a:p>
          <a:p>
            <a:pPr marL="285750" indent="-285750">
              <a:buFont typeface="Courier New" panose="02070309020205020404" pitchFamily="49" charset="0"/>
              <a:buChar char="o"/>
            </a:pPr>
            <a:r>
              <a:rPr lang="en-US" sz="2400" dirty="0">
                <a:solidFill>
                  <a:srgbClr val="0000CC"/>
                </a:solidFill>
              </a:rPr>
              <a:t>If we have a problem shown below that write the below statement without using the logical operator or the vice versa write the below program using logical operator so the below two codes are the same one is with logical operators and another one is without logical operator both codes will give the same output on execution</a:t>
            </a:r>
          </a:p>
        </p:txBody>
      </p:sp>
    </p:spTree>
    <p:extLst>
      <p:ext uri="{BB962C8B-B14F-4D97-AF65-F5344CB8AC3E}">
        <p14:creationId xmlns:p14="http://schemas.microsoft.com/office/powerpoint/2010/main" val="397282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Nested if with logical operators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044734"/>
            <a:ext cx="9144032" cy="3416320"/>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lvl="2"/>
            <a:r>
              <a:rPr lang="en-US" b="1" dirty="0">
                <a:solidFill>
                  <a:schemeClr val="bg1"/>
                </a:solidFill>
                <a:sym typeface="Wingdings" pitchFamily="2" charset="2"/>
              </a:rPr>
              <a:t>Thus the following </a:t>
            </a:r>
            <a:r>
              <a:rPr lang="en-US" b="1" dirty="0">
                <a:solidFill>
                  <a:srgbClr val="002060"/>
                </a:solidFill>
                <a:sym typeface="Wingdings" pitchFamily="2" charset="2"/>
              </a:rPr>
              <a:t>2 if statements are exactly same : </a:t>
            </a:r>
          </a:p>
          <a:p>
            <a:pPr marL="1257300" lvl="2" indent="-342900">
              <a:buFont typeface="Courier New" pitchFamily="49" charset="0"/>
              <a:buChar char="o"/>
            </a:pPr>
            <a:endParaRPr lang="en-US" b="1" dirty="0">
              <a:solidFill>
                <a:schemeClr val="bg1"/>
              </a:solidFill>
              <a:sym typeface="Wingdings" pitchFamily="2" charset="2"/>
            </a:endParaRPr>
          </a:p>
          <a:p>
            <a:pPr marL="1257300" lvl="2" indent="-342900"/>
            <a:r>
              <a:rPr lang="en-US" b="1" dirty="0">
                <a:solidFill>
                  <a:schemeClr val="bg1"/>
                </a:solidFill>
                <a:sym typeface="Wingdings" pitchFamily="2" charset="2"/>
              </a:rPr>
              <a:t>	</a:t>
            </a: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buFont typeface="Wingdings" pitchFamily="2" charset="2"/>
              <a:buChar char="q"/>
            </a:pPr>
            <a:endParaRPr lang="en-US" b="1" dirty="0">
              <a:solidFill>
                <a:srgbClr val="002060"/>
              </a:solidFill>
              <a:sym typeface="Wingdings" pitchFamily="2" charset="2"/>
            </a:endParaRPr>
          </a:p>
          <a:p>
            <a:pPr marL="1257300" lvl="2" indent="-342900"/>
            <a:r>
              <a:rPr lang="en-US" b="1" dirty="0">
                <a:solidFill>
                  <a:srgbClr val="002060"/>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TextBox 6"/>
          <p:cNvSpPr txBox="1"/>
          <p:nvPr/>
        </p:nvSpPr>
        <p:spPr>
          <a:xfrm>
            <a:off x="395536" y="1995686"/>
            <a:ext cx="3903530" cy="1754326"/>
          </a:xfrm>
          <a:prstGeom prst="rect">
            <a:avLst/>
          </a:prstGeom>
          <a:noFill/>
        </p:spPr>
        <p:txBody>
          <a:bodyPr wrap="square" rtlCol="0">
            <a:spAutoFit/>
          </a:bodyPr>
          <a:lstStyle/>
          <a:p>
            <a:pPr marL="342900" indent="-342900"/>
            <a:r>
              <a:rPr lang="en-US" b="1" dirty="0">
                <a:solidFill>
                  <a:schemeClr val="bg1"/>
                </a:solidFill>
                <a:sym typeface="Wingdings" pitchFamily="2" charset="2"/>
              </a:rPr>
              <a:t>	</a:t>
            </a:r>
            <a:endParaRPr lang="en-US" b="1" dirty="0">
              <a:solidFill>
                <a:srgbClr val="0000CC"/>
              </a:solidFill>
              <a:sym typeface="Wingdings" pitchFamily="2" charset="2"/>
            </a:endParaRPr>
          </a:p>
          <a:p>
            <a:pPr marL="342900" indent="-342900"/>
            <a:r>
              <a:rPr lang="en-US" b="1" dirty="0">
                <a:solidFill>
                  <a:srgbClr val="0000CC"/>
                </a:solidFill>
                <a:sym typeface="Wingdings" pitchFamily="2" charset="2"/>
              </a:rPr>
              <a:t>if(&lt;test_cond1&gt; &amp;&amp; &lt;test_cond2&gt;)</a:t>
            </a:r>
          </a:p>
          <a:p>
            <a:pPr marL="342900" indent="-342900"/>
            <a:r>
              <a:rPr lang="en-US" b="1" dirty="0">
                <a:solidFill>
                  <a:srgbClr val="0000CC"/>
                </a:solidFill>
                <a:sym typeface="Wingdings" pitchFamily="2" charset="2"/>
              </a:rPr>
              <a:t>{</a:t>
            </a:r>
          </a:p>
          <a:p>
            <a:pPr marL="342900" indent="-342900"/>
            <a:r>
              <a:rPr lang="en-US" b="1" dirty="0">
                <a:solidFill>
                  <a:srgbClr val="0000CC"/>
                </a:solidFill>
                <a:sym typeface="Wingdings" pitchFamily="2" charset="2"/>
              </a:rPr>
              <a:t>    ....</a:t>
            </a:r>
          </a:p>
          <a:p>
            <a:pPr marL="342900" indent="-342900"/>
            <a:r>
              <a:rPr lang="en-US" b="1" dirty="0">
                <a:solidFill>
                  <a:srgbClr val="0000CC"/>
                </a:solidFill>
                <a:sym typeface="Wingdings" pitchFamily="2" charset="2"/>
              </a:rPr>
              <a:t>    ....</a:t>
            </a:r>
          </a:p>
          <a:p>
            <a:pPr marL="342900" indent="-342900"/>
            <a:r>
              <a:rPr lang="en-US" b="1" dirty="0">
                <a:solidFill>
                  <a:srgbClr val="0000CC"/>
                </a:solidFill>
                <a:sym typeface="Wingdings" pitchFamily="2" charset="2"/>
              </a:rPr>
              <a:t>}</a:t>
            </a:r>
          </a:p>
        </p:txBody>
      </p:sp>
      <p:sp>
        <p:nvSpPr>
          <p:cNvPr id="8" name="TextBox 7">
            <a:extLst>
              <a:ext uri="{FF2B5EF4-FFF2-40B4-BE49-F238E27FC236}">
                <a16:creationId xmlns:a16="http://schemas.microsoft.com/office/drawing/2014/main" id="{F2BCEDB6-7374-483B-8F8D-76A959D0FCB2}"/>
              </a:ext>
            </a:extLst>
          </p:cNvPr>
          <p:cNvSpPr txBox="1"/>
          <p:nvPr/>
        </p:nvSpPr>
        <p:spPr>
          <a:xfrm>
            <a:off x="4556902" y="1797660"/>
            <a:ext cx="3903530" cy="2862322"/>
          </a:xfrm>
          <a:prstGeom prst="rect">
            <a:avLst/>
          </a:prstGeom>
          <a:noFill/>
        </p:spPr>
        <p:txBody>
          <a:bodyPr wrap="square" rtlCol="0">
            <a:spAutoFit/>
          </a:bodyPr>
          <a:lstStyle/>
          <a:p>
            <a:pPr marL="342900" indent="-342900"/>
            <a:r>
              <a:rPr lang="en-US" b="1" dirty="0">
                <a:solidFill>
                  <a:schemeClr val="bg1"/>
                </a:solidFill>
                <a:sym typeface="Wingdings" pitchFamily="2" charset="2"/>
              </a:rPr>
              <a:t>Can you write the same if without &amp;&amp;?</a:t>
            </a:r>
          </a:p>
          <a:p>
            <a:pPr marL="342900" indent="-342900"/>
            <a:endParaRPr lang="en-US" b="1" dirty="0">
              <a:solidFill>
                <a:schemeClr val="bg1"/>
              </a:solidFill>
              <a:sym typeface="Wingdings" pitchFamily="2" charset="2"/>
            </a:endParaRPr>
          </a:p>
          <a:p>
            <a:pPr marL="342900" indent="-342900"/>
            <a:r>
              <a:rPr lang="en-US" b="1" dirty="0">
                <a:solidFill>
                  <a:srgbClr val="0000CC"/>
                </a:solidFill>
                <a:sym typeface="Wingdings" pitchFamily="2" charset="2"/>
              </a:rPr>
              <a:t>if(&lt;test_cond1&gt;)</a:t>
            </a:r>
          </a:p>
          <a:p>
            <a:pPr marL="342900" indent="-342900"/>
            <a:r>
              <a:rPr lang="en-US" b="1" dirty="0">
                <a:solidFill>
                  <a:srgbClr val="0000CC"/>
                </a:solidFill>
                <a:sym typeface="Wingdings" pitchFamily="2" charset="2"/>
              </a:rPr>
              <a:t>{</a:t>
            </a:r>
          </a:p>
          <a:p>
            <a:pPr marL="342900" indent="-342900"/>
            <a:r>
              <a:rPr lang="en-US" b="1" dirty="0">
                <a:solidFill>
                  <a:srgbClr val="0000CC"/>
                </a:solidFill>
                <a:sym typeface="Wingdings" pitchFamily="2" charset="2"/>
              </a:rPr>
              <a:t>    if(&lt;test_cond2&gt;)</a:t>
            </a:r>
          </a:p>
          <a:p>
            <a:pPr marL="342900" indent="-342900"/>
            <a:r>
              <a:rPr lang="en-US" b="1" dirty="0">
                <a:solidFill>
                  <a:srgbClr val="0000CC"/>
                </a:solidFill>
                <a:sym typeface="Wingdings" pitchFamily="2" charset="2"/>
              </a:rPr>
              <a:t>    {</a:t>
            </a:r>
          </a:p>
          <a:p>
            <a:pPr marL="342900" indent="-342900"/>
            <a:r>
              <a:rPr lang="en-US" b="1" dirty="0">
                <a:solidFill>
                  <a:srgbClr val="0000CC"/>
                </a:solidFill>
                <a:sym typeface="Wingdings" pitchFamily="2" charset="2"/>
              </a:rPr>
              <a:t>        ....</a:t>
            </a:r>
          </a:p>
          <a:p>
            <a:pPr marL="342900" indent="-342900"/>
            <a:r>
              <a:rPr lang="en-US" b="1" dirty="0">
                <a:solidFill>
                  <a:srgbClr val="0000CC"/>
                </a:solidFill>
                <a:sym typeface="Wingdings" pitchFamily="2" charset="2"/>
              </a:rPr>
              <a:t>        ....</a:t>
            </a:r>
          </a:p>
          <a:p>
            <a:pPr marL="342900" indent="-342900"/>
            <a:r>
              <a:rPr lang="en-US" b="1" dirty="0">
                <a:solidFill>
                  <a:srgbClr val="0000CC"/>
                </a:solidFill>
                <a:sym typeface="Wingdings" pitchFamily="2" charset="2"/>
              </a:rPr>
              <a:t>    }</a:t>
            </a:r>
          </a:p>
          <a:p>
            <a:pPr marL="342900" indent="-342900"/>
            <a:r>
              <a:rPr lang="en-US" b="1" dirty="0">
                <a:solidFill>
                  <a:srgbClr val="0000CC"/>
                </a:solidFill>
                <a:sym typeface="Wingdings" pitchFamily="2" charset="2"/>
              </a:rPr>
              <a:t>}</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WAP to accept 3 integers from the user and find out the GREATEST number</a:t>
            </a:r>
          </a:p>
          <a:p>
            <a:pPr algn="ctr"/>
            <a:r>
              <a:rPr lang="en-US" b="1" dirty="0">
                <a:solidFill>
                  <a:srgbClr val="FFFF00"/>
                </a:solidFill>
              </a:rPr>
              <a:t>amongst them. Assume that the user will input UNIQUE numbers only. Don’t</a:t>
            </a:r>
          </a:p>
          <a:p>
            <a:pPr algn="ctr"/>
            <a:r>
              <a:rPr lang="en-US" b="1" dirty="0">
                <a:solidFill>
                  <a:srgbClr val="FFFF00"/>
                </a:solidFill>
              </a:rPr>
              <a:t>use any LOGICAL OPEARATOR</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71470" y="987574"/>
            <a:ext cx="9215470" cy="3985706"/>
          </a:xfrm>
          <a:prstGeom prst="rect">
            <a:avLst/>
          </a:prstGeom>
          <a:noFill/>
        </p:spPr>
        <p:txBody>
          <a:bodyPr wrap="square" rtlCol="0">
            <a:spAutoFit/>
          </a:bodyPr>
          <a:lstStyle/>
          <a:p>
            <a:pPr marL="1257300" lvl="2" indent="-342900"/>
            <a:r>
              <a:rPr lang="en-US" sz="1100" dirty="0">
                <a:solidFill>
                  <a:schemeClr val="bg1"/>
                </a:solidFill>
                <a:sym typeface="Wingdings" pitchFamily="2" charset="2"/>
              </a:rPr>
              <a:t>#include &lt;</a:t>
            </a:r>
            <a:r>
              <a:rPr lang="en-US" sz="1100" dirty="0" err="1">
                <a:solidFill>
                  <a:schemeClr val="bg1"/>
                </a:solidFill>
                <a:sym typeface="Wingdings" pitchFamily="2" charset="2"/>
              </a:rPr>
              <a:t>stdio.h</a:t>
            </a:r>
            <a:r>
              <a:rPr lang="en-US" sz="1100" dirty="0">
                <a:solidFill>
                  <a:schemeClr val="bg1"/>
                </a:solidFill>
                <a:sym typeface="Wingdings" pitchFamily="2" charset="2"/>
              </a:rPr>
              <a:t>&gt;</a:t>
            </a:r>
          </a:p>
          <a:p>
            <a:pPr marL="1257300" lvl="2" indent="-342900"/>
            <a:r>
              <a:rPr lang="en-US" sz="1100" dirty="0">
                <a:solidFill>
                  <a:schemeClr val="bg1"/>
                </a:solidFill>
                <a:sym typeface="Wingdings" pitchFamily="2" charset="2"/>
              </a:rPr>
              <a:t>#include &lt;</a:t>
            </a:r>
            <a:r>
              <a:rPr lang="en-US" sz="1100" dirty="0" err="1">
                <a:solidFill>
                  <a:schemeClr val="bg1"/>
                </a:solidFill>
                <a:sym typeface="Wingdings" pitchFamily="2" charset="2"/>
              </a:rPr>
              <a:t>conio.h</a:t>
            </a:r>
            <a:r>
              <a:rPr lang="en-US" sz="1100" dirty="0">
                <a:solidFill>
                  <a:schemeClr val="bg1"/>
                </a:solidFill>
                <a:sym typeface="Wingdings" pitchFamily="2" charset="2"/>
              </a:rPr>
              <a:t>&gt;</a:t>
            </a:r>
          </a:p>
          <a:p>
            <a:pPr marL="1257300" lvl="2" indent="-342900"/>
            <a:r>
              <a:rPr lang="en-US" sz="1100" dirty="0">
                <a:solidFill>
                  <a:schemeClr val="bg1"/>
                </a:solidFill>
                <a:sym typeface="Wingdings" pitchFamily="2" charset="2"/>
              </a:rPr>
              <a:t>void main()</a:t>
            </a:r>
          </a:p>
          <a:p>
            <a:pPr marL="1257300" lvl="2" indent="-342900"/>
            <a:r>
              <a:rPr lang="en-US" sz="1100" dirty="0">
                <a:solidFill>
                  <a:schemeClr val="bg1"/>
                </a:solidFill>
                <a:sym typeface="Wingdings" pitchFamily="2" charset="2"/>
              </a:rPr>
              <a:t>{</a:t>
            </a:r>
          </a:p>
          <a:p>
            <a:pPr marL="1257300" lvl="2" indent="-342900"/>
            <a:r>
              <a:rPr lang="en-US" sz="1100" dirty="0">
                <a:solidFill>
                  <a:schemeClr val="bg1"/>
                </a:solidFill>
                <a:sym typeface="Wingdings" pitchFamily="2" charset="2"/>
              </a:rPr>
              <a:t>    int a, b, c;</a:t>
            </a:r>
          </a:p>
          <a:p>
            <a:pPr marL="1257300" lvl="2" indent="-342900"/>
            <a:r>
              <a:rPr lang="en-US" sz="1100" dirty="0">
                <a:solidFill>
                  <a:schemeClr val="bg1"/>
                </a:solidFill>
                <a:sym typeface="Wingdings" pitchFamily="2" charset="2"/>
              </a:rPr>
              <a:t>    </a:t>
            </a:r>
            <a:r>
              <a:rPr lang="en-US" sz="1100" dirty="0" err="1">
                <a:solidFill>
                  <a:schemeClr val="bg1"/>
                </a:solidFill>
                <a:sym typeface="Wingdings" pitchFamily="2" charset="2"/>
              </a:rPr>
              <a:t>clrscr</a:t>
            </a:r>
            <a:r>
              <a:rPr lang="en-US" sz="1100" dirty="0">
                <a:solidFill>
                  <a:schemeClr val="bg1"/>
                </a:solidFill>
                <a:sym typeface="Wingdings" pitchFamily="2" charset="2"/>
              </a:rPr>
              <a:t>();</a:t>
            </a:r>
          </a:p>
          <a:p>
            <a:pPr marL="1257300" lvl="2" indent="-342900"/>
            <a:r>
              <a:rPr lang="en-US" sz="1100" dirty="0">
                <a:solidFill>
                  <a:schemeClr val="bg1"/>
                </a:solidFill>
                <a:sym typeface="Wingdings" pitchFamily="2" charset="2"/>
              </a:rPr>
              <a:t>    printf("Enter 3 int:");</a:t>
            </a:r>
          </a:p>
          <a:p>
            <a:pPr marL="1257300" lvl="2" indent="-342900"/>
            <a:r>
              <a:rPr lang="en-US" sz="1100" dirty="0">
                <a:solidFill>
                  <a:schemeClr val="bg1"/>
                </a:solidFill>
                <a:sym typeface="Wingdings" pitchFamily="2" charset="2"/>
              </a:rPr>
              <a:t>    scanf("%d %d %d", &amp;a, &amp;b, &amp;c);</a:t>
            </a:r>
          </a:p>
          <a:p>
            <a:pPr marL="1257300" lvl="2" indent="-342900"/>
            <a:r>
              <a:rPr lang="en-US" sz="1100" dirty="0">
                <a:solidFill>
                  <a:schemeClr val="bg1"/>
                </a:solidFill>
                <a:sym typeface="Wingdings" pitchFamily="2" charset="2"/>
              </a:rPr>
              <a:t>    if(a &gt; b)</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if(a &gt; c)</a:t>
            </a:r>
          </a:p>
          <a:p>
            <a:pPr marL="1257300" lvl="2" indent="-342900"/>
            <a:r>
              <a:rPr lang="en-US" sz="1100" dirty="0">
                <a:solidFill>
                  <a:schemeClr val="bg1"/>
                </a:solidFill>
                <a:sym typeface="Wingdings" pitchFamily="2" charset="2"/>
              </a:rPr>
              <a:t>            printf("%d is greatest", a);</a:t>
            </a:r>
          </a:p>
          <a:p>
            <a:pPr marL="1257300" lvl="2" indent="-342900"/>
            <a:r>
              <a:rPr lang="en-US" sz="1100" dirty="0">
                <a:solidFill>
                  <a:schemeClr val="bg1"/>
                </a:solidFill>
                <a:sym typeface="Wingdings" pitchFamily="2" charset="2"/>
              </a:rPr>
              <a:t>        else</a:t>
            </a:r>
          </a:p>
          <a:p>
            <a:pPr marL="1257300" lvl="2" indent="-342900"/>
            <a:r>
              <a:rPr lang="en-US" sz="1100" dirty="0">
                <a:solidFill>
                  <a:schemeClr val="bg1"/>
                </a:solidFill>
                <a:sym typeface="Wingdings" pitchFamily="2" charset="2"/>
              </a:rPr>
              <a:t>            printf("%d is greatest", c);</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else</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if(b &gt; c)</a:t>
            </a:r>
          </a:p>
          <a:p>
            <a:pPr marL="1257300" lvl="2" indent="-342900"/>
            <a:r>
              <a:rPr lang="en-US" sz="1100" dirty="0">
                <a:solidFill>
                  <a:schemeClr val="bg1"/>
                </a:solidFill>
                <a:sym typeface="Wingdings" pitchFamily="2" charset="2"/>
              </a:rPr>
              <a:t>            printf("%d is greatest", b);</a:t>
            </a:r>
          </a:p>
          <a:p>
            <a:pPr marL="1257300" lvl="2" indent="-342900"/>
            <a:r>
              <a:rPr lang="en-US" sz="1100" dirty="0">
                <a:solidFill>
                  <a:schemeClr val="bg1"/>
                </a:solidFill>
                <a:sym typeface="Wingdings" pitchFamily="2" charset="2"/>
              </a:rPr>
              <a:t>        else</a:t>
            </a:r>
          </a:p>
          <a:p>
            <a:pPr marL="1257300" lvl="2" indent="-342900"/>
            <a:r>
              <a:rPr lang="en-US" sz="1100" dirty="0">
                <a:solidFill>
                  <a:schemeClr val="bg1"/>
                </a:solidFill>
                <a:sym typeface="Wingdings" pitchFamily="2" charset="2"/>
              </a:rPr>
              <a:t>            printf("%d is greatest", c);</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a:t>
            </a:r>
            <a:endParaRPr lang="en-US" sz="1100" b="1" dirty="0">
              <a:solidFill>
                <a:srgbClr val="0000CC"/>
              </a:solidFill>
              <a:sym typeface="Wingdings" pitchFamily="2" charset="2"/>
            </a:endParaRPr>
          </a:p>
        </p:txBody>
      </p:sp>
      <p:sp>
        <p:nvSpPr>
          <p:cNvPr id="3" name="Rectangle 2">
            <a:extLst>
              <a:ext uri="{FF2B5EF4-FFF2-40B4-BE49-F238E27FC236}">
                <a16:creationId xmlns:a16="http://schemas.microsoft.com/office/drawing/2014/main" id="{C26B8D7C-D5D1-49A4-BFE2-CE32038FD025}"/>
              </a:ext>
            </a:extLst>
          </p:cNvPr>
          <p:cNvSpPr/>
          <p:nvPr/>
        </p:nvSpPr>
        <p:spPr>
          <a:xfrm>
            <a:off x="4955564" y="1267778"/>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2" name="Rectangle 11">
            <a:extLst>
              <a:ext uri="{FF2B5EF4-FFF2-40B4-BE49-F238E27FC236}">
                <a16:creationId xmlns:a16="http://schemas.microsoft.com/office/drawing/2014/main" id="{7F2EDBD4-A17B-42C5-B723-9006D16A3522}"/>
              </a:ext>
            </a:extLst>
          </p:cNvPr>
          <p:cNvSpPr/>
          <p:nvPr/>
        </p:nvSpPr>
        <p:spPr>
          <a:xfrm>
            <a:off x="6035684" y="1275606"/>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3" name="Rectangle 12">
            <a:extLst>
              <a:ext uri="{FF2B5EF4-FFF2-40B4-BE49-F238E27FC236}">
                <a16:creationId xmlns:a16="http://schemas.microsoft.com/office/drawing/2014/main" id="{12DF35F0-4C55-4F25-9479-2595D1516451}"/>
              </a:ext>
            </a:extLst>
          </p:cNvPr>
          <p:cNvSpPr/>
          <p:nvPr/>
        </p:nvSpPr>
        <p:spPr>
          <a:xfrm>
            <a:off x="7043796" y="1275606"/>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4" name="Rectangle 13">
            <a:extLst>
              <a:ext uri="{FF2B5EF4-FFF2-40B4-BE49-F238E27FC236}">
                <a16:creationId xmlns:a16="http://schemas.microsoft.com/office/drawing/2014/main" id="{A3D74162-E638-467E-888A-65DBF41CBFC7}"/>
              </a:ext>
            </a:extLst>
          </p:cNvPr>
          <p:cNvSpPr/>
          <p:nvPr/>
        </p:nvSpPr>
        <p:spPr>
          <a:xfrm>
            <a:off x="4958102" y="2183955"/>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5" name="Rectangle 14">
            <a:extLst>
              <a:ext uri="{FF2B5EF4-FFF2-40B4-BE49-F238E27FC236}">
                <a16:creationId xmlns:a16="http://schemas.microsoft.com/office/drawing/2014/main" id="{D4F701CA-101E-4837-B089-7C46990AF6D9}"/>
              </a:ext>
            </a:extLst>
          </p:cNvPr>
          <p:cNvSpPr/>
          <p:nvPr/>
        </p:nvSpPr>
        <p:spPr>
          <a:xfrm>
            <a:off x="6084168" y="2183955"/>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6" name="Rectangle 15">
            <a:extLst>
              <a:ext uri="{FF2B5EF4-FFF2-40B4-BE49-F238E27FC236}">
                <a16:creationId xmlns:a16="http://schemas.microsoft.com/office/drawing/2014/main" id="{0EEC8F97-4EC7-4BB3-8FFC-17D3D691219B}"/>
              </a:ext>
            </a:extLst>
          </p:cNvPr>
          <p:cNvSpPr/>
          <p:nvPr/>
        </p:nvSpPr>
        <p:spPr>
          <a:xfrm>
            <a:off x="7043796" y="2183955"/>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7" name="Rectangle 16">
            <a:extLst>
              <a:ext uri="{FF2B5EF4-FFF2-40B4-BE49-F238E27FC236}">
                <a16:creationId xmlns:a16="http://schemas.microsoft.com/office/drawing/2014/main" id="{9FE85B02-A64B-4D2F-9CE9-2D1EE0C7C236}"/>
              </a:ext>
            </a:extLst>
          </p:cNvPr>
          <p:cNvSpPr/>
          <p:nvPr/>
        </p:nvSpPr>
        <p:spPr>
          <a:xfrm>
            <a:off x="5004048" y="3147814"/>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8" name="Rectangle 17">
            <a:extLst>
              <a:ext uri="{FF2B5EF4-FFF2-40B4-BE49-F238E27FC236}">
                <a16:creationId xmlns:a16="http://schemas.microsoft.com/office/drawing/2014/main" id="{957C8661-F0F2-4445-A6FE-27A12F8BAF5F}"/>
              </a:ext>
            </a:extLst>
          </p:cNvPr>
          <p:cNvSpPr/>
          <p:nvPr/>
        </p:nvSpPr>
        <p:spPr>
          <a:xfrm>
            <a:off x="6035684" y="3147814"/>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9" name="Rectangle 18">
            <a:extLst>
              <a:ext uri="{FF2B5EF4-FFF2-40B4-BE49-F238E27FC236}">
                <a16:creationId xmlns:a16="http://schemas.microsoft.com/office/drawing/2014/main" id="{B9D7CAC9-EF3E-4B39-84DB-63AE5CB9C514}"/>
              </a:ext>
            </a:extLst>
          </p:cNvPr>
          <p:cNvSpPr/>
          <p:nvPr/>
        </p:nvSpPr>
        <p:spPr>
          <a:xfrm>
            <a:off x="7043796" y="3147814"/>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84C0116C-CAE9-43A5-BB8F-28456D7F684D}"/>
              </a:ext>
            </a:extLst>
          </p:cNvPr>
          <p:cNvSpPr/>
          <p:nvPr/>
        </p:nvSpPr>
        <p:spPr>
          <a:xfrm>
            <a:off x="5004048" y="4200179"/>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1" name="Rectangle 20">
            <a:extLst>
              <a:ext uri="{FF2B5EF4-FFF2-40B4-BE49-F238E27FC236}">
                <a16:creationId xmlns:a16="http://schemas.microsoft.com/office/drawing/2014/main" id="{506597D9-99B8-4693-8E89-AF9F566001E5}"/>
              </a:ext>
            </a:extLst>
          </p:cNvPr>
          <p:cNvSpPr/>
          <p:nvPr/>
        </p:nvSpPr>
        <p:spPr>
          <a:xfrm>
            <a:off x="6024902" y="4200179"/>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2" name="Rectangle 21">
            <a:extLst>
              <a:ext uri="{FF2B5EF4-FFF2-40B4-BE49-F238E27FC236}">
                <a16:creationId xmlns:a16="http://schemas.microsoft.com/office/drawing/2014/main" id="{831CFC41-9481-4FD6-8B8E-A187AAA8DCEF}"/>
              </a:ext>
            </a:extLst>
          </p:cNvPr>
          <p:cNvSpPr/>
          <p:nvPr/>
        </p:nvSpPr>
        <p:spPr>
          <a:xfrm>
            <a:off x="7043796" y="4200179"/>
            <a:ext cx="624548" cy="387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4" name="TextBox 3">
            <a:extLst>
              <a:ext uri="{FF2B5EF4-FFF2-40B4-BE49-F238E27FC236}">
                <a16:creationId xmlns:a16="http://schemas.microsoft.com/office/drawing/2014/main" id="{4FA3FB2A-5116-4409-9548-8595AB844B8A}"/>
              </a:ext>
            </a:extLst>
          </p:cNvPr>
          <p:cNvSpPr txBox="1"/>
          <p:nvPr/>
        </p:nvSpPr>
        <p:spPr>
          <a:xfrm>
            <a:off x="5076056" y="1635646"/>
            <a:ext cx="295274" cy="369332"/>
          </a:xfrm>
          <a:prstGeom prst="rect">
            <a:avLst/>
          </a:prstGeom>
          <a:noFill/>
        </p:spPr>
        <p:txBody>
          <a:bodyPr wrap="non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659783AE-89EC-4B38-8A04-6E11861FFD74}"/>
              </a:ext>
            </a:extLst>
          </p:cNvPr>
          <p:cNvSpPr txBox="1"/>
          <p:nvPr/>
        </p:nvSpPr>
        <p:spPr>
          <a:xfrm>
            <a:off x="5148064" y="2562458"/>
            <a:ext cx="295274" cy="369332"/>
          </a:xfrm>
          <a:prstGeom prst="rect">
            <a:avLst/>
          </a:prstGeom>
          <a:noFill/>
        </p:spPr>
        <p:txBody>
          <a:bodyPr wrap="non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3803A96-12C4-47A8-B33E-689961C765AD}"/>
              </a:ext>
            </a:extLst>
          </p:cNvPr>
          <p:cNvSpPr txBox="1"/>
          <p:nvPr/>
        </p:nvSpPr>
        <p:spPr>
          <a:xfrm>
            <a:off x="5148064" y="3570570"/>
            <a:ext cx="295274" cy="369332"/>
          </a:xfrm>
          <a:prstGeom prst="rect">
            <a:avLst/>
          </a:prstGeom>
          <a:noFill/>
        </p:spPr>
        <p:txBody>
          <a:bodyPr wrap="none" rtlCol="0">
            <a:spAutoFit/>
          </a:bodyPr>
          <a:lstStyle/>
          <a:p>
            <a:r>
              <a:rPr lang="en-US" dirty="0">
                <a:solidFill>
                  <a:schemeClr val="bg1"/>
                </a:solidFill>
              </a:rPr>
              <a:t>a</a:t>
            </a:r>
          </a:p>
        </p:txBody>
      </p:sp>
      <p:sp>
        <p:nvSpPr>
          <p:cNvPr id="25" name="TextBox 24">
            <a:extLst>
              <a:ext uri="{FF2B5EF4-FFF2-40B4-BE49-F238E27FC236}">
                <a16:creationId xmlns:a16="http://schemas.microsoft.com/office/drawing/2014/main" id="{11FB2ED5-1E6C-440D-8DAC-F6EFEE6EDF22}"/>
              </a:ext>
            </a:extLst>
          </p:cNvPr>
          <p:cNvSpPr txBox="1"/>
          <p:nvPr/>
        </p:nvSpPr>
        <p:spPr>
          <a:xfrm>
            <a:off x="5148064" y="4578682"/>
            <a:ext cx="295274" cy="369332"/>
          </a:xfrm>
          <a:prstGeom prst="rect">
            <a:avLst/>
          </a:prstGeom>
          <a:noFill/>
        </p:spPr>
        <p:txBody>
          <a:bodyPr wrap="none" rtlCol="0">
            <a:spAutoFit/>
          </a:bodyPr>
          <a:lstStyle/>
          <a:p>
            <a:r>
              <a:rPr lang="en-US" dirty="0">
                <a:solidFill>
                  <a:schemeClr val="bg1"/>
                </a:solidFill>
              </a:rPr>
              <a:t>a</a:t>
            </a:r>
          </a:p>
        </p:txBody>
      </p:sp>
      <p:sp>
        <p:nvSpPr>
          <p:cNvPr id="27" name="TextBox 26">
            <a:extLst>
              <a:ext uri="{FF2B5EF4-FFF2-40B4-BE49-F238E27FC236}">
                <a16:creationId xmlns:a16="http://schemas.microsoft.com/office/drawing/2014/main" id="{A529D3E3-F955-44EB-BAC2-BC26C21D7F33}"/>
              </a:ext>
            </a:extLst>
          </p:cNvPr>
          <p:cNvSpPr txBox="1"/>
          <p:nvPr/>
        </p:nvSpPr>
        <p:spPr>
          <a:xfrm>
            <a:off x="6209722" y="1635646"/>
            <a:ext cx="306494" cy="369332"/>
          </a:xfrm>
          <a:prstGeom prst="rect">
            <a:avLst/>
          </a:prstGeom>
          <a:noFill/>
        </p:spPr>
        <p:txBody>
          <a:bodyPr wrap="none" rtlCol="0">
            <a:spAutoFit/>
          </a:bodyPr>
          <a:lstStyle/>
          <a:p>
            <a:r>
              <a:rPr lang="en-US" dirty="0">
                <a:solidFill>
                  <a:schemeClr val="bg1"/>
                </a:solidFill>
              </a:rPr>
              <a:t>b</a:t>
            </a:r>
          </a:p>
        </p:txBody>
      </p:sp>
      <p:sp>
        <p:nvSpPr>
          <p:cNvPr id="28" name="TextBox 27">
            <a:extLst>
              <a:ext uri="{FF2B5EF4-FFF2-40B4-BE49-F238E27FC236}">
                <a16:creationId xmlns:a16="http://schemas.microsoft.com/office/drawing/2014/main" id="{E4A1372E-E0FC-4C81-8DD6-EE1A3D24872E}"/>
              </a:ext>
            </a:extLst>
          </p:cNvPr>
          <p:cNvSpPr txBox="1"/>
          <p:nvPr/>
        </p:nvSpPr>
        <p:spPr>
          <a:xfrm>
            <a:off x="6228184" y="2562458"/>
            <a:ext cx="306494" cy="369332"/>
          </a:xfrm>
          <a:prstGeom prst="rect">
            <a:avLst/>
          </a:prstGeom>
          <a:noFill/>
        </p:spPr>
        <p:txBody>
          <a:bodyPr wrap="none" rtlCol="0">
            <a:spAutoFit/>
          </a:bodyPr>
          <a:lstStyle/>
          <a:p>
            <a:r>
              <a:rPr lang="en-US" dirty="0">
                <a:solidFill>
                  <a:schemeClr val="bg1"/>
                </a:solidFill>
              </a:rPr>
              <a:t>b</a:t>
            </a:r>
          </a:p>
        </p:txBody>
      </p:sp>
      <p:sp>
        <p:nvSpPr>
          <p:cNvPr id="29" name="TextBox 28">
            <a:extLst>
              <a:ext uri="{FF2B5EF4-FFF2-40B4-BE49-F238E27FC236}">
                <a16:creationId xmlns:a16="http://schemas.microsoft.com/office/drawing/2014/main" id="{1A5DE3F2-CF17-4669-92E1-1BEB9CD7416B}"/>
              </a:ext>
            </a:extLst>
          </p:cNvPr>
          <p:cNvSpPr txBox="1"/>
          <p:nvPr/>
        </p:nvSpPr>
        <p:spPr>
          <a:xfrm>
            <a:off x="6228184" y="3579862"/>
            <a:ext cx="306494" cy="369332"/>
          </a:xfrm>
          <a:prstGeom prst="rect">
            <a:avLst/>
          </a:prstGeom>
          <a:noFill/>
        </p:spPr>
        <p:txBody>
          <a:bodyPr wrap="none" rtlCol="0">
            <a:spAutoFit/>
          </a:bodyPr>
          <a:lstStyle/>
          <a:p>
            <a:r>
              <a:rPr lang="en-US" dirty="0">
                <a:solidFill>
                  <a:schemeClr val="bg1"/>
                </a:solidFill>
              </a:rPr>
              <a:t>b</a:t>
            </a:r>
          </a:p>
        </p:txBody>
      </p:sp>
      <p:sp>
        <p:nvSpPr>
          <p:cNvPr id="30" name="TextBox 29">
            <a:extLst>
              <a:ext uri="{FF2B5EF4-FFF2-40B4-BE49-F238E27FC236}">
                <a16:creationId xmlns:a16="http://schemas.microsoft.com/office/drawing/2014/main" id="{846C0FA6-EBA0-411B-A552-21448D06E7E2}"/>
              </a:ext>
            </a:extLst>
          </p:cNvPr>
          <p:cNvSpPr txBox="1"/>
          <p:nvPr/>
        </p:nvSpPr>
        <p:spPr>
          <a:xfrm>
            <a:off x="6228184" y="4587974"/>
            <a:ext cx="306494" cy="369332"/>
          </a:xfrm>
          <a:prstGeom prst="rect">
            <a:avLst/>
          </a:prstGeom>
          <a:noFill/>
        </p:spPr>
        <p:txBody>
          <a:bodyPr wrap="none" rtlCol="0">
            <a:spAutoFit/>
          </a:bodyPr>
          <a:lstStyle/>
          <a:p>
            <a:r>
              <a:rPr lang="en-US" dirty="0">
                <a:solidFill>
                  <a:schemeClr val="bg1"/>
                </a:solidFill>
              </a:rPr>
              <a:t>b</a:t>
            </a:r>
          </a:p>
        </p:txBody>
      </p:sp>
      <p:sp>
        <p:nvSpPr>
          <p:cNvPr id="31" name="TextBox 30">
            <a:extLst>
              <a:ext uri="{FF2B5EF4-FFF2-40B4-BE49-F238E27FC236}">
                <a16:creationId xmlns:a16="http://schemas.microsoft.com/office/drawing/2014/main" id="{7AFEE150-D3EB-4600-BC41-879B8CCE75EA}"/>
              </a:ext>
            </a:extLst>
          </p:cNvPr>
          <p:cNvSpPr txBox="1"/>
          <p:nvPr/>
        </p:nvSpPr>
        <p:spPr>
          <a:xfrm>
            <a:off x="7217834" y="1635646"/>
            <a:ext cx="282450" cy="369332"/>
          </a:xfrm>
          <a:prstGeom prst="rect">
            <a:avLst/>
          </a:prstGeom>
          <a:noFill/>
        </p:spPr>
        <p:txBody>
          <a:bodyPr wrap="none" rtlCol="0">
            <a:spAutoFit/>
          </a:bodyPr>
          <a:lstStyle/>
          <a:p>
            <a:r>
              <a:rPr lang="en-US" dirty="0">
                <a:solidFill>
                  <a:schemeClr val="bg1"/>
                </a:solidFill>
              </a:rPr>
              <a:t>c</a:t>
            </a:r>
          </a:p>
        </p:txBody>
      </p:sp>
      <p:sp>
        <p:nvSpPr>
          <p:cNvPr id="32" name="TextBox 31">
            <a:extLst>
              <a:ext uri="{FF2B5EF4-FFF2-40B4-BE49-F238E27FC236}">
                <a16:creationId xmlns:a16="http://schemas.microsoft.com/office/drawing/2014/main" id="{68646D30-C22B-4D01-B1C2-1270BC6E5446}"/>
              </a:ext>
            </a:extLst>
          </p:cNvPr>
          <p:cNvSpPr txBox="1"/>
          <p:nvPr/>
        </p:nvSpPr>
        <p:spPr>
          <a:xfrm>
            <a:off x="7236296" y="2562458"/>
            <a:ext cx="282450" cy="369332"/>
          </a:xfrm>
          <a:prstGeom prst="rect">
            <a:avLst/>
          </a:prstGeom>
          <a:noFill/>
        </p:spPr>
        <p:txBody>
          <a:bodyPr wrap="none" rtlCol="0">
            <a:spAutoFit/>
          </a:bodyPr>
          <a:lstStyle/>
          <a:p>
            <a:r>
              <a:rPr lang="en-US" dirty="0">
                <a:solidFill>
                  <a:schemeClr val="bg1"/>
                </a:solidFill>
              </a:rPr>
              <a:t>c</a:t>
            </a:r>
          </a:p>
        </p:txBody>
      </p:sp>
      <p:sp>
        <p:nvSpPr>
          <p:cNvPr id="33" name="TextBox 32">
            <a:extLst>
              <a:ext uri="{FF2B5EF4-FFF2-40B4-BE49-F238E27FC236}">
                <a16:creationId xmlns:a16="http://schemas.microsoft.com/office/drawing/2014/main" id="{9796F03B-9BA3-4DD3-AFB2-E081A50163B4}"/>
              </a:ext>
            </a:extLst>
          </p:cNvPr>
          <p:cNvSpPr txBox="1"/>
          <p:nvPr/>
        </p:nvSpPr>
        <p:spPr>
          <a:xfrm>
            <a:off x="7241878" y="3570570"/>
            <a:ext cx="282450" cy="369332"/>
          </a:xfrm>
          <a:prstGeom prst="rect">
            <a:avLst/>
          </a:prstGeom>
          <a:noFill/>
        </p:spPr>
        <p:txBody>
          <a:bodyPr wrap="none" rtlCol="0">
            <a:spAutoFit/>
          </a:bodyPr>
          <a:lstStyle/>
          <a:p>
            <a:r>
              <a:rPr lang="en-US" dirty="0">
                <a:solidFill>
                  <a:schemeClr val="bg1"/>
                </a:solidFill>
              </a:rPr>
              <a:t>c</a:t>
            </a:r>
          </a:p>
        </p:txBody>
      </p:sp>
      <p:sp>
        <p:nvSpPr>
          <p:cNvPr id="34" name="TextBox 33">
            <a:extLst>
              <a:ext uri="{FF2B5EF4-FFF2-40B4-BE49-F238E27FC236}">
                <a16:creationId xmlns:a16="http://schemas.microsoft.com/office/drawing/2014/main" id="{4556A89B-BFBA-4B48-95E0-68824A81BF65}"/>
              </a:ext>
            </a:extLst>
          </p:cNvPr>
          <p:cNvSpPr txBox="1"/>
          <p:nvPr/>
        </p:nvSpPr>
        <p:spPr>
          <a:xfrm>
            <a:off x="7236296" y="4578682"/>
            <a:ext cx="282450" cy="369332"/>
          </a:xfrm>
          <a:prstGeom prst="rect">
            <a:avLst/>
          </a:prstGeom>
          <a:noFill/>
        </p:spPr>
        <p:txBody>
          <a:bodyPr wrap="none" rtlCol="0">
            <a:spAutoFit/>
          </a:bodyPr>
          <a:lstStyle/>
          <a:p>
            <a:r>
              <a:rPr lang="en-US" dirty="0">
                <a:solidFill>
                  <a:schemeClr val="bg1"/>
                </a:solidFill>
              </a:rPr>
              <a:t>c</a:t>
            </a:r>
          </a:p>
        </p:txBody>
      </p:sp>
    </p:spTree>
    <p:extLst>
      <p:ext uri="{BB962C8B-B14F-4D97-AF65-F5344CB8AC3E}">
        <p14:creationId xmlns:p14="http://schemas.microsoft.com/office/powerpoint/2010/main" val="36895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246429" y="1507324"/>
            <a:ext cx="8722580" cy="2986108"/>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solidFill>
                  <a:srgbClr val="FFFF00"/>
                </a:solidFill>
              </a:rPr>
              <a:t>Admission to a professional course is given according to the following criteria:</a:t>
            </a:r>
          </a:p>
          <a:p>
            <a:pPr algn="just"/>
            <a:r>
              <a:rPr lang="en-US" b="1" dirty="0">
                <a:solidFill>
                  <a:srgbClr val="FFFF00"/>
                </a:solidFill>
              </a:rPr>
              <a:t>Marks in physics should be greater than or equal to 50 and marks in chemistry should be greater than or equal to 55 and marks in maths should be greater than or equal to 60 and total in all three subjects should be greater than or equal to 220 or total in maths and physics should be greater than or equal to 130</a:t>
            </a:r>
          </a:p>
          <a:p>
            <a:pPr algn="just"/>
            <a:endParaRPr lang="en-US" b="1" dirty="0">
              <a:solidFill>
                <a:srgbClr val="FFFF00"/>
              </a:solidFill>
            </a:endParaRPr>
          </a:p>
          <a:p>
            <a:pPr algn="ctr"/>
            <a:r>
              <a:rPr lang="en-US" b="1" dirty="0">
                <a:solidFill>
                  <a:srgbClr val="FFFF00"/>
                </a:solidFill>
              </a:rPr>
              <a:t>Write a program to accept marks in three subjects from the user and check</a:t>
            </a:r>
          </a:p>
          <a:p>
            <a:pPr algn="ctr"/>
            <a:r>
              <a:rPr lang="en-US" b="1" dirty="0">
                <a:solidFill>
                  <a:srgbClr val="FFFF00"/>
                </a:solidFill>
              </a:rPr>
              <a:t>whether the user is eligible for admission or not. Do not use any logical</a:t>
            </a:r>
          </a:p>
          <a:p>
            <a:pPr algn="ctr"/>
            <a:r>
              <a:rPr lang="en-US" b="1" dirty="0">
                <a:solidFill>
                  <a:srgbClr val="FFFF00"/>
                </a:solidFill>
              </a:rPr>
              <a:t>operator</a:t>
            </a:r>
          </a:p>
        </p:txBody>
      </p:sp>
    </p:spTree>
    <p:extLst>
      <p:ext uri="{BB962C8B-B14F-4D97-AF65-F5344CB8AC3E}">
        <p14:creationId xmlns:p14="http://schemas.microsoft.com/office/powerpoint/2010/main" val="135041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37681</TotalTime>
  <Words>1092</Words>
  <Application>Microsoft Office PowerPoint</Application>
  <PresentationFormat>On-screen Show (16:9)</PresentationFormat>
  <Paragraphs>264</Paragraphs>
  <Slides>15</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Courier New</vt:lpstr>
      <vt:lpstr>Wingdings</vt:lpstr>
      <vt:lpstr>Contents Slide Master</vt:lpstr>
      <vt:lpstr>Section Break Slide Master</vt:lpstr>
      <vt:lpstr>Office Theme</vt:lpstr>
      <vt:lpstr>PowerPoint Presentation</vt:lpstr>
      <vt:lpstr>Today’s Agenda</vt:lpstr>
      <vt:lpstr>What is nested “if”</vt:lpstr>
      <vt:lpstr>The if statement can take any of the following forms:</vt:lpstr>
      <vt:lpstr>Is “nested if” is compulsory?</vt:lpstr>
      <vt:lpstr>Nested if with logical operators</vt:lpstr>
      <vt:lpstr>Exercise </vt:lpstr>
      <vt:lpstr>Solution</vt:lpstr>
      <vt:lpstr>Exercise </vt:lpstr>
      <vt:lpstr>Solution</vt:lpstr>
      <vt:lpstr>Exercise </vt:lpstr>
      <vt:lpstr>Solution</vt:lpstr>
      <vt:lpstr>Think!</vt:lpstr>
      <vt:lpstr>Exercise</vt:lpstr>
      <vt:lpstr>End of Lecture 19</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1385</cp:revision>
  <dcterms:created xsi:type="dcterms:W3CDTF">2016-12-05T23:26:54Z</dcterms:created>
  <dcterms:modified xsi:type="dcterms:W3CDTF">2021-04-09T10:19:12Z</dcterms:modified>
</cp:coreProperties>
</file>