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340" r:id="rId6"/>
    <p:sldId id="341" r:id="rId7"/>
    <p:sldId id="357" r:id="rId8"/>
    <p:sldId id="342" r:id="rId9"/>
    <p:sldId id="358" r:id="rId10"/>
    <p:sldId id="343" r:id="rId11"/>
    <p:sldId id="359" r:id="rId12"/>
    <p:sldId id="355" r:id="rId13"/>
    <p:sldId id="360" r:id="rId14"/>
    <p:sldId id="356" r:id="rId15"/>
    <p:sldId id="353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2A40D"/>
    <a:srgbClr val="FFFFFF"/>
    <a:srgbClr val="08E64D"/>
    <a:srgbClr val="058D2F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“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conio.h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 and why do we use it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What is </a:t>
            </a:r>
            <a:r>
              <a:rPr lang="en-US" sz="2000" b="1" dirty="0" smtClean="0">
                <a:solidFill>
                  <a:srgbClr val="0000CC"/>
                </a:solidFill>
              </a:rPr>
              <a:t>“</a:t>
            </a:r>
            <a:r>
              <a:rPr lang="en-US" sz="2000" b="1" dirty="0" err="1" smtClean="0">
                <a:solidFill>
                  <a:srgbClr val="0000CC"/>
                </a:solidFill>
              </a:rPr>
              <a:t>conio.h</a:t>
            </a:r>
            <a:r>
              <a:rPr lang="en-US" sz="2000" b="1" dirty="0" smtClean="0">
                <a:solidFill>
                  <a:srgbClr val="0000CC"/>
                </a:solidFill>
              </a:rPr>
              <a:t>” </a:t>
            </a:r>
            <a:r>
              <a:rPr lang="en-US" sz="2000" b="1" dirty="0" smtClean="0">
                <a:solidFill>
                  <a:srgbClr val="FFFF00"/>
                </a:solidFill>
              </a:rPr>
              <a:t>and </a:t>
            </a:r>
            <a:r>
              <a:rPr lang="en-US" sz="2000" b="1" dirty="0" smtClean="0"/>
              <a:t>why do we use it ?</a:t>
            </a:r>
          </a:p>
          <a:p>
            <a:r>
              <a:rPr lang="en-US" sz="2000" b="1" dirty="0" smtClean="0"/>
              <a:t>	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The </a:t>
            </a:r>
            <a:r>
              <a:rPr lang="en-US" sz="2000" b="1" dirty="0" smtClean="0">
                <a:solidFill>
                  <a:schemeClr val="bg1"/>
                </a:solidFill>
              </a:rPr>
              <a:t>term </a:t>
            </a:r>
            <a:r>
              <a:rPr lang="en-US" sz="2000" b="1" dirty="0" err="1" smtClean="0"/>
              <a:t>conio</a:t>
            </a:r>
            <a:r>
              <a:rPr lang="en-US" sz="2000" b="1" dirty="0" smtClean="0">
                <a:solidFill>
                  <a:schemeClr val="bg1"/>
                </a:solidFill>
              </a:rPr>
              <a:t> stands for </a:t>
            </a:r>
            <a:r>
              <a:rPr lang="en-US" sz="2000" b="1" dirty="0" smtClean="0">
                <a:solidFill>
                  <a:srgbClr val="C00000"/>
                </a:solidFill>
              </a:rPr>
              <a:t>console input output </a:t>
            </a:r>
            <a:r>
              <a:rPr lang="en-US" sz="2000" b="1" dirty="0" smtClean="0">
                <a:solidFill>
                  <a:schemeClr val="bg1"/>
                </a:solidFill>
              </a:rPr>
              <a:t>and in programming the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word </a:t>
            </a:r>
            <a:r>
              <a:rPr lang="en-US" sz="2000" b="1" dirty="0" smtClean="0">
                <a:solidFill>
                  <a:srgbClr val="0000CC"/>
                </a:solidFill>
              </a:rPr>
              <a:t>console </a:t>
            </a:r>
            <a:r>
              <a:rPr lang="en-US" sz="2000" b="1" dirty="0" smtClean="0">
                <a:solidFill>
                  <a:srgbClr val="0000CC"/>
                </a:solidFill>
              </a:rPr>
              <a:t>means OUTPUT window </a:t>
            </a:r>
            <a:r>
              <a:rPr lang="en-US" sz="2000" b="1" dirty="0" smtClean="0">
                <a:solidFill>
                  <a:schemeClr val="bg1"/>
                </a:solidFill>
              </a:rPr>
              <a:t>i.e. the window where the </a:t>
            </a:r>
            <a:r>
              <a:rPr lang="en-US" sz="2000" b="1" dirty="0" smtClean="0">
                <a:solidFill>
                  <a:srgbClr val="FFFF00"/>
                </a:solidFill>
              </a:rPr>
              <a:t>result of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	execution of out program is displayed.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“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conio.h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 and why do we use it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Although </a:t>
            </a:r>
            <a:r>
              <a:rPr lang="en-US" sz="2000" b="1" dirty="0" smtClean="0">
                <a:solidFill>
                  <a:schemeClr val="bg1"/>
                </a:solidFill>
              </a:rPr>
              <a:t>the header file </a:t>
            </a:r>
            <a:r>
              <a:rPr lang="en-US" sz="2000" b="1" dirty="0" err="1" smtClean="0">
                <a:solidFill>
                  <a:srgbClr val="FFFF00"/>
                </a:solidFill>
              </a:rPr>
              <a:t>conio.h</a:t>
            </a:r>
            <a:r>
              <a:rPr lang="en-US" sz="2000" b="1" dirty="0" smtClean="0">
                <a:solidFill>
                  <a:schemeClr val="bg1"/>
                </a:solidFill>
              </a:rPr>
              <a:t> does </a:t>
            </a:r>
            <a:r>
              <a:rPr lang="en-US" sz="2000" b="1" dirty="0" smtClean="0">
                <a:solidFill>
                  <a:srgbClr val="C00000"/>
                </a:solidFill>
              </a:rPr>
              <a:t>not generate the CONSOLE window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for us</a:t>
            </a:r>
            <a:r>
              <a:rPr lang="en-US" sz="2000" b="1" dirty="0" smtClean="0">
                <a:solidFill>
                  <a:schemeClr val="bg1"/>
                </a:solidFill>
              </a:rPr>
              <a:t>, </a:t>
            </a:r>
            <a:r>
              <a:rPr lang="en-US" sz="2000" b="1" dirty="0" smtClean="0">
                <a:solidFill>
                  <a:srgbClr val="0000CC"/>
                </a:solidFill>
              </a:rPr>
              <a:t>because CONSOLE is automatically </a:t>
            </a:r>
            <a:r>
              <a:rPr lang="en-US" sz="2000" b="1" dirty="0" smtClean="0">
                <a:solidFill>
                  <a:schemeClr val="bg1"/>
                </a:solidFill>
              </a:rPr>
              <a:t>provide by the </a:t>
            </a:r>
            <a:r>
              <a:rPr lang="en-US" sz="2000" b="1" dirty="0" smtClean="0"/>
              <a:t>OS.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However</a:t>
            </a:r>
            <a:r>
              <a:rPr lang="en-US" sz="2000" b="1" dirty="0" smtClean="0">
                <a:solidFill>
                  <a:schemeClr val="bg1"/>
                </a:solidFill>
              </a:rPr>
              <a:t>, the </a:t>
            </a:r>
            <a:r>
              <a:rPr lang="en-US" sz="2000" b="1" dirty="0" smtClean="0">
                <a:solidFill>
                  <a:schemeClr val="bg1"/>
                </a:solidFill>
              </a:rPr>
              <a:t>file </a:t>
            </a:r>
            <a:r>
              <a:rPr lang="en-US" sz="2000" b="1" dirty="0" err="1" smtClean="0">
                <a:solidFill>
                  <a:srgbClr val="FFFF00"/>
                </a:solidFill>
              </a:rPr>
              <a:t>conio.h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provids</a:t>
            </a:r>
            <a:r>
              <a:rPr lang="en-US" sz="2000" b="1" dirty="0" smtClean="0">
                <a:solidFill>
                  <a:schemeClr val="bg1"/>
                </a:solidFill>
              </a:rPr>
              <a:t> us </a:t>
            </a:r>
            <a:r>
              <a:rPr lang="en-US" sz="2000" b="1" dirty="0" smtClean="0"/>
              <a:t>some very useful function </a:t>
            </a:r>
            <a:r>
              <a:rPr lang="en-US" sz="2000" b="1" dirty="0" smtClean="0">
                <a:solidFill>
                  <a:schemeClr val="bg1"/>
                </a:solidFill>
              </a:rPr>
              <a:t>which will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help </a:t>
            </a:r>
            <a:r>
              <a:rPr lang="en-US" sz="2000" b="1" dirty="0" smtClean="0">
                <a:solidFill>
                  <a:srgbClr val="C00000"/>
                </a:solidFill>
              </a:rPr>
              <a:t>us </a:t>
            </a:r>
            <a:r>
              <a:rPr lang="en-US" sz="2000" b="1" dirty="0" smtClean="0">
                <a:solidFill>
                  <a:srgbClr val="C00000"/>
                </a:solidFill>
              </a:rPr>
              <a:t>control/manage </a:t>
            </a:r>
            <a:r>
              <a:rPr lang="en-US" sz="2000" b="1" dirty="0" smtClean="0">
                <a:solidFill>
                  <a:schemeClr val="bg1"/>
                </a:solidFill>
              </a:rPr>
              <a:t>the </a:t>
            </a:r>
            <a:r>
              <a:rPr lang="en-US" sz="2000" b="1" dirty="0" smtClean="0">
                <a:solidFill>
                  <a:srgbClr val="FFFF00"/>
                </a:solidFill>
              </a:rPr>
              <a:t>console window. </a:t>
            </a:r>
            <a:r>
              <a:rPr lang="en-US" sz="2000" b="1" dirty="0" smtClean="0">
                <a:solidFill>
                  <a:schemeClr val="bg1"/>
                </a:solidFill>
              </a:rPr>
              <a:t>These most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</a:rPr>
              <a:t>popular </a:t>
            </a:r>
            <a:r>
              <a:rPr lang="en-US" sz="2000" b="1" dirty="0" smtClean="0">
                <a:solidFill>
                  <a:schemeClr val="bg1"/>
                </a:solidFill>
              </a:rPr>
              <a:t>functions are: 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“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conio.h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 and why do we use it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571618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1</a:t>
            </a:r>
            <a:r>
              <a:rPr lang="en-US" sz="2000" dirty="0" smtClean="0">
                <a:solidFill>
                  <a:srgbClr val="FFFF00"/>
                </a:solidFill>
              </a:rPr>
              <a:t>.   </a:t>
            </a:r>
            <a:r>
              <a:rPr lang="en-US" sz="2000" dirty="0" err="1" smtClean="0">
                <a:solidFill>
                  <a:srgbClr val="FFFF00"/>
                </a:solidFill>
              </a:rPr>
              <a:t>clrscr</a:t>
            </a:r>
            <a:r>
              <a:rPr lang="en-US" sz="2000" dirty="0" smtClean="0">
                <a:solidFill>
                  <a:srgbClr val="FFFF00"/>
                </a:solidFill>
              </a:rPr>
              <a:t>()	:    Used for clearing the console window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/>
              <a:t>2</a:t>
            </a:r>
            <a:r>
              <a:rPr lang="en-US" sz="2000" dirty="0" smtClean="0"/>
              <a:t>.   </a:t>
            </a:r>
            <a:r>
              <a:rPr lang="en-US" sz="2000" dirty="0" err="1" smtClean="0"/>
              <a:t>textcolor</a:t>
            </a:r>
            <a:r>
              <a:rPr lang="en-US" sz="2000" dirty="0" smtClean="0"/>
              <a:t>()	:    Used for changing the font color on console window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3. 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</a:rPr>
              <a:t>gotoxy</a:t>
            </a:r>
            <a:r>
              <a:rPr lang="en-US" sz="2000" dirty="0" smtClean="0">
                <a:solidFill>
                  <a:srgbClr val="C00000"/>
                </a:solidFill>
              </a:rPr>
              <a:t>() 	:    Used for changing the cursor position on console window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4</a:t>
            </a:r>
            <a:r>
              <a:rPr lang="en-US" sz="2000" dirty="0" smtClean="0">
                <a:solidFill>
                  <a:srgbClr val="0000CC"/>
                </a:solidFill>
              </a:rPr>
              <a:t>.   </a:t>
            </a:r>
            <a:r>
              <a:rPr lang="en-US" sz="2000" dirty="0" err="1" smtClean="0">
                <a:solidFill>
                  <a:srgbClr val="0000CC"/>
                </a:solidFill>
              </a:rPr>
              <a:t>getch</a:t>
            </a:r>
            <a:r>
              <a:rPr lang="en-US" sz="2000" dirty="0" smtClean="0">
                <a:solidFill>
                  <a:srgbClr val="0000CC"/>
                </a:solidFill>
              </a:rPr>
              <a:t>() 	:    Used pausing the console window.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3237" y="2071684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17482" y="2928940"/>
            <a:ext cx="5256584" cy="720000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5972" y="292894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7582" y="1357304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Writing The First “C” Program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398782" y="3786196"/>
            <a:ext cx="5256584" cy="720000"/>
            <a:chOff x="3131840" y="1491630"/>
            <a:chExt cx="5256584" cy="576064"/>
          </a:xfrm>
        </p:grpSpPr>
        <p:sp>
          <p:nvSpPr>
            <p:cNvPr id="27" name="Rectangle 2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ight Triangle 27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4744" y="3929072"/>
            <a:ext cx="521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What is “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conio.h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” and why do we use it ?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786182" y="2285998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What are Header Files ?</a:t>
            </a:r>
            <a:endParaRPr lang="en-IN" sz="2000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86182" y="3112646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What is “</a:t>
            </a:r>
            <a:r>
              <a:rPr lang="en-IN" sz="2000" b="1" dirty="0" err="1" smtClean="0">
                <a:solidFill>
                  <a:srgbClr val="C00000"/>
                </a:solidFill>
                <a:latin typeface="+mj-lt"/>
                <a:cs typeface="Georgia"/>
              </a:rPr>
              <a:t>stdio.h</a:t>
            </a: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” and why do we use it ?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9" grpId="0"/>
      <p:bldP spid="30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Writing The First “C” Program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1027" name="Picture 3" descr="C:\Users\AFROZ\Desktop\Screenshot - 09-Oct-20 , 9_09_32 P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00114"/>
            <a:ext cx="7123926" cy="400052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358082" y="107155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Turbo C page</a:t>
            </a:r>
          </a:p>
        </p:txBody>
      </p:sp>
      <p:cxnSp>
        <p:nvCxnSpPr>
          <p:cNvPr id="13" name="Straight Connector 12"/>
          <p:cNvCxnSpPr>
            <a:stCxn id="11" idx="2"/>
          </p:cNvCxnSpPr>
          <p:nvPr/>
        </p:nvCxnSpPr>
        <p:spPr>
          <a:xfrm rot="5400000">
            <a:off x="7879608" y="1735954"/>
            <a:ext cx="52858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6786578" y="200024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596" y="1214428"/>
            <a:ext cx="2571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</a:rPr>
              <a:t>(“Hello User”);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Header Files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What are </a:t>
            </a:r>
            <a:r>
              <a:rPr lang="en-US" sz="2000" b="1" dirty="0" smtClean="0"/>
              <a:t>header files </a:t>
            </a:r>
            <a:r>
              <a:rPr lang="en-US" sz="2000" b="1" dirty="0" smtClean="0">
                <a:solidFill>
                  <a:srgbClr val="FFFF00"/>
                </a:solidFill>
              </a:rPr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why do we use them </a:t>
            </a:r>
            <a:r>
              <a:rPr lang="en-US" sz="2000" b="1" dirty="0" smtClean="0">
                <a:solidFill>
                  <a:srgbClr val="C00000"/>
                </a:solidFill>
              </a:rPr>
              <a:t>?</a:t>
            </a:r>
          </a:p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       </a:t>
            </a:r>
            <a:r>
              <a:rPr lang="en-US" sz="2000" b="1" dirty="0" smtClean="0">
                <a:solidFill>
                  <a:schemeClr val="bg1"/>
                </a:solidFill>
              </a:rPr>
              <a:t>1.   </a:t>
            </a:r>
            <a:r>
              <a:rPr lang="en-US" b="1" dirty="0" smtClean="0">
                <a:solidFill>
                  <a:srgbClr val="C00000"/>
                </a:solidFill>
              </a:rPr>
              <a:t>Header </a:t>
            </a:r>
            <a:r>
              <a:rPr lang="en-US" b="1" dirty="0" smtClean="0">
                <a:solidFill>
                  <a:srgbClr val="C00000"/>
                </a:solidFill>
              </a:rPr>
              <a:t>file </a:t>
            </a:r>
            <a:r>
              <a:rPr lang="en-US" b="1" dirty="0" smtClean="0">
                <a:solidFill>
                  <a:schemeClr val="bg1"/>
                </a:solidFill>
              </a:rPr>
              <a:t>are those files which have the </a:t>
            </a:r>
            <a:r>
              <a:rPr lang="en-US" b="1" dirty="0" smtClean="0">
                <a:solidFill>
                  <a:srgbClr val="FFFF00"/>
                </a:solidFill>
              </a:rPr>
              <a:t>extension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/>
              <a:t>.h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rgbClr val="002060"/>
                </a:solidFill>
              </a:rPr>
              <a:t>C/C++ </a:t>
            </a:r>
            <a:r>
              <a:rPr lang="en-US" b="1" dirty="0" smtClean="0">
                <a:solidFill>
                  <a:srgbClr val="002060"/>
                </a:solidFill>
              </a:rPr>
              <a:t>languages.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    2.   </a:t>
            </a:r>
            <a:r>
              <a:rPr lang="en-US" b="1" dirty="0" smtClean="0">
                <a:solidFill>
                  <a:schemeClr val="bg1"/>
                </a:solidFill>
              </a:rPr>
              <a:t>These </a:t>
            </a:r>
            <a:r>
              <a:rPr lang="en-US" b="1" dirty="0" smtClean="0">
                <a:solidFill>
                  <a:srgbClr val="0000CC"/>
                </a:solidFill>
              </a:rPr>
              <a:t>header files </a:t>
            </a:r>
            <a:r>
              <a:rPr lang="en-US" b="1" dirty="0" smtClean="0">
                <a:solidFill>
                  <a:schemeClr val="bg1"/>
                </a:solidFill>
              </a:rPr>
              <a:t>are created by the </a:t>
            </a:r>
            <a:r>
              <a:rPr lang="en-US" b="1" dirty="0" smtClean="0"/>
              <a:t>company which design the IDE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C language, in </a:t>
            </a:r>
            <a:r>
              <a:rPr lang="en-US" b="1" dirty="0" smtClean="0">
                <a:solidFill>
                  <a:schemeClr val="bg1"/>
                </a:solidFill>
              </a:rPr>
              <a:t>our case it is </a:t>
            </a:r>
            <a:r>
              <a:rPr lang="en-US" b="1" dirty="0" smtClean="0">
                <a:solidFill>
                  <a:srgbClr val="002060"/>
                </a:solidFill>
              </a:rPr>
              <a:t>BORLAND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Header Files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 smtClean="0">
                <a:solidFill>
                  <a:schemeClr val="bg1"/>
                </a:solidFill>
              </a:rPr>
              <a:t> These </a:t>
            </a:r>
            <a:r>
              <a:rPr lang="en-US" b="1" dirty="0" smtClean="0">
                <a:solidFill>
                  <a:schemeClr val="bg1"/>
                </a:solidFill>
              </a:rPr>
              <a:t>header files contain a </a:t>
            </a:r>
            <a:r>
              <a:rPr lang="en-US" b="1" dirty="0" smtClean="0">
                <a:solidFill>
                  <a:srgbClr val="0000CC"/>
                </a:solidFill>
              </a:rPr>
              <a:t>huge collection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b="1" dirty="0" smtClean="0"/>
              <a:t>predefined programs </a:t>
            </a:r>
            <a:r>
              <a:rPr lang="en-US" b="1" dirty="0" smtClean="0">
                <a:solidFill>
                  <a:schemeClr val="bg1"/>
                </a:solidFill>
              </a:rPr>
              <a:t>which are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     </a:t>
            </a:r>
            <a:r>
              <a:rPr lang="en-US" b="1" dirty="0" smtClean="0">
                <a:solidFill>
                  <a:schemeClr val="bg1"/>
                </a:solidFill>
              </a:rPr>
              <a:t> called </a:t>
            </a:r>
            <a:r>
              <a:rPr lang="en-US" b="1" dirty="0" smtClean="0">
                <a:solidFill>
                  <a:schemeClr val="bg1"/>
                </a:solidFill>
              </a:rPr>
              <a:t>as </a:t>
            </a:r>
            <a:r>
              <a:rPr lang="en-US" b="1" dirty="0" smtClean="0">
                <a:solidFill>
                  <a:srgbClr val="002060"/>
                </a:solidFill>
              </a:rPr>
              <a:t>FUNCTION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4</a:t>
            </a:r>
            <a:r>
              <a:rPr lang="en-US" b="1" dirty="0" smtClean="0">
                <a:solidFill>
                  <a:schemeClr val="bg1"/>
                </a:solidFill>
              </a:rPr>
              <a:t>.  </a:t>
            </a:r>
            <a:r>
              <a:rPr lang="en-US" b="1" dirty="0" smtClean="0">
                <a:solidFill>
                  <a:srgbClr val="FFFF00"/>
                </a:solidFill>
              </a:rPr>
              <a:t>For Example: </a:t>
            </a:r>
            <a:r>
              <a:rPr lang="en-US" b="1" dirty="0" smtClean="0">
                <a:solidFill>
                  <a:schemeClr val="bg1"/>
                </a:solidFill>
              </a:rPr>
              <a:t>All the </a:t>
            </a:r>
            <a:r>
              <a:rPr lang="en-US" b="1" dirty="0" smtClean="0"/>
              <a:t>mathematical functions </a:t>
            </a:r>
            <a:r>
              <a:rPr lang="en-US" b="1" dirty="0" smtClean="0">
                <a:solidFill>
                  <a:schemeClr val="bg1"/>
                </a:solidFill>
              </a:rPr>
              <a:t>like </a:t>
            </a:r>
            <a:r>
              <a:rPr lang="en-US" b="1" dirty="0" err="1" smtClean="0">
                <a:solidFill>
                  <a:srgbClr val="C00000"/>
                </a:solidFill>
              </a:rPr>
              <a:t>sqrt</a:t>
            </a:r>
            <a:r>
              <a:rPr lang="en-US" b="1" dirty="0" smtClean="0">
                <a:solidFill>
                  <a:srgbClr val="C00000"/>
                </a:solidFill>
              </a:rPr>
              <a:t>(), </a:t>
            </a:r>
            <a:r>
              <a:rPr lang="en-US" b="1" dirty="0" err="1" smtClean="0">
                <a:solidFill>
                  <a:srgbClr val="C00000"/>
                </a:solidFill>
              </a:rPr>
              <a:t>pow</a:t>
            </a:r>
            <a:r>
              <a:rPr lang="en-US" b="1" dirty="0" smtClean="0">
                <a:solidFill>
                  <a:srgbClr val="C00000"/>
                </a:solidFill>
              </a:rPr>
              <a:t>(), </a:t>
            </a:r>
            <a:r>
              <a:rPr lang="en-US" b="1" dirty="0" err="1" smtClean="0">
                <a:solidFill>
                  <a:srgbClr val="C00000"/>
                </a:solidFill>
              </a:rPr>
              <a:t>sim</a:t>
            </a:r>
            <a:r>
              <a:rPr lang="en-US" b="1" dirty="0" smtClean="0">
                <a:solidFill>
                  <a:srgbClr val="C00000"/>
                </a:solidFill>
              </a:rPr>
              <a:t>(). Con(), tan(),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	     </a:t>
            </a:r>
            <a:r>
              <a:rPr lang="en-US" b="1" dirty="0" smtClean="0">
                <a:solidFill>
                  <a:srgbClr val="C00000"/>
                </a:solidFill>
              </a:rPr>
              <a:t> log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r>
              <a:rPr lang="en-US" b="1" dirty="0" smtClean="0">
                <a:solidFill>
                  <a:schemeClr val="bg1"/>
                </a:solidFill>
              </a:rPr>
              <a:t> etc are available in a </a:t>
            </a:r>
            <a:r>
              <a:rPr lang="en-US" b="1" dirty="0" smtClean="0">
                <a:solidFill>
                  <a:srgbClr val="002060"/>
                </a:solidFill>
              </a:rPr>
              <a:t>header file</a:t>
            </a:r>
            <a:r>
              <a:rPr lang="en-US" b="1" dirty="0" smtClean="0">
                <a:solidFill>
                  <a:schemeClr val="bg1"/>
                </a:solidFill>
              </a:rPr>
              <a:t> called </a:t>
            </a:r>
            <a:r>
              <a:rPr lang="en-US" b="1" dirty="0" err="1" smtClean="0">
                <a:solidFill>
                  <a:srgbClr val="FFFF00"/>
                </a:solidFill>
              </a:rPr>
              <a:t>math.h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Header Files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2" y="1000114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5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 smtClean="0">
                <a:solidFill>
                  <a:schemeClr val="bg1"/>
                </a:solidFill>
              </a:rPr>
              <a:t> Similarly </a:t>
            </a:r>
            <a:r>
              <a:rPr lang="en-US" b="1" dirty="0" smtClean="0">
                <a:solidFill>
                  <a:schemeClr val="bg1"/>
                </a:solidFill>
              </a:rPr>
              <a:t>all the </a:t>
            </a:r>
            <a:r>
              <a:rPr lang="en-US" b="1" dirty="0" smtClean="0">
                <a:solidFill>
                  <a:srgbClr val="0000CC"/>
                </a:solidFill>
              </a:rPr>
              <a:t>functions</a:t>
            </a:r>
            <a:r>
              <a:rPr lang="en-US" b="1" dirty="0" smtClean="0">
                <a:solidFill>
                  <a:schemeClr val="bg1"/>
                </a:solidFill>
              </a:rPr>
              <a:t> for </a:t>
            </a:r>
            <a:r>
              <a:rPr lang="en-US" b="1" dirty="0" smtClean="0">
                <a:solidFill>
                  <a:srgbClr val="002060"/>
                </a:solidFill>
              </a:rPr>
              <a:t>drawing various figure </a:t>
            </a:r>
            <a:r>
              <a:rPr lang="en-US" b="1" dirty="0" smtClean="0">
                <a:solidFill>
                  <a:schemeClr val="bg1"/>
                </a:solidFill>
              </a:rPr>
              <a:t>on screen are available in a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    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header </a:t>
            </a:r>
            <a:r>
              <a:rPr lang="en-US" b="1" dirty="0" smtClean="0">
                <a:solidFill>
                  <a:srgbClr val="FFC000"/>
                </a:solidFill>
              </a:rPr>
              <a:t>file </a:t>
            </a:r>
            <a:r>
              <a:rPr lang="en-US" b="1" dirty="0" smtClean="0">
                <a:solidFill>
                  <a:schemeClr val="bg1"/>
                </a:solidFill>
              </a:rPr>
              <a:t>called </a:t>
            </a:r>
            <a:r>
              <a:rPr lang="en-US" b="1" dirty="0" err="1" smtClean="0">
                <a:solidFill>
                  <a:srgbClr val="FFFF00"/>
                </a:solidFill>
              </a:rPr>
              <a:t>graphics.h</a:t>
            </a:r>
            <a:r>
              <a:rPr lang="en-US" b="1" dirty="0" smtClean="0">
                <a:solidFill>
                  <a:schemeClr val="bg1"/>
                </a:solidFill>
              </a:rPr>
              <a:t> like </a:t>
            </a:r>
            <a:r>
              <a:rPr lang="en-US" b="1" dirty="0" smtClean="0">
                <a:solidFill>
                  <a:srgbClr val="C00000"/>
                </a:solidFill>
              </a:rPr>
              <a:t>circle(), rectangle(), polygon(), ellipse(), bar() </a:t>
            </a:r>
            <a:r>
              <a:rPr lang="en-US" b="1" dirty="0" smtClean="0">
                <a:solidFill>
                  <a:schemeClr val="bg1"/>
                </a:solidFill>
              </a:rPr>
              <a:t>etc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6</a:t>
            </a:r>
            <a:r>
              <a:rPr lang="en-US" b="1" dirty="0" smtClean="0">
                <a:solidFill>
                  <a:schemeClr val="bg1"/>
                </a:solidFill>
              </a:rPr>
              <a:t>.  </a:t>
            </a:r>
            <a:r>
              <a:rPr lang="en-US" b="1" dirty="0" smtClean="0">
                <a:solidFill>
                  <a:schemeClr val="bg1"/>
                </a:solidFill>
              </a:rPr>
              <a:t>Now if a </a:t>
            </a:r>
            <a:r>
              <a:rPr lang="en-US" b="1" dirty="0" smtClean="0">
                <a:solidFill>
                  <a:srgbClr val="002060"/>
                </a:solidFill>
              </a:rPr>
              <a:t>programmer wants to simplify </a:t>
            </a:r>
            <a:r>
              <a:rPr lang="en-US" b="1" dirty="0" smtClean="0">
                <a:solidFill>
                  <a:schemeClr val="bg1"/>
                </a:solidFill>
              </a:rPr>
              <a:t>his </a:t>
            </a:r>
            <a:r>
              <a:rPr lang="en-US" b="1" dirty="0" smtClean="0">
                <a:solidFill>
                  <a:srgbClr val="C00000"/>
                </a:solidFill>
              </a:rPr>
              <a:t>programming efforts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C000"/>
                </a:solidFill>
              </a:rPr>
              <a:t>wants to </a:t>
            </a:r>
            <a:endParaRPr lang="en-US" b="1" dirty="0" smtClean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	</a:t>
            </a:r>
            <a:r>
              <a:rPr lang="en-US" b="1" dirty="0" smtClean="0">
                <a:solidFill>
                  <a:srgbClr val="FFC000"/>
                </a:solidFill>
              </a:rPr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write the </a:t>
            </a:r>
            <a:r>
              <a:rPr lang="en-US" b="1" dirty="0" smtClean="0">
                <a:solidFill>
                  <a:srgbClr val="FFC000"/>
                </a:solidFill>
              </a:rPr>
              <a:t>program quickly</a:t>
            </a:r>
            <a:r>
              <a:rPr lang="en-US" b="1" dirty="0" smtClean="0">
                <a:solidFill>
                  <a:schemeClr val="bg1"/>
                </a:solidFill>
              </a:rPr>
              <a:t> then he has to </a:t>
            </a:r>
            <a:r>
              <a:rPr lang="en-US" b="1" dirty="0" smtClean="0">
                <a:solidFill>
                  <a:srgbClr val="0000CC"/>
                </a:solidFill>
              </a:rPr>
              <a:t>use these functions</a:t>
            </a:r>
            <a:r>
              <a:rPr lang="en-US" b="1" dirty="0" smtClean="0">
                <a:solidFill>
                  <a:schemeClr val="bg1"/>
                </a:solidFill>
              </a:rPr>
              <a:t>. But to use </a:t>
            </a:r>
            <a:r>
              <a:rPr lang="en-US" b="1" dirty="0" smtClean="0">
                <a:solidFill>
                  <a:schemeClr val="bg1"/>
                </a:solidFill>
              </a:rPr>
              <a:t>these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    </a:t>
            </a:r>
            <a:r>
              <a:rPr lang="en-US" b="1" dirty="0" smtClean="0">
                <a:solidFill>
                  <a:schemeClr val="bg1"/>
                </a:solidFill>
              </a:rPr>
              <a:t> functions we </a:t>
            </a:r>
            <a:r>
              <a:rPr lang="en-US" b="1" dirty="0" smtClean="0"/>
              <a:t>must attach their respective header files </a:t>
            </a:r>
            <a:r>
              <a:rPr lang="en-US" b="1" dirty="0" smtClean="0">
                <a:solidFill>
                  <a:schemeClr val="bg1"/>
                </a:solidFill>
              </a:rPr>
              <a:t>in our program and to </a:t>
            </a:r>
            <a:r>
              <a:rPr lang="en-US" b="1" dirty="0" smtClean="0">
                <a:solidFill>
                  <a:schemeClr val="bg1"/>
                </a:solidFill>
              </a:rPr>
              <a:t>do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     </a:t>
            </a:r>
            <a:r>
              <a:rPr lang="en-US" b="1" dirty="0" smtClean="0">
                <a:solidFill>
                  <a:schemeClr val="bg1"/>
                </a:solidFill>
              </a:rPr>
              <a:t>this C language </a:t>
            </a:r>
            <a:r>
              <a:rPr lang="en-US" b="1" dirty="0" smtClean="0">
                <a:solidFill>
                  <a:schemeClr val="bg1"/>
                </a:solidFill>
              </a:rPr>
              <a:t>gives us a </a:t>
            </a:r>
            <a:r>
              <a:rPr lang="en-US" b="1" dirty="0" smtClean="0">
                <a:solidFill>
                  <a:srgbClr val="C00000"/>
                </a:solidFill>
              </a:rPr>
              <a:t>command called </a:t>
            </a:r>
            <a:r>
              <a:rPr lang="en-US" b="1" dirty="0" smtClean="0">
                <a:solidFill>
                  <a:srgbClr val="0000CC"/>
                </a:solidFill>
              </a:rPr>
              <a:t>#include.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“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stdio.h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 and why do we use it ?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000114"/>
            <a:ext cx="91440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What is </a:t>
            </a:r>
            <a:r>
              <a:rPr lang="en-US" sz="2000" b="1" dirty="0" err="1" smtClean="0">
                <a:solidFill>
                  <a:srgbClr val="0000CC"/>
                </a:solidFill>
              </a:rPr>
              <a:t>stdio.h</a:t>
            </a:r>
            <a:r>
              <a:rPr lang="en-US" sz="2000" b="1" dirty="0" smtClean="0">
                <a:solidFill>
                  <a:srgbClr val="FFFF00"/>
                </a:solidFill>
              </a:rPr>
              <a:t> and </a:t>
            </a:r>
            <a:r>
              <a:rPr lang="en-US" sz="2000" b="1" dirty="0" smtClean="0">
                <a:solidFill>
                  <a:srgbClr val="002060"/>
                </a:solidFill>
              </a:rPr>
              <a:t>why do we use it ?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	          </a:t>
            </a:r>
            <a:r>
              <a:rPr lang="en-US" b="1" dirty="0" smtClean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  The word </a:t>
            </a:r>
            <a:r>
              <a:rPr lang="en-US" b="1" dirty="0" smtClean="0">
                <a:solidFill>
                  <a:srgbClr val="0000CC"/>
                </a:solidFill>
              </a:rPr>
              <a:t>“</a:t>
            </a:r>
            <a:r>
              <a:rPr lang="en-US" b="1" dirty="0" err="1" smtClean="0">
                <a:solidFill>
                  <a:srgbClr val="0000CC"/>
                </a:solidFill>
              </a:rPr>
              <a:t>stdio.h</a:t>
            </a:r>
            <a:r>
              <a:rPr lang="en-US" b="1" dirty="0" smtClean="0">
                <a:solidFill>
                  <a:srgbClr val="0000CC"/>
                </a:solidFill>
              </a:rPr>
              <a:t>” </a:t>
            </a:r>
            <a:r>
              <a:rPr lang="en-US" b="1" dirty="0" smtClean="0">
                <a:solidFill>
                  <a:schemeClr val="bg1"/>
                </a:solidFill>
              </a:rPr>
              <a:t>stands for </a:t>
            </a:r>
            <a:r>
              <a:rPr lang="en-US" b="1" dirty="0" smtClean="0"/>
              <a:t>Standard Input Output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	</a:t>
            </a:r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	           </a:t>
            </a:r>
            <a:r>
              <a:rPr lang="en-US" b="1" dirty="0" smtClean="0">
                <a:solidFill>
                  <a:schemeClr val="bg1"/>
                </a:solidFill>
              </a:rPr>
              <a:t>2.  </a:t>
            </a:r>
            <a:r>
              <a:rPr lang="en-US" b="1" dirty="0" smtClean="0">
                <a:solidFill>
                  <a:schemeClr val="bg1"/>
                </a:solidFill>
              </a:rPr>
              <a:t>In programming </a:t>
            </a:r>
            <a:r>
              <a:rPr lang="en-US" b="1" dirty="0" smtClean="0">
                <a:solidFill>
                  <a:srgbClr val="C00000"/>
                </a:solidFill>
              </a:rPr>
              <a:t>the word </a:t>
            </a:r>
            <a:r>
              <a:rPr lang="en-US" b="1" dirty="0" smtClean="0"/>
              <a:t>std input </a:t>
            </a:r>
            <a:r>
              <a:rPr lang="en-US" b="1" dirty="0" smtClean="0">
                <a:solidFill>
                  <a:srgbClr val="FFFF00"/>
                </a:solidFill>
              </a:rPr>
              <a:t>refers to keyboard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the word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	 </a:t>
            </a:r>
            <a:r>
              <a:rPr lang="en-US" b="1" dirty="0" smtClean="0">
                <a:solidFill>
                  <a:srgbClr val="C00000"/>
                </a:solidFill>
              </a:rPr>
              <a:t>               </a:t>
            </a:r>
            <a:r>
              <a:rPr lang="en-US" b="1" dirty="0" smtClean="0"/>
              <a:t>std output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refer </a:t>
            </a:r>
            <a:r>
              <a:rPr lang="en-US" b="1" dirty="0" smtClean="0">
                <a:solidFill>
                  <a:srgbClr val="FFFF00"/>
                </a:solidFill>
              </a:rPr>
              <a:t>to monitor (screen).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“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stdio.h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 and why do we use it ?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2" y="1214428"/>
            <a:ext cx="9144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3.  </a:t>
            </a:r>
            <a:r>
              <a:rPr lang="en-US" b="1" dirty="0" smtClean="0">
                <a:solidFill>
                  <a:schemeClr val="bg1"/>
                </a:solidFill>
              </a:rPr>
              <a:t>Thus the word </a:t>
            </a:r>
            <a:r>
              <a:rPr lang="en-US" b="1" dirty="0" err="1" smtClean="0">
                <a:solidFill>
                  <a:srgbClr val="FFFF00"/>
                </a:solidFill>
              </a:rPr>
              <a:t>stdio.h</a:t>
            </a:r>
            <a:r>
              <a:rPr lang="en-US" b="1" dirty="0" smtClean="0">
                <a:solidFill>
                  <a:schemeClr val="bg1"/>
                </a:solidFill>
              </a:rPr>
              <a:t> stands for </a:t>
            </a:r>
            <a:r>
              <a:rPr lang="en-US" b="1" dirty="0" smtClean="0"/>
              <a:t>standard input output, </a:t>
            </a:r>
            <a:r>
              <a:rPr lang="en-US" b="1" dirty="0" smtClean="0">
                <a:solidFill>
                  <a:srgbClr val="C00000"/>
                </a:solidFill>
              </a:rPr>
              <a:t>h</a:t>
            </a:r>
            <a:r>
              <a:rPr lang="en-US" b="1" dirty="0" smtClean="0">
                <a:solidFill>
                  <a:schemeClr val="bg1"/>
                </a:solidFill>
              </a:rPr>
              <a:t> and this </a:t>
            </a:r>
            <a:r>
              <a:rPr lang="en-US" b="1" dirty="0" smtClean="0">
                <a:solidFill>
                  <a:srgbClr val="0000CC"/>
                </a:solidFill>
              </a:rPr>
              <a:t>header file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	     provides</a:t>
            </a:r>
            <a:r>
              <a:rPr lang="en-US" b="1" dirty="0" smtClean="0">
                <a:solidFill>
                  <a:schemeClr val="bg1"/>
                </a:solidFill>
              </a:rPr>
              <a:t> we to </a:t>
            </a:r>
            <a:r>
              <a:rPr lang="en-US" b="1" dirty="0" smtClean="0">
                <a:solidFill>
                  <a:srgbClr val="002060"/>
                </a:solidFill>
              </a:rPr>
              <a:t>very important activities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4. 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These </a:t>
            </a:r>
            <a:r>
              <a:rPr lang="en-US" b="1" dirty="0" smtClean="0">
                <a:solidFill>
                  <a:srgbClr val="FFFF00"/>
                </a:solidFill>
              </a:rPr>
              <a:t>activities </a:t>
            </a:r>
            <a:r>
              <a:rPr lang="en-US" b="1" dirty="0" smtClean="0">
                <a:solidFill>
                  <a:schemeClr val="bg1"/>
                </a:solidFill>
              </a:rPr>
              <a:t>are </a:t>
            </a:r>
            <a:r>
              <a:rPr lang="en-US" b="1" dirty="0" smtClean="0"/>
              <a:t>input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(accepting data from the user)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/>
              <a:t>output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(displaying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	     result on the screen</a:t>
            </a:r>
            <a:r>
              <a:rPr lang="en-US" b="1" dirty="0" smtClean="0">
                <a:solidFill>
                  <a:srgbClr val="FFC000"/>
                </a:solidFill>
              </a:rPr>
              <a:t>).</a:t>
            </a:r>
            <a:endParaRPr lang="en-US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“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stdio.h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 and why do we use it ? 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2" y="1214428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5. 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smtClean="0"/>
              <a:t>For </a:t>
            </a:r>
            <a:r>
              <a:rPr lang="en-US" b="1" dirty="0" smtClean="0"/>
              <a:t>input </a:t>
            </a:r>
            <a:r>
              <a:rPr lang="en-US" b="1" dirty="0" smtClean="0">
                <a:solidFill>
                  <a:schemeClr val="bg1"/>
                </a:solidFill>
              </a:rPr>
              <a:t>we get a </a:t>
            </a:r>
            <a:r>
              <a:rPr lang="en-US" b="1" dirty="0" smtClean="0">
                <a:solidFill>
                  <a:srgbClr val="FFFF00"/>
                </a:solidFill>
              </a:rPr>
              <a:t>function</a:t>
            </a:r>
            <a:r>
              <a:rPr lang="en-US" b="1" dirty="0" smtClean="0">
                <a:solidFill>
                  <a:schemeClr val="bg1"/>
                </a:solidFill>
              </a:rPr>
              <a:t> called as </a:t>
            </a:r>
            <a:r>
              <a:rPr lang="en-US" b="1" dirty="0" err="1" smtClean="0">
                <a:solidFill>
                  <a:srgbClr val="002060"/>
                </a:solidFill>
              </a:rPr>
              <a:t>scanf</a:t>
            </a:r>
            <a:r>
              <a:rPr lang="en-US" b="1" dirty="0" smtClean="0">
                <a:solidFill>
                  <a:srgbClr val="002060"/>
                </a:solidFill>
              </a:rPr>
              <a:t>()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/>
              <a:t>for output </a:t>
            </a:r>
            <a:r>
              <a:rPr lang="en-US" b="1" dirty="0" smtClean="0">
                <a:solidFill>
                  <a:schemeClr val="bg1"/>
                </a:solidFill>
              </a:rPr>
              <a:t>we get a </a:t>
            </a:r>
            <a:r>
              <a:rPr lang="en-US" b="1" dirty="0" smtClean="0">
                <a:solidFill>
                  <a:srgbClr val="FFFF00"/>
                </a:solidFill>
              </a:rPr>
              <a:t>function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chemeClr val="bg1"/>
                </a:solidFill>
              </a:rPr>
              <a:t>called 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().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6</a:t>
            </a:r>
            <a:r>
              <a:rPr lang="en-US" b="1" dirty="0" smtClean="0">
                <a:solidFill>
                  <a:schemeClr val="bg1"/>
                </a:solidFill>
              </a:rPr>
              <a:t>.   </a:t>
            </a:r>
            <a:r>
              <a:rPr lang="en-US" b="1" dirty="0" smtClean="0">
                <a:solidFill>
                  <a:schemeClr val="bg1"/>
                </a:solidFill>
              </a:rPr>
              <a:t>Since </a:t>
            </a:r>
            <a:r>
              <a:rPr lang="en-US" b="1" dirty="0" smtClean="0"/>
              <a:t>almost every program performs </a:t>
            </a:r>
            <a:r>
              <a:rPr lang="en-US" b="1" dirty="0" smtClean="0">
                <a:solidFill>
                  <a:schemeClr val="bg1"/>
                </a:solidFill>
              </a:rPr>
              <a:t>input and output activities so the header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 </a:t>
            </a:r>
            <a:r>
              <a:rPr lang="en-US" b="1" dirty="0" smtClean="0">
                <a:solidFill>
                  <a:schemeClr val="bg1"/>
                </a:solidFill>
              </a:rPr>
              <a:t>     </a:t>
            </a: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 err="1" smtClean="0">
                <a:solidFill>
                  <a:srgbClr val="FFFF00"/>
                </a:solidFill>
              </a:rPr>
              <a:t>stdio.h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is also used by </a:t>
            </a:r>
            <a:r>
              <a:rPr lang="en-US" b="1" dirty="0" smtClean="0">
                <a:solidFill>
                  <a:srgbClr val="0000CC"/>
                </a:solidFill>
              </a:rPr>
              <a:t>almost every C program.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226</Words>
  <Application>Microsoft Office PowerPoint</Application>
  <PresentationFormat>On-screen Show (16:9)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Contents Slide Master</vt:lpstr>
      <vt:lpstr>Section Break Slide Master</vt:lpstr>
      <vt:lpstr>Office Theme</vt:lpstr>
      <vt:lpstr>Slide 1</vt:lpstr>
      <vt:lpstr>Today’s Agenda</vt:lpstr>
      <vt:lpstr>Writing The First “C” Program</vt:lpstr>
      <vt:lpstr>What are Header Files ?</vt:lpstr>
      <vt:lpstr>What are Header Files ?</vt:lpstr>
      <vt:lpstr>What are Header Files ?</vt:lpstr>
      <vt:lpstr>What is “stdio.h” and why do we use it ? </vt:lpstr>
      <vt:lpstr>What is “stdio.h” and why do we use it ? </vt:lpstr>
      <vt:lpstr>What is “stdio.h” and why do we use it ? </vt:lpstr>
      <vt:lpstr>What is “conio.h” and why do we use it ?</vt:lpstr>
      <vt:lpstr>What is “conio.h” and why do we use it ?</vt:lpstr>
      <vt:lpstr>What is “conio.h” and why do we use it ?</vt:lpstr>
      <vt:lpstr>End of Lecture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237</cp:revision>
  <dcterms:created xsi:type="dcterms:W3CDTF">2016-12-05T23:26:54Z</dcterms:created>
  <dcterms:modified xsi:type="dcterms:W3CDTF">2021-01-28T17:42:08Z</dcterms:modified>
</cp:coreProperties>
</file>